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72" r:id="rId2"/>
    <p:sldId id="259" r:id="rId3"/>
    <p:sldId id="261" r:id="rId4"/>
    <p:sldId id="283" r:id="rId5"/>
    <p:sldId id="284" r:id="rId6"/>
    <p:sldId id="285" r:id="rId7"/>
    <p:sldId id="286" r:id="rId8"/>
    <p:sldId id="287" r:id="rId9"/>
    <p:sldId id="288" r:id="rId10"/>
    <p:sldId id="289" r:id="rId11"/>
    <p:sldId id="290" r:id="rId12"/>
    <p:sldId id="263" r:id="rId13"/>
    <p:sldId id="291" r:id="rId14"/>
    <p:sldId id="281" r:id="rId15"/>
  </p:sldIdLst>
  <p:sldSz cx="12192000" cy="6858000"/>
  <p:notesSz cx="6858000" cy="9144000"/>
  <p:defaultTextStyle>
    <a:defPPr rtl="0">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3F0"/>
    <a:srgbClr val="D1D8B7"/>
    <a:srgbClr val="A09D79"/>
    <a:srgbClr val="AD5C4D"/>
    <a:srgbClr val="543E35"/>
    <a:srgbClr val="637700"/>
    <a:srgbClr val="FFF4ED"/>
    <a:srgbClr val="5E6A76"/>
    <a:srgbClr val="00000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66" d="100"/>
          <a:sy n="66" d="100"/>
        </p:scale>
        <p:origin x="900" y="6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92" d="100"/>
          <a:sy n="92" d="100"/>
        </p:scale>
        <p:origin x="364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FD913024-4032-4B4F-8680-09D5E08EDB6E}" type="datetimeFigureOut">
              <a:rPr lang="en-GB" smtClean="0"/>
              <a:t>12/07/2025</a:t>
            </a:fld>
            <a:endParaRPr lang="en-GB"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49E357A0-8177-46BC-BFCE-19D99E3453CC}" type="slidenum">
              <a:rPr lang="en-GB" smtClean="0"/>
              <a:t>‹#›</a:t>
            </a:fld>
            <a:endParaRPr lang="en-GB"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n-GB"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n-GB" sz="1200"/>
            </a:lvl1pPr>
          </a:lstStyle>
          <a:p>
            <a:pPr rtl="0"/>
            <a:fld id="{F2AE225E-43E0-7047-8ADB-DD9EBB41B4D0}" type="datetimeFigureOut">
              <a:rPr lang="en-GB" noProof="0" smtClean="0"/>
              <a:t>12/07/2025</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n-GB"/>
            </a:defPP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n-GB"/>
            </a:def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n-GB"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n-GB" sz="1200"/>
            </a:lvl1pPr>
          </a:lstStyle>
          <a:p>
            <a:pPr rtl="0"/>
            <a:fld id="{7C366290-4595-5745-A50F-D5EC13BAC604}" type="slidenum">
              <a:rPr lang="en-GB" noProof="0" smtClean="0"/>
              <a:t>‹#›</a:t>
            </a:fld>
            <a:endParaRPr lang="en-GB"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lang="en-GB" sz="1200" kern="1200">
        <a:solidFill>
          <a:schemeClr val="tx1"/>
        </a:solidFill>
        <a:latin typeface="+mn-lt"/>
        <a:ea typeface="+mn-ea"/>
        <a:cs typeface="+mn-cs"/>
      </a:defRPr>
    </a:lvl1pPr>
    <a:lvl2pPr marL="457200" algn="l" defTabSz="914400" rtl="0" eaLnBrk="1" latinLnBrk="0" hangingPunct="1">
      <a:defRPr lang="en-GB" sz="1200" kern="1200">
        <a:solidFill>
          <a:schemeClr val="tx1"/>
        </a:solidFill>
        <a:latin typeface="+mn-lt"/>
        <a:ea typeface="+mn-ea"/>
        <a:cs typeface="+mn-cs"/>
      </a:defRPr>
    </a:lvl2pPr>
    <a:lvl3pPr marL="914400" algn="l" defTabSz="914400" rtl="0" eaLnBrk="1" latinLnBrk="0" hangingPunct="1">
      <a:defRPr lang="en-GB" sz="1200" kern="1200">
        <a:solidFill>
          <a:schemeClr val="tx1"/>
        </a:solidFill>
        <a:latin typeface="+mn-lt"/>
        <a:ea typeface="+mn-ea"/>
        <a:cs typeface="+mn-cs"/>
      </a:defRPr>
    </a:lvl3pPr>
    <a:lvl4pPr marL="1371600" algn="l" defTabSz="914400" rtl="0" eaLnBrk="1" latinLnBrk="0" hangingPunct="1">
      <a:defRPr lang="en-GB" sz="1200" kern="1200">
        <a:solidFill>
          <a:schemeClr val="tx1"/>
        </a:solidFill>
        <a:latin typeface="+mn-lt"/>
        <a:ea typeface="+mn-ea"/>
        <a:cs typeface="+mn-cs"/>
      </a:defRPr>
    </a:lvl4pPr>
    <a:lvl5pPr marL="1828800" algn="l" defTabSz="914400" rtl="0" eaLnBrk="1" latinLnBrk="0" hangingPunct="1">
      <a:defRPr lang="en-GB" sz="1200" kern="1200">
        <a:solidFill>
          <a:schemeClr val="tx1"/>
        </a:solidFill>
        <a:latin typeface="+mn-lt"/>
        <a:ea typeface="+mn-ea"/>
        <a:cs typeface="+mn-cs"/>
      </a:defRPr>
    </a:lvl5pPr>
    <a:lvl6pPr marL="2286000" algn="l" defTabSz="914400" rtl="0" eaLnBrk="1" latinLnBrk="0" hangingPunct="1">
      <a:defRPr lang="en-GB" sz="1200" kern="1200">
        <a:solidFill>
          <a:schemeClr val="tx1"/>
        </a:solidFill>
        <a:latin typeface="+mn-lt"/>
        <a:ea typeface="+mn-ea"/>
        <a:cs typeface="+mn-cs"/>
      </a:defRPr>
    </a:lvl6pPr>
    <a:lvl7pPr marL="2743200" algn="l" defTabSz="914400" rtl="0" eaLnBrk="1" latinLnBrk="0" hangingPunct="1">
      <a:defRPr lang="en-GB" sz="1200" kern="1200">
        <a:solidFill>
          <a:schemeClr val="tx1"/>
        </a:solidFill>
        <a:latin typeface="+mn-lt"/>
        <a:ea typeface="+mn-ea"/>
        <a:cs typeface="+mn-cs"/>
      </a:defRPr>
    </a:lvl7pPr>
    <a:lvl8pPr marL="3200400" algn="l" defTabSz="914400" rtl="0" eaLnBrk="1" latinLnBrk="0" hangingPunct="1">
      <a:defRPr lang="en-GB" sz="1200" kern="1200">
        <a:solidFill>
          <a:schemeClr val="tx1"/>
        </a:solidFill>
        <a:latin typeface="+mn-lt"/>
        <a:ea typeface="+mn-ea"/>
        <a:cs typeface="+mn-cs"/>
      </a:defRPr>
    </a:lvl8pPr>
    <a:lvl9pPr marL="3657600" algn="l" defTabSz="914400" rtl="0" eaLnBrk="1" latinLnBrk="0" hangingPunct="1">
      <a:defRPr lang="en-GB"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a:t>
            </a:fld>
            <a:endParaRPr lang="en-GB"/>
          </a:p>
        </p:txBody>
      </p:sp>
    </p:spTree>
    <p:extLst>
      <p:ext uri="{BB962C8B-B14F-4D97-AF65-F5344CB8AC3E}">
        <p14:creationId xmlns:p14="http://schemas.microsoft.com/office/powerpoint/2010/main" val="3149589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10</a:t>
            </a:fld>
            <a:endParaRPr lang="en-GB"/>
          </a:p>
        </p:txBody>
      </p:sp>
    </p:spTree>
    <p:extLst>
      <p:ext uri="{BB962C8B-B14F-4D97-AF65-F5344CB8AC3E}">
        <p14:creationId xmlns:p14="http://schemas.microsoft.com/office/powerpoint/2010/main" val="3376762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11</a:t>
            </a:fld>
            <a:endParaRPr lang="en-GB"/>
          </a:p>
        </p:txBody>
      </p:sp>
    </p:spTree>
    <p:extLst>
      <p:ext uri="{BB962C8B-B14F-4D97-AF65-F5344CB8AC3E}">
        <p14:creationId xmlns:p14="http://schemas.microsoft.com/office/powerpoint/2010/main" val="1629574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12</a:t>
            </a:fld>
            <a:endParaRPr lang="en-GB"/>
          </a:p>
        </p:txBody>
      </p:sp>
    </p:spTree>
    <p:extLst>
      <p:ext uri="{BB962C8B-B14F-4D97-AF65-F5344CB8AC3E}">
        <p14:creationId xmlns:p14="http://schemas.microsoft.com/office/powerpoint/2010/main" val="2180573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13</a:t>
            </a:fld>
            <a:endParaRPr lang="en-GB"/>
          </a:p>
        </p:txBody>
      </p:sp>
    </p:spTree>
    <p:extLst>
      <p:ext uri="{BB962C8B-B14F-4D97-AF65-F5344CB8AC3E}">
        <p14:creationId xmlns:p14="http://schemas.microsoft.com/office/powerpoint/2010/main" val="356648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14</a:t>
            </a:fld>
            <a:endParaRPr lang="en-GB"/>
          </a:p>
        </p:txBody>
      </p:sp>
    </p:spTree>
    <p:extLst>
      <p:ext uri="{BB962C8B-B14F-4D97-AF65-F5344CB8AC3E}">
        <p14:creationId xmlns:p14="http://schemas.microsoft.com/office/powerpoint/2010/main" val="17985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2</a:t>
            </a:fld>
            <a:endParaRPr lang="en-GB"/>
          </a:p>
        </p:txBody>
      </p:sp>
    </p:spTree>
    <p:extLst>
      <p:ext uri="{BB962C8B-B14F-4D97-AF65-F5344CB8AC3E}">
        <p14:creationId xmlns:p14="http://schemas.microsoft.com/office/powerpoint/2010/main" val="1075896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3</a:t>
            </a:fld>
            <a:endParaRPr lang="en-GB"/>
          </a:p>
        </p:txBody>
      </p:sp>
    </p:spTree>
    <p:extLst>
      <p:ext uri="{BB962C8B-B14F-4D97-AF65-F5344CB8AC3E}">
        <p14:creationId xmlns:p14="http://schemas.microsoft.com/office/powerpoint/2010/main" val="1234680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4</a:t>
            </a:fld>
            <a:endParaRPr lang="en-GB"/>
          </a:p>
        </p:txBody>
      </p:sp>
    </p:spTree>
    <p:extLst>
      <p:ext uri="{BB962C8B-B14F-4D97-AF65-F5344CB8AC3E}">
        <p14:creationId xmlns:p14="http://schemas.microsoft.com/office/powerpoint/2010/main" val="2098279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5</a:t>
            </a:fld>
            <a:endParaRPr lang="en-GB"/>
          </a:p>
        </p:txBody>
      </p:sp>
    </p:spTree>
    <p:extLst>
      <p:ext uri="{BB962C8B-B14F-4D97-AF65-F5344CB8AC3E}">
        <p14:creationId xmlns:p14="http://schemas.microsoft.com/office/powerpoint/2010/main" val="37692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6</a:t>
            </a:fld>
            <a:endParaRPr lang="en-GB"/>
          </a:p>
        </p:txBody>
      </p:sp>
    </p:spTree>
    <p:extLst>
      <p:ext uri="{BB962C8B-B14F-4D97-AF65-F5344CB8AC3E}">
        <p14:creationId xmlns:p14="http://schemas.microsoft.com/office/powerpoint/2010/main" val="912203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7</a:t>
            </a:fld>
            <a:endParaRPr lang="en-GB"/>
          </a:p>
        </p:txBody>
      </p:sp>
    </p:spTree>
    <p:extLst>
      <p:ext uri="{BB962C8B-B14F-4D97-AF65-F5344CB8AC3E}">
        <p14:creationId xmlns:p14="http://schemas.microsoft.com/office/powerpoint/2010/main" val="324921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8</a:t>
            </a:fld>
            <a:endParaRPr lang="en-GB"/>
          </a:p>
        </p:txBody>
      </p:sp>
    </p:spTree>
    <p:extLst>
      <p:ext uri="{BB962C8B-B14F-4D97-AF65-F5344CB8AC3E}">
        <p14:creationId xmlns:p14="http://schemas.microsoft.com/office/powerpoint/2010/main" val="3466759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C366290-4595-5745-A50F-D5EC13BAC604}" type="slidenum">
              <a:rPr lang="en-GB" smtClean="0"/>
              <a:t>9</a:t>
            </a:fld>
            <a:endParaRPr lang="en-GB"/>
          </a:p>
        </p:txBody>
      </p:sp>
    </p:spTree>
    <p:extLst>
      <p:ext uri="{BB962C8B-B14F-4D97-AF65-F5344CB8AC3E}">
        <p14:creationId xmlns:p14="http://schemas.microsoft.com/office/powerpoint/2010/main" val="1144939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rtlCol="0" anchor="b"/>
          <a:lstStyle>
            <a:lvl1pPr algn="ctr">
              <a:defRPr lang="en-GB" sz="6000"/>
            </a:lvl1pPr>
          </a:lstStyle>
          <a:p>
            <a:pPr rtl="0"/>
            <a:r>
              <a:rPr lang="en-GB"/>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en-GB" sz="2400">
                <a:solidFill>
                  <a:schemeClr val="tx2"/>
                </a:solidFill>
              </a:defRPr>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a:t>Click to edit Master subtitle style</a:t>
            </a:r>
            <a:endParaRPr lang="en-GB"/>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rtlCol="0" anchor="b">
            <a:noAutofit/>
          </a:bodyPr>
          <a:lstStyle>
            <a:lvl1pPr marL="0" indent="0" algn="ctr">
              <a:lnSpc>
                <a:spcPct val="100000"/>
              </a:lnSpc>
              <a:spcBef>
                <a:spcPts val="0"/>
              </a:spcBef>
              <a:buNone/>
              <a:defRPr lang="en-GB" sz="1400" cap="all" baseline="0">
                <a:latin typeface="Gill Sans Nova" panose="020B0602020104020203" pitchFamily="34" charset="0"/>
              </a:defRPr>
            </a:lvl1pPr>
          </a:lstStyle>
          <a:p>
            <a:pPr lvl="0" rt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rtlCol="0" anchor="t">
            <a:noAutofit/>
          </a:bodyPr>
          <a:lstStyle>
            <a:lvl1pPr marL="0" indent="0" algn="ctr">
              <a:lnSpc>
                <a:spcPct val="100000"/>
              </a:lnSpc>
              <a:spcBef>
                <a:spcPts val="0"/>
              </a:spcBef>
              <a:buNone/>
              <a:defRPr lang="en-GB" sz="1400" cap="none" baseline="0"/>
            </a:lvl1pPr>
          </a:lstStyle>
          <a:p>
            <a:pPr lvl="0" rtl="0"/>
            <a:r>
              <a:rPr lang="en-GB"/>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en-GB" sz="2000" cap="all" baseline="0">
                <a:latin typeface="Gill Sans Nova" panose="020B0602020104020203" pitchFamily="34" charset="0"/>
              </a:defRPr>
            </a:lvl1pPr>
            <a:lvl2pPr marL="0" indent="0" algn="ctr">
              <a:lnSpc>
                <a:spcPct val="100000"/>
              </a:lnSpc>
              <a:spcBef>
                <a:spcPts val="0"/>
              </a:spcBef>
              <a:buNone/>
              <a:defRPr lang="en-GB" sz="1800"/>
            </a:lvl2pPr>
          </a:lstStyle>
          <a:p>
            <a:pPr lvl="0" rtl="0"/>
            <a:r>
              <a:rPr lang="en-US"/>
              <a:t>Click to edit Master text styles</a:t>
            </a:r>
          </a:p>
          <a:p>
            <a:pPr lvl="1" rtl="0"/>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en-GB">
                <a:solidFill>
                  <a:schemeClr val="accent1"/>
                </a:solidFill>
              </a:defRPr>
            </a:lvl1pPr>
          </a:lstStyle>
          <a:p>
            <a:pPr rtl="0"/>
            <a:r>
              <a:rPr lang="en-GB"/>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en-GB">
                <a:solidFill>
                  <a:schemeClr val="accent1"/>
                </a:solidFill>
              </a:defRPr>
            </a:lvl1pPr>
          </a:lstStyle>
          <a:p>
            <a:pPr rtl="0"/>
            <a:r>
              <a:rPr lang="en-GB"/>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en-GB">
                <a:solidFill>
                  <a:schemeClr val="accent1"/>
                </a:solidFill>
              </a:defRPr>
            </a:lvl1pPr>
          </a:lstStyle>
          <a:p>
            <a:pPr rtl="0"/>
            <a:fld id="{58FB4751-880F-D840-AAA9-3A15815CC996}" type="slidenum">
              <a:rPr lang="en-GB" smtClean="0"/>
              <a:pPr/>
              <a:t>‹#›</a:t>
            </a:fld>
            <a:endParaRPr lang="en-GB"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rtlCol="0" anchor="b">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rtlCol="0" anchor="b">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rtlCol="0"/>
          <a:lstStyle>
            <a:lvl1pPr>
              <a:defRPr lang="en-GB" sz="4800">
                <a:solidFill>
                  <a:schemeClr val="accent1"/>
                </a:solidFill>
              </a:defRPr>
            </a:lvl1pPr>
          </a:lstStyle>
          <a:p>
            <a:pPr rtl="0"/>
            <a:r>
              <a:rPr lang="en-GB"/>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en-GB">
                <a:solidFill>
                  <a:schemeClr val="accent1"/>
                </a:solidFill>
              </a:defRPr>
            </a:lvl1pPr>
          </a:lstStyle>
          <a:p>
            <a:pPr rtl="0"/>
            <a:r>
              <a:rPr lang="en-GB"/>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en-GB">
                <a:solidFill>
                  <a:schemeClr val="accent1"/>
                </a:solidFill>
              </a:defRPr>
            </a:lvl1pPr>
          </a:lstStyle>
          <a:p>
            <a:pPr rtl="0"/>
            <a:r>
              <a:rPr lang="en-GB"/>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en-GB">
                <a:solidFill>
                  <a:schemeClr val="accent1"/>
                </a:solidFill>
              </a:defRPr>
            </a:lvl1pPr>
          </a:lstStyle>
          <a:p>
            <a:pPr rtl="0"/>
            <a:fld id="{58FB4751-880F-D840-AAA9-3A15815CC996}" type="slidenum">
              <a:rPr lang="en-GB" smtClean="0"/>
              <a:pPr/>
              <a:t>‹#›</a:t>
            </a:fld>
            <a:endParaRPr lang="en-GB"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rtlCol="0"/>
          <a:lstStyle>
            <a:lvl1pPr>
              <a:defRPr lang="en-GB" sz="4800">
                <a:solidFill>
                  <a:schemeClr val="accent1"/>
                </a:solidFill>
              </a:defRPr>
            </a:lvl1pPr>
          </a:lstStyle>
          <a:p>
            <a:pPr rtl="0"/>
            <a:r>
              <a:rPr lang="en-GB"/>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rtlCol="0" anchor="ctr">
            <a:normAutofit/>
          </a:bodyPr>
          <a:lstStyle>
            <a:lvl1pPr marL="0" indent="0">
              <a:buNone/>
              <a:defRPr lang="en-GB" sz="2000" b="0" cap="all" baseline="0">
                <a:solidFill>
                  <a:schemeClr val="accent1"/>
                </a:solidFill>
                <a:latin typeface="Gill Sans Nova" panose="020B0602020104020203" pitchFamily="34" charset="0"/>
              </a:defRPr>
            </a:lvl1pPr>
            <a:lvl2pPr marL="457200" indent="0">
              <a:buNone/>
              <a:defRPr lang="en-GB" sz="20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en-GB" sz="1800">
                <a:solidFill>
                  <a:schemeClr val="accent1"/>
                </a:solidFill>
              </a:defRPr>
            </a:lvl1pPr>
            <a:lvl2pPr>
              <a:lnSpc>
                <a:spcPct val="100000"/>
              </a:lnSpc>
              <a:spcBef>
                <a:spcPts val="0"/>
              </a:spcBef>
              <a:defRPr lang="en-GB" sz="1600">
                <a:solidFill>
                  <a:schemeClr val="accent1"/>
                </a:solidFill>
              </a:defRPr>
            </a:lvl2pPr>
            <a:lvl3pPr>
              <a:lnSpc>
                <a:spcPct val="100000"/>
              </a:lnSpc>
              <a:spcBef>
                <a:spcPts val="0"/>
              </a:spcBef>
              <a:defRPr lang="en-GB" sz="1400">
                <a:solidFill>
                  <a:schemeClr val="accent1"/>
                </a:solidFill>
              </a:defRPr>
            </a:lvl3pPr>
            <a:lvl4pPr>
              <a:lnSpc>
                <a:spcPct val="100000"/>
              </a:lnSpc>
              <a:spcBef>
                <a:spcPts val="0"/>
              </a:spcBef>
              <a:defRPr lang="en-GB" sz="1200">
                <a:solidFill>
                  <a:schemeClr val="accent1"/>
                </a:solidFill>
              </a:defRPr>
            </a:lvl4pPr>
            <a:lvl5pPr>
              <a:lnSpc>
                <a:spcPct val="100000"/>
              </a:lnSpc>
              <a:spcBef>
                <a:spcPts val="0"/>
              </a:spcBef>
              <a:defRPr lang="en-GB" sz="1200">
                <a:solidFill>
                  <a:schemeClr val="accent1"/>
                </a:solidFill>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en-GB" sz="18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rtlCol="0" anchor="ctr">
            <a:noAutofit/>
          </a:bodyPr>
          <a:lstStyle>
            <a:lvl1pPr marL="0" indent="0" algn="ctr">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US"/>
              <a:t>Click icon to add picture</a:t>
            </a:r>
            <a:endParaRPr lang="en-GB"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rtlCol="0" anchor="b"/>
          <a:lstStyle>
            <a:lvl1pPr algn="ctr">
              <a:defRPr lang="en-GB" sz="6000"/>
            </a:lvl1pPr>
          </a:lstStyle>
          <a:p>
            <a:pPr rtl="0"/>
            <a:r>
              <a:rPr lang="en-GB"/>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en-GB" sz="2400">
                <a:solidFill>
                  <a:schemeClr val="tx2"/>
                </a:solidFill>
              </a:defRPr>
            </a:lvl1pPr>
            <a:lvl2pPr marL="457200" indent="0" algn="ctr">
              <a:buNone/>
              <a:defRPr lang="en-GB" sz="2000"/>
            </a:lvl2pPr>
            <a:lvl3pPr marL="914400" indent="0" algn="ctr">
              <a:buNone/>
              <a:defRPr lang="en-GB" sz="18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a:t>Click to edit Master subtitle style</a:t>
            </a:r>
            <a:endParaRPr lang="en-GB"/>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rtlCol="0"/>
          <a:lstStyle>
            <a:defPPr>
              <a:defRPr lang="en-GB"/>
            </a:defPPr>
          </a:lstStyle>
          <a:p>
            <a:pPr rtl="0"/>
            <a:r>
              <a:rPr lang="en-GB"/>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rtlCol="0"/>
          <a:lstStyle>
            <a:defPPr>
              <a:defRPr lang="en-GB"/>
            </a:defPPr>
          </a:lstStyle>
          <a:p>
            <a:pPr rtl="0"/>
            <a:r>
              <a:rPr lang="en-GB"/>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rtlCol="0" anchor="b"/>
          <a:lstStyle>
            <a:lvl1pPr>
              <a:defRPr lang="en-GB" sz="4800"/>
            </a:lvl1pPr>
          </a:lstStyle>
          <a:p>
            <a:pPr rtl="0"/>
            <a:r>
              <a:rPr lang="en-GB"/>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rtlCol="0" anchor="b"/>
          <a:lstStyle>
            <a:lvl1pPr>
              <a:defRPr lang="en-GB" sz="3200"/>
            </a:lvl1pPr>
          </a:lstStyle>
          <a:p>
            <a:pPr rtl="0"/>
            <a:r>
              <a:rPr lang="en-GB"/>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rtlCol="0"/>
          <a:lstStyle>
            <a:lvl1pPr>
              <a:defRPr lang="en-GB" sz="3200"/>
            </a:lvl1pPr>
            <a:lvl2pPr>
              <a:defRPr lang="en-GB" sz="2800"/>
            </a:lvl2pPr>
            <a:lvl3pPr>
              <a:defRPr lang="en-GB" sz="2400"/>
            </a:lvl3pPr>
            <a:lvl4pPr>
              <a:defRPr lang="en-GB" sz="2000"/>
            </a:lvl4pPr>
            <a:lvl5pPr>
              <a:defRPr lang="en-GB" sz="2000"/>
            </a:lvl5pPr>
            <a:lvl6pPr>
              <a:defRPr lang="en-GB" sz="2000"/>
            </a:lvl6pPr>
            <a:lvl7pPr>
              <a:defRPr lang="en-GB" sz="2000"/>
            </a:lvl7pPr>
            <a:lvl8pPr>
              <a:defRPr lang="en-GB" sz="2000"/>
            </a:lvl8pPr>
            <a:lvl9pPr>
              <a:defRPr lang="en-GB"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rtlCol="0"/>
          <a:lstStyle>
            <a:lvl1pPr marL="0" indent="0">
              <a:buNone/>
              <a:defRPr lang="en-GB" sz="16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rtlCol="0"/>
          <a:lstStyle>
            <a:lvl1pPr algn="ctr">
              <a:defRPr lang="en-GB">
                <a:solidFill>
                  <a:schemeClr val="accent1"/>
                </a:solidFill>
              </a:defRPr>
            </a:lvl1pPr>
          </a:lstStyle>
          <a:p>
            <a:pPr rtl="0"/>
            <a:r>
              <a:rPr lang="en-GB"/>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rtlCol="0"/>
          <a:lstStyle>
            <a:lvl1pPr marL="0" indent="0" algn="r">
              <a:buNone/>
              <a:defRPr lang="en-GB" sz="2400" cap="all" baseline="0"/>
            </a:lvl1pPr>
            <a:lvl2pPr marL="457200" indent="0" algn="r">
              <a:buNone/>
              <a:defRPr lang="en-GB" sz="1800">
                <a:latin typeface="+mj-lt"/>
              </a:defRPr>
            </a:lvl2pPr>
            <a:lvl3pPr marL="914400" indent="0" algn="r">
              <a:buNone/>
              <a:defRPr lang="en-GB"/>
            </a:lvl3pPr>
            <a:lvl4pPr marL="1371600" indent="0" algn="r">
              <a:buNone/>
              <a:defRPr lang="en-GB"/>
            </a:lvl4pPr>
            <a:lvl5pPr marL="1828800" indent="0" algn="r">
              <a:buNone/>
              <a:defRPr lang="en-GB"/>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rtlCol="0" anchor="b"/>
          <a:lstStyle>
            <a:lvl1pPr>
              <a:defRPr lang="en-GB" sz="4800"/>
            </a:lvl1pPr>
          </a:lstStyle>
          <a:p>
            <a:pPr rtl="0"/>
            <a:r>
              <a:rPr lang="en-GB"/>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en-GB" sz="1800"/>
            </a:lvl1pPr>
            <a:lvl2pPr marL="457200" indent="0">
              <a:buNone/>
              <a:defRPr lang="en-GB" sz="1400"/>
            </a:lvl2pPr>
            <a:lvl3pPr marL="914400" indent="0">
              <a:buNone/>
              <a:defRPr lang="en-GB" sz="1200"/>
            </a:lvl3pPr>
            <a:lvl4pPr marL="1371600" indent="0">
              <a:buNone/>
              <a:defRPr lang="en-GB" sz="1000"/>
            </a:lvl4pPr>
            <a:lvl5pPr marL="1828800" indent="0">
              <a:buNone/>
              <a:defRPr lang="en-GB" sz="1000"/>
            </a:lvl5pPr>
            <a:lvl6pPr marL="2286000" indent="0">
              <a:buNone/>
              <a:defRPr lang="en-GB" sz="1000"/>
            </a:lvl6pPr>
            <a:lvl7pPr marL="2743200" indent="0">
              <a:buNone/>
              <a:defRPr lang="en-GB" sz="1000"/>
            </a:lvl7pPr>
            <a:lvl8pPr marL="3200400" indent="0">
              <a:buNone/>
              <a:defRPr lang="en-GB" sz="1000"/>
            </a:lvl8pPr>
            <a:lvl9pPr marL="3657600" indent="0">
              <a:buNone/>
              <a:defRPr lang="en-GB" sz="1000"/>
            </a:lvl9pPr>
          </a:lstStyle>
          <a:p>
            <a:pPr lvl="0" rt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ctr">
            <a:noAutofit/>
          </a:bodyPr>
          <a:lstStyle>
            <a:lvl1pPr marL="0" indent="0" algn="ctr">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US"/>
              <a:t>Click icon to add picture</a:t>
            </a:r>
            <a:endParaRPr lang="en-GB"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en-GB"/>
            </a:defPPr>
          </a:lstStyle>
          <a:p>
            <a:pPr rtl="0"/>
            <a:r>
              <a:rPr lang="en-GB"/>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en-GB"/>
            </a:defPPr>
          </a:lstStyle>
          <a:p>
            <a:pPr rtl="0"/>
            <a:r>
              <a:rPr lang="en-GB"/>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rtlCol="0" anchor="b"/>
          <a:lstStyle>
            <a:lvl1pPr>
              <a:defRPr lang="en-GB" sz="6000">
                <a:solidFill>
                  <a:schemeClr val="accent1"/>
                </a:solidFill>
              </a:defRPr>
            </a:lvl1pPr>
          </a:lstStyle>
          <a:p>
            <a:pPr rtl="0"/>
            <a:r>
              <a:rPr lang="en-GB"/>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rtlCol="0"/>
          <a:lstStyle>
            <a:lvl1pPr marL="0" indent="0">
              <a:buNone/>
              <a:defRPr lang="en-GB" sz="2400">
                <a:solidFill>
                  <a:schemeClr val="accent1"/>
                </a:solidFill>
              </a:defRPr>
            </a:lvl1pPr>
            <a:lvl2pPr marL="457200" indent="0">
              <a:buNone/>
              <a:defRPr lang="en-GB" sz="2000">
                <a:solidFill>
                  <a:schemeClr val="tx1">
                    <a:tint val="75000"/>
                  </a:schemeClr>
                </a:solidFill>
              </a:defRPr>
            </a:lvl2pPr>
            <a:lvl3pPr marL="914400" indent="0">
              <a:buNone/>
              <a:defRPr lang="en-GB" sz="1800">
                <a:solidFill>
                  <a:schemeClr val="tx1">
                    <a:tint val="75000"/>
                  </a:schemeClr>
                </a:solidFill>
              </a:defRPr>
            </a:lvl3pPr>
            <a:lvl4pPr marL="1371600" indent="0">
              <a:buNone/>
              <a:defRPr lang="en-GB" sz="1600">
                <a:solidFill>
                  <a:schemeClr val="tx1">
                    <a:tint val="75000"/>
                  </a:schemeClr>
                </a:solidFill>
              </a:defRPr>
            </a:lvl4pPr>
            <a:lvl5pPr marL="1828800" indent="0">
              <a:buNone/>
              <a:defRPr lang="en-GB" sz="1600">
                <a:solidFill>
                  <a:schemeClr val="tx1">
                    <a:tint val="75000"/>
                  </a:schemeClr>
                </a:solidFill>
              </a:defRPr>
            </a:lvl5pPr>
            <a:lvl6pPr marL="2286000" indent="0">
              <a:buNone/>
              <a:defRPr lang="en-GB" sz="1600">
                <a:solidFill>
                  <a:schemeClr val="tx1">
                    <a:tint val="75000"/>
                  </a:schemeClr>
                </a:solidFill>
              </a:defRPr>
            </a:lvl6pPr>
            <a:lvl7pPr marL="2743200" indent="0">
              <a:buNone/>
              <a:defRPr lang="en-GB" sz="1600">
                <a:solidFill>
                  <a:schemeClr val="tx1">
                    <a:tint val="75000"/>
                  </a:schemeClr>
                </a:solidFill>
              </a:defRPr>
            </a:lvl7pPr>
            <a:lvl8pPr marL="3200400" indent="0">
              <a:buNone/>
              <a:defRPr lang="en-GB" sz="1600">
                <a:solidFill>
                  <a:schemeClr val="tx1">
                    <a:tint val="75000"/>
                  </a:schemeClr>
                </a:solidFill>
              </a:defRPr>
            </a:lvl8pPr>
            <a:lvl9pPr marL="3657600" indent="0">
              <a:buNone/>
              <a:defRPr lang="en-GB" sz="1600">
                <a:solidFill>
                  <a:schemeClr val="tx1">
                    <a:tint val="75000"/>
                  </a:schemeClr>
                </a:solidFill>
              </a:defRPr>
            </a:lvl9pPr>
          </a:lstStyle>
          <a:p>
            <a:pPr lvl="0" rt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GB"/>
            </a:defPPr>
          </a:lstStyle>
          <a:p>
            <a:pPr algn="ctr" rtl="0"/>
            <a:endParaRPr lang="en-GB"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rtlCol="0">
            <a:normAutofit/>
          </a:bodyPr>
          <a:lstStyle>
            <a:lvl1pPr marL="0" indent="0" algn="ctr">
              <a:lnSpc>
                <a:spcPct val="100000"/>
              </a:lnSpc>
              <a:spcBef>
                <a:spcPts val="0"/>
              </a:spcBef>
              <a:buNone/>
              <a:defRPr lang="en-GB" sz="2400"/>
            </a:lvl1pPr>
          </a:lstStyle>
          <a:p>
            <a:pPr lvl="0" rt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rtlCol="0"/>
          <a:lstStyle>
            <a:lvl1pPr algn="ctr">
              <a:defRPr lang="en-GB" sz="2400" cap="all" baseline="0">
                <a:latin typeface="Gill Sans Nova" panose="020B0602020104020203" pitchFamily="34" charset="0"/>
              </a:defRPr>
            </a:lvl1pPr>
          </a:lstStyle>
          <a:p>
            <a:pPr rtl="0"/>
            <a:r>
              <a:rPr lang="en-US"/>
              <a:t>Click to edit Master title style</a:t>
            </a:r>
            <a:endParaRPr lang="en-GB"/>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en-GB" sz="4800"/>
            </a:lvl1pPr>
          </a:lstStyle>
          <a:p>
            <a:pPr rtl="0"/>
            <a:r>
              <a:rPr lang="en-GB"/>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en-GB" sz="1800">
                <a:solidFill>
                  <a:schemeClr val="accent1"/>
                </a:solidFill>
              </a:defRPr>
            </a:lvl1pPr>
          </a:lstStyle>
          <a:p>
            <a:pPr rtl="0"/>
            <a:r>
              <a:rPr lang="en-US"/>
              <a:t>Click icon to add picture</a:t>
            </a:r>
            <a:endParaRPr lang="en-GB"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rtlCol="0" anchor="b">
            <a:noAutofit/>
          </a:bodyPr>
          <a:lstStyle>
            <a:lvl1pPr marL="0" indent="0" algn="ctr">
              <a:lnSpc>
                <a:spcPct val="100000"/>
              </a:lnSpc>
              <a:spcBef>
                <a:spcPts val="0"/>
              </a:spcBef>
              <a:buNone/>
              <a:defRPr lang="en-GB" sz="1800" cap="all" baseline="0">
                <a:latin typeface="Gill Sans Nova" panose="020B0602020104020203" pitchFamily="34" charset="0"/>
              </a:defRPr>
            </a:lvl1pPr>
          </a:lstStyle>
          <a:p>
            <a:pPr lvl="0" rt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rtlCol="0" anchor="t">
            <a:noAutofit/>
          </a:bodyPr>
          <a:lstStyle>
            <a:lvl1pPr marL="0" indent="0" algn="ctr">
              <a:lnSpc>
                <a:spcPct val="100000"/>
              </a:lnSpc>
              <a:spcBef>
                <a:spcPts val="0"/>
              </a:spcBef>
              <a:buNone/>
              <a:defRPr lang="en-GB" sz="1800" cap="none" baseline="0"/>
            </a:lvl1pPr>
          </a:lstStyle>
          <a:p>
            <a:pPr lvl="0" rtl="0"/>
            <a:r>
              <a:rPr lang="en-GB"/>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en-GB"/>
            </a:defPPr>
          </a:lstStyle>
          <a:p>
            <a:pPr rtl="0"/>
            <a:r>
              <a:rPr lang="en-GB"/>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en-GB"/>
            </a:defPPr>
          </a:lstStyle>
          <a:p>
            <a:pPr rtl="0"/>
            <a:r>
              <a:rPr lang="en-GB"/>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a:t>
            </a:fld>
            <a:endParaRPr lang="en-GB"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GB"/>
            </a:defPPr>
          </a:lstStyle>
          <a:p>
            <a:pPr lvl="0" rtl="0"/>
            <a:endParaRPr lang="en-GB"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en-GB"/>
            </a:def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lang="en-GB" sz="1400">
                <a:solidFill>
                  <a:schemeClr val="tx1"/>
                </a:solidFill>
              </a:defRPr>
            </a:lvl1pPr>
          </a:lstStyle>
          <a:p>
            <a:pPr rtl="0"/>
            <a:r>
              <a:rPr lang="en-GB"/>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lang="en-GB" sz="1400">
                <a:solidFill>
                  <a:schemeClr val="tx1"/>
                </a:solidFill>
              </a:defRPr>
            </a:lvl1pPr>
          </a:lstStyle>
          <a:p>
            <a:pPr rtl="0"/>
            <a:r>
              <a:rPr lang="en-GB"/>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lang="en-GB" sz="1400">
                <a:solidFill>
                  <a:schemeClr val="tx1"/>
                </a:solidFill>
              </a:defRPr>
            </a:lvl1pPr>
          </a:lstStyle>
          <a:p>
            <a:pPr rtl="0"/>
            <a:fld id="{58FB4751-880F-D840-AAA9-3A15815CC996}" type="slidenum">
              <a:rPr lang="en-GB" smtClean="0"/>
              <a:pPr/>
              <a:t>‹#›</a:t>
            </a:fld>
            <a:endParaRPr lang="en-GB"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lang="en-GB"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GB"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GB"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GB"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n-GB" sz="1800" kern="1200">
          <a:solidFill>
            <a:schemeClr val="tx1"/>
          </a:solidFill>
          <a:latin typeface="+mn-lt"/>
          <a:ea typeface="+mn-ea"/>
          <a:cs typeface="+mn-cs"/>
        </a:defRPr>
      </a:lvl9pPr>
    </p:bodyStyle>
    <p:otherStyle>
      <a:defPPr>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mailto:pranotimalgunkar1996@gmail.com" TargetMode="External"/><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rtlCol="0"/>
          <a:lstStyle>
            <a:defPPr>
              <a:defRPr lang="en-GB"/>
            </a:defPPr>
          </a:lstStyle>
          <a:p>
            <a:pPr rtl="0"/>
            <a:r>
              <a:rPr lang="en-GB" dirty="0"/>
              <a:t>Healthcare Business Analysis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rtlCol="0"/>
          <a:lstStyle>
            <a:defPPr>
              <a:defRPr lang="en-GB"/>
            </a:defPPr>
          </a:lstStyle>
          <a:p>
            <a:pPr rtl="0"/>
            <a:r>
              <a:rPr lang="en-GB" b="1" dirty="0"/>
              <a:t>SQL Server | Power BI | DAX | Visualization</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10</a:t>
            </a:fld>
            <a:endParaRPr lang="en-GB" dirty="0"/>
          </a:p>
        </p:txBody>
      </p:sp>
      <p:pic>
        <p:nvPicPr>
          <p:cNvPr id="8" name="Content Placeholder 7" descr="A screenshot of a computer">
            <a:extLst>
              <a:ext uri="{FF2B5EF4-FFF2-40B4-BE49-F238E27FC236}">
                <a16:creationId xmlns:a16="http://schemas.microsoft.com/office/drawing/2014/main" id="{12E4D8BA-7296-02D6-272F-78A16405B522}"/>
              </a:ext>
            </a:extLst>
          </p:cNvPr>
          <p:cNvPicPr>
            <a:picLocks noGrp="1" noChangeAspect="1"/>
          </p:cNvPicPr>
          <p:nvPr>
            <p:ph idx="1"/>
          </p:nvPr>
        </p:nvPicPr>
        <p:blipFill>
          <a:blip r:embed="rId3"/>
          <a:stretch>
            <a:fillRect/>
          </a:stretch>
        </p:blipFill>
        <p:spPr>
          <a:xfrm>
            <a:off x="576072" y="246743"/>
            <a:ext cx="11079116" cy="6044875"/>
          </a:xfrm>
        </p:spPr>
      </p:pic>
    </p:spTree>
    <p:extLst>
      <p:ext uri="{BB962C8B-B14F-4D97-AF65-F5344CB8AC3E}">
        <p14:creationId xmlns:p14="http://schemas.microsoft.com/office/powerpoint/2010/main" val="4040421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11</a:t>
            </a:fld>
            <a:endParaRPr lang="en-GB" dirty="0"/>
          </a:p>
        </p:txBody>
      </p:sp>
      <p:pic>
        <p:nvPicPr>
          <p:cNvPr id="8" name="Content Placeholder 7" descr="A screenshot of a graph&#10;&#10;AI-generated content may be incorrect.">
            <a:extLst>
              <a:ext uri="{FF2B5EF4-FFF2-40B4-BE49-F238E27FC236}">
                <a16:creationId xmlns:a16="http://schemas.microsoft.com/office/drawing/2014/main" id="{887E1402-ADA3-6C10-E867-2FAFDCE31775}"/>
              </a:ext>
            </a:extLst>
          </p:cNvPr>
          <p:cNvPicPr>
            <a:picLocks noGrp="1" noChangeAspect="1"/>
          </p:cNvPicPr>
          <p:nvPr>
            <p:ph idx="1"/>
          </p:nvPr>
        </p:nvPicPr>
        <p:blipFill>
          <a:blip r:embed="rId3"/>
          <a:stretch>
            <a:fillRect/>
          </a:stretch>
        </p:blipFill>
        <p:spPr>
          <a:xfrm>
            <a:off x="576073" y="275771"/>
            <a:ext cx="11106412" cy="6070438"/>
          </a:xfrm>
        </p:spPr>
      </p:pic>
    </p:spTree>
    <p:extLst>
      <p:ext uri="{BB962C8B-B14F-4D97-AF65-F5344CB8AC3E}">
        <p14:creationId xmlns:p14="http://schemas.microsoft.com/office/powerpoint/2010/main" val="2866143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1005840" y="377952"/>
            <a:ext cx="10515600" cy="466344"/>
          </a:xfrm>
        </p:spPr>
        <p:txBody>
          <a:bodyPr rtlCol="0"/>
          <a:lstStyle>
            <a:defPPr>
              <a:defRPr lang="en-GB"/>
            </a:defPPr>
          </a:lstStyle>
          <a:p>
            <a:pPr rtl="0"/>
            <a:r>
              <a:rPr lang="en-GB" dirty="0"/>
              <a:t>Key findings</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512064" y="844296"/>
            <a:ext cx="11171936" cy="5411361"/>
          </a:xfrm>
        </p:spPr>
        <p:txBody>
          <a:bodyPr rtlCol="0">
            <a:normAutofit/>
          </a:bodyPr>
          <a:lstStyle>
            <a:defPPr>
              <a:defRPr lang="en-GB"/>
            </a:defPPr>
          </a:lstStyle>
          <a:p>
            <a:pPr algn="l" rtl="0"/>
            <a:r>
              <a:rPr lang="en-GB" dirty="0">
                <a:ln w="0"/>
                <a:effectLst>
                  <a:outerShdw blurRad="38100" dist="19050" dir="2700000" algn="tl" rotWithShape="0">
                    <a:schemeClr val="dk1">
                      <a:alpha val="40000"/>
                    </a:schemeClr>
                  </a:outerShdw>
                </a:effectLst>
              </a:rPr>
              <a:t>Patients : </a:t>
            </a:r>
            <a:r>
              <a:rPr lang="en-GB" b="1" dirty="0"/>
              <a:t>	</a:t>
            </a:r>
          </a:p>
          <a:p>
            <a:pPr algn="l"/>
            <a:r>
              <a:rPr lang="en-GB" sz="1800" dirty="0"/>
              <a:t>The data shows that </a:t>
            </a:r>
            <a:r>
              <a:rPr lang="en-GB" sz="1800" b="1" dirty="0"/>
              <a:t>974 patients</a:t>
            </a:r>
            <a:r>
              <a:rPr lang="en-GB" sz="1800" dirty="0"/>
              <a:t> generated </a:t>
            </a:r>
            <a:r>
              <a:rPr lang="en-GB" sz="1800" b="1" dirty="0"/>
              <a:t>27.89K encounters</a:t>
            </a:r>
            <a:r>
              <a:rPr lang="en-GB" sz="1800" dirty="0"/>
              <a:t> at </a:t>
            </a:r>
            <a:r>
              <a:rPr lang="en-GB" sz="1800" b="1" dirty="0"/>
              <a:t>Massachusetts General Hospital</a:t>
            </a:r>
            <a:r>
              <a:rPr lang="en-GB" sz="1800" dirty="0"/>
              <a:t>, with </a:t>
            </a:r>
            <a:r>
              <a:rPr lang="en-GB" sz="1800" b="1" dirty="0"/>
              <a:t>White patients</a:t>
            </a:r>
            <a:r>
              <a:rPr lang="en-GB" sz="1800" dirty="0"/>
              <a:t> representing the highest racial group. Highest volume among </a:t>
            </a:r>
            <a:r>
              <a:rPr lang="en-GB" sz="1800" b="1" dirty="0"/>
              <a:t>middle aged adult (41-60) </a:t>
            </a:r>
            <a:r>
              <a:rPr lang="en-GB" sz="1800" dirty="0"/>
              <a:t>and slightly more </a:t>
            </a:r>
            <a:r>
              <a:rPr lang="en-GB" sz="1800" b="1" dirty="0"/>
              <a:t>female </a:t>
            </a:r>
            <a:r>
              <a:rPr lang="en-GB" sz="1800" dirty="0"/>
              <a:t>than male patients</a:t>
            </a:r>
            <a:r>
              <a:rPr lang="en-GB" sz="1800" b="1" dirty="0"/>
              <a:t>.</a:t>
            </a:r>
          </a:p>
          <a:p>
            <a:pPr algn="l" rtl="0"/>
            <a:r>
              <a:rPr lang="en-GB" sz="1800" b="1" dirty="0"/>
              <a:t>Suffolk County (Boston)</a:t>
            </a:r>
            <a:r>
              <a:rPr lang="en-GB" sz="1800" dirty="0"/>
              <a:t> accounts for the majority with </a:t>
            </a:r>
            <a:r>
              <a:rPr lang="en-GB" sz="1800" b="1" dirty="0"/>
              <a:t>644 patients</a:t>
            </a:r>
            <a:r>
              <a:rPr lang="en-GB" sz="1800" dirty="0"/>
              <a:t> and </a:t>
            </a:r>
            <a:r>
              <a:rPr lang="en-GB" sz="1800" b="1" dirty="0"/>
              <a:t>17.9K encounters</a:t>
            </a:r>
            <a:r>
              <a:rPr lang="en-GB" sz="1800" dirty="0"/>
              <a:t>, while the </a:t>
            </a:r>
            <a:r>
              <a:rPr lang="en-GB" sz="1800" b="1" dirty="0"/>
              <a:t>average total claim cost is $3,948.42</a:t>
            </a:r>
            <a:r>
              <a:rPr lang="en-GB" sz="1800" dirty="0"/>
              <a:t>. </a:t>
            </a:r>
            <a:r>
              <a:rPr lang="en-GB" sz="1800" b="1" dirty="0"/>
              <a:t>Mr. Gali741</a:t>
            </a:r>
            <a:r>
              <a:rPr lang="en-GB" sz="1800" dirty="0"/>
              <a:t> alone incurred nearly </a:t>
            </a:r>
            <a:r>
              <a:rPr lang="en-GB" sz="1800" b="1" dirty="0"/>
              <a:t>$10M in total claim cost</a:t>
            </a:r>
            <a:r>
              <a:rPr lang="en-GB" sz="1800" dirty="0"/>
              <a:t>, and the </a:t>
            </a:r>
            <a:r>
              <a:rPr lang="en-GB" sz="1800" b="1" dirty="0"/>
              <a:t>highest yearly claim cost occurred in 2014</a:t>
            </a:r>
            <a:r>
              <a:rPr lang="en-GB" sz="1800" dirty="0"/>
              <a:t>.</a:t>
            </a:r>
          </a:p>
          <a:p>
            <a:pPr algn="l" rtl="0"/>
            <a:endParaRPr lang="en-GB" sz="1800" b="1" dirty="0"/>
          </a:p>
          <a:p>
            <a:pPr algn="l" rtl="0"/>
            <a:r>
              <a:rPr lang="en-GB" dirty="0">
                <a:ln w="0"/>
                <a:effectLst>
                  <a:outerShdw blurRad="38100" dist="19050" dir="2700000" algn="tl" rotWithShape="0">
                    <a:schemeClr val="dk1">
                      <a:alpha val="40000"/>
                    </a:schemeClr>
                  </a:outerShdw>
                </a:effectLst>
              </a:rPr>
              <a:t>Payers:</a:t>
            </a:r>
          </a:p>
          <a:p>
            <a:pPr algn="l" rtl="0"/>
            <a:r>
              <a:rPr lang="en-GB" sz="1800" dirty="0"/>
              <a:t>The dashboard shows that </a:t>
            </a:r>
            <a:r>
              <a:rPr lang="en-GB" sz="1800" b="1" dirty="0"/>
              <a:t>10 payers</a:t>
            </a:r>
            <a:r>
              <a:rPr lang="en-GB" sz="1800" dirty="0"/>
              <a:t> were involved in covering </a:t>
            </a:r>
            <a:r>
              <a:rPr lang="en-GB" sz="1800" b="1" dirty="0"/>
              <a:t>974 patients</a:t>
            </a:r>
            <a:r>
              <a:rPr lang="en-GB" sz="1800" dirty="0"/>
              <a:t>, resulting in a total of </a:t>
            </a:r>
            <a:r>
              <a:rPr lang="en-GB" sz="1800" b="1" dirty="0"/>
              <a:t>27.89K encounters</a:t>
            </a:r>
            <a:r>
              <a:rPr lang="en-GB" sz="1800" dirty="0"/>
              <a:t>. Out of the total claim cost, </a:t>
            </a:r>
            <a:r>
              <a:rPr lang="en-GB" sz="1800" b="1" dirty="0"/>
              <a:t>only 30.63% ($31.1M)</a:t>
            </a:r>
            <a:r>
              <a:rPr lang="en-GB" sz="1800" dirty="0"/>
              <a:t> was covered by payers, while a significant </a:t>
            </a:r>
            <a:r>
              <a:rPr lang="en-GB" sz="1800" b="1" dirty="0"/>
              <a:t>69.37% ($70.42M)</a:t>
            </a:r>
            <a:r>
              <a:rPr lang="en-GB" sz="1800" dirty="0"/>
              <a:t> remained uncovered. </a:t>
            </a:r>
          </a:p>
          <a:p>
            <a:pPr algn="l" rtl="0"/>
            <a:r>
              <a:rPr lang="en-GB" sz="1800" b="1" dirty="0"/>
              <a:t>Suffolk County</a:t>
            </a:r>
            <a:r>
              <a:rPr lang="en-GB" sz="1800" dirty="0"/>
              <a:t>, led by the city of </a:t>
            </a:r>
            <a:r>
              <a:rPr lang="en-GB" sz="1800" b="1" dirty="0"/>
              <a:t>Boston</a:t>
            </a:r>
            <a:r>
              <a:rPr lang="en-GB" sz="1800" dirty="0"/>
              <a:t>, contributed the highest share with </a:t>
            </a:r>
            <a:r>
              <a:rPr lang="en-GB" sz="1800" b="1" dirty="0"/>
              <a:t>644 patients</a:t>
            </a:r>
            <a:r>
              <a:rPr lang="en-GB" sz="1800" dirty="0"/>
              <a:t> and </a:t>
            </a:r>
            <a:r>
              <a:rPr lang="en-GB" sz="1800" b="1" dirty="0"/>
              <a:t>$22.08M</a:t>
            </a:r>
            <a:r>
              <a:rPr lang="en-GB" sz="1800" dirty="0"/>
              <a:t> in payer coverage, averaging </a:t>
            </a:r>
            <a:r>
              <a:rPr lang="en-GB" sz="1800" b="1" dirty="0"/>
              <a:t>$3,948.42</a:t>
            </a:r>
            <a:r>
              <a:rPr lang="en-GB" sz="1800" dirty="0"/>
              <a:t> per patient. One high-cost patient alone accounted for </a:t>
            </a:r>
            <a:r>
              <a:rPr lang="en-GB" sz="1800" b="1" dirty="0"/>
              <a:t>$19.2M</a:t>
            </a:r>
            <a:r>
              <a:rPr lang="en-GB" sz="1800" dirty="0"/>
              <a:t> in coverage, indicating heavy concentration of spending. The </a:t>
            </a:r>
            <a:r>
              <a:rPr lang="en-GB" sz="1800" b="1" dirty="0"/>
              <a:t>payer coverage peaked in 2014</a:t>
            </a:r>
            <a:r>
              <a:rPr lang="en-GB" sz="1800" dirty="0"/>
              <a:t> at around </a:t>
            </a:r>
            <a:r>
              <a:rPr lang="en-GB" sz="1800" b="1" dirty="0"/>
              <a:t>$6.7M</a:t>
            </a:r>
            <a:r>
              <a:rPr lang="en-GB" sz="1800" dirty="0"/>
              <a:t>, followed by a gradual decline in subsequent years</a:t>
            </a:r>
            <a:endParaRPr lang="en-GB" sz="1800" b="1" dirty="0"/>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rtlCol="0"/>
          <a:lstStyle>
            <a:defPPr>
              <a:defRPr lang="en-GB"/>
            </a:defPPr>
          </a:lstStyle>
          <a:p>
            <a:pPr rtl="0"/>
            <a:r>
              <a:rPr lang="en-GB"/>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rtlCol="0"/>
          <a:lstStyle>
            <a:defPPr>
              <a:defRPr lang="en-GB"/>
            </a:defPPr>
          </a:lstStyle>
          <a:p>
            <a:pPr rtl="0"/>
            <a:r>
              <a:rPr lang="en-GB"/>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12</a:t>
            </a:fld>
            <a:endParaRPr lang="en-GB" dirty="0"/>
          </a:p>
        </p:txBody>
      </p:sp>
    </p:spTree>
    <p:extLst>
      <p:ext uri="{BB962C8B-B14F-4D97-AF65-F5344CB8AC3E}">
        <p14:creationId xmlns:p14="http://schemas.microsoft.com/office/powerpoint/2010/main" val="1096717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1005840" y="377952"/>
            <a:ext cx="10515600" cy="466344"/>
          </a:xfrm>
        </p:spPr>
        <p:txBody>
          <a:bodyPr rtlCol="0"/>
          <a:lstStyle>
            <a:defPPr>
              <a:defRPr lang="en-GB"/>
            </a:defPPr>
          </a:lstStyle>
          <a:p>
            <a:pPr rtl="0"/>
            <a:r>
              <a:rPr lang="en-GB" dirty="0"/>
              <a:t>Key findings</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512064" y="844296"/>
            <a:ext cx="11171936" cy="5411361"/>
          </a:xfrm>
        </p:spPr>
        <p:txBody>
          <a:bodyPr rtlCol="0">
            <a:normAutofit/>
          </a:bodyPr>
          <a:lstStyle>
            <a:defPPr>
              <a:defRPr lang="en-GB"/>
            </a:defPPr>
          </a:lstStyle>
          <a:p>
            <a:pPr algn="l" rtl="0"/>
            <a:r>
              <a:rPr lang="en-GB" b="1" dirty="0">
                <a:ln w="0"/>
                <a:effectLst>
                  <a:outerShdw blurRad="38100" dist="19050" dir="2700000" algn="tl" rotWithShape="0">
                    <a:schemeClr val="dk1">
                      <a:alpha val="40000"/>
                    </a:schemeClr>
                  </a:outerShdw>
                </a:effectLst>
              </a:rPr>
              <a:t>Encounters and procedures : </a:t>
            </a:r>
            <a:r>
              <a:rPr lang="en-GB" b="1" dirty="0"/>
              <a:t>	</a:t>
            </a:r>
          </a:p>
          <a:p>
            <a:pPr algn="l"/>
            <a:r>
              <a:rPr lang="en-GB" sz="1800" dirty="0"/>
              <a:t>A total of </a:t>
            </a:r>
            <a:r>
              <a:rPr lang="en-GB" sz="1800" b="1" dirty="0"/>
              <a:t>27,889 encounters</a:t>
            </a:r>
            <a:r>
              <a:rPr lang="en-GB" sz="1800" dirty="0"/>
              <a:t> were recorded between </a:t>
            </a:r>
            <a:r>
              <a:rPr lang="en-GB" sz="1800" b="1" dirty="0"/>
              <a:t>2011 and 2022</a:t>
            </a:r>
            <a:r>
              <a:rPr lang="en-GB" sz="1800" dirty="0"/>
              <a:t>, with the </a:t>
            </a:r>
            <a:r>
              <a:rPr lang="en-GB" sz="1800" b="1" dirty="0"/>
              <a:t>highest number in 2014 (3,885 encounters)</a:t>
            </a:r>
            <a:r>
              <a:rPr lang="en-GB" sz="1800" dirty="0"/>
              <a:t> and the </a:t>
            </a:r>
            <a:r>
              <a:rPr lang="en-GB" sz="1800" b="1" dirty="0"/>
              <a:t>lowest in 2022 (220 encounters)</a:t>
            </a:r>
            <a:r>
              <a:rPr lang="en-GB" sz="1800" dirty="0"/>
              <a:t>.</a:t>
            </a:r>
          </a:p>
          <a:p>
            <a:pPr algn="l"/>
            <a:r>
              <a:rPr lang="en-GB" sz="1800" dirty="0"/>
              <a:t>The </a:t>
            </a:r>
            <a:r>
              <a:rPr lang="en-GB" sz="1800" b="1" dirty="0"/>
              <a:t>total claim cost peaked in 2014 at $12M</a:t>
            </a:r>
            <a:r>
              <a:rPr lang="en-GB" sz="1800" dirty="0"/>
              <a:t>, while the </a:t>
            </a:r>
            <a:r>
              <a:rPr lang="en-GB" sz="1800" b="1" dirty="0"/>
              <a:t>payer coverage was highest in the same year at $3.55M</a:t>
            </a:r>
            <a:r>
              <a:rPr lang="en-GB" sz="1800" dirty="0"/>
              <a:t>.</a:t>
            </a:r>
          </a:p>
          <a:p>
            <a:pPr algn="l"/>
            <a:r>
              <a:rPr lang="en-GB" sz="1800" dirty="0"/>
              <a:t>On average, claim costs per encounter ranged from </a:t>
            </a:r>
            <a:r>
              <a:rPr lang="en-GB" sz="1800" b="1" dirty="0"/>
              <a:t>$2,599 (2021)</a:t>
            </a:r>
            <a:r>
              <a:rPr lang="en-GB" sz="1800" dirty="0"/>
              <a:t> to over </a:t>
            </a:r>
            <a:r>
              <a:rPr lang="en-GB" sz="1800" b="1" dirty="0"/>
              <a:t>$4,300 (2012)</a:t>
            </a:r>
            <a:r>
              <a:rPr lang="en-GB" sz="1800" dirty="0"/>
              <a:t>, showing fluctuation in healthcare expenses over time.</a:t>
            </a:r>
          </a:p>
          <a:p>
            <a:pPr algn="l"/>
            <a:r>
              <a:rPr lang="en-GB" sz="1800" dirty="0"/>
              <a:t>The </a:t>
            </a:r>
            <a:r>
              <a:rPr lang="en-GB" sz="1800" b="1" dirty="0"/>
              <a:t>most frequent procedures</a:t>
            </a:r>
            <a:r>
              <a:rPr lang="en-GB" sz="1800" dirty="0"/>
              <a:t> were:</a:t>
            </a:r>
          </a:p>
          <a:p>
            <a:pPr algn="l">
              <a:buFont typeface="Arial" panose="020B0604020202020204" pitchFamily="34" charset="0"/>
              <a:buChar char="•"/>
            </a:pPr>
            <a:r>
              <a:rPr lang="en-GB" sz="1800" b="1" dirty="0"/>
              <a:t>"Encounter for problem (procedure)" – 4,308 times</a:t>
            </a:r>
            <a:endParaRPr lang="en-GB" sz="1800" dirty="0"/>
          </a:p>
          <a:p>
            <a:pPr algn="l">
              <a:buFont typeface="Arial" panose="020B0604020202020204" pitchFamily="34" charset="0"/>
              <a:buChar char="•"/>
            </a:pPr>
            <a:r>
              <a:rPr lang="en-GB" sz="1800" b="1" dirty="0"/>
              <a:t>"Urgent care clinic (procedure)" – 3,633 times</a:t>
            </a:r>
            <a:endParaRPr lang="en-GB" sz="1800" dirty="0"/>
          </a:p>
          <a:p>
            <a:pPr algn="l">
              <a:buFont typeface="Arial" panose="020B0604020202020204" pitchFamily="34" charset="0"/>
              <a:buChar char="•"/>
            </a:pPr>
            <a:r>
              <a:rPr lang="en-GB" sz="1800" b="1" dirty="0"/>
              <a:t>"Encounter for check-up (procedure)" – 2,950 times</a:t>
            </a:r>
            <a:endParaRPr lang="en-GB" sz="1800" dirty="0"/>
          </a:p>
          <a:p>
            <a:pPr algn="l">
              <a:buFont typeface="Arial" panose="020B0604020202020204" pitchFamily="34" charset="0"/>
              <a:buChar char="•"/>
            </a:pPr>
            <a:r>
              <a:rPr lang="en-GB" sz="1800" b="1" dirty="0"/>
              <a:t>"General examination of patient" – 1,880 times</a:t>
            </a:r>
            <a:endParaRPr lang="en-GB" sz="1800" dirty="0"/>
          </a:p>
          <a:p>
            <a:pPr algn="l">
              <a:buFont typeface="Arial" panose="020B0604020202020204" pitchFamily="34" charset="0"/>
              <a:buChar char="•"/>
            </a:pPr>
            <a:r>
              <a:rPr lang="en-GB" sz="1800" b="1" dirty="0"/>
              <a:t>"Encounter for symptom" – 1,824 times</a:t>
            </a:r>
            <a:endParaRPr lang="en-GB" sz="1800" dirty="0"/>
          </a:p>
          <a:p>
            <a:pPr algn="l"/>
            <a:r>
              <a:rPr lang="en-GB" sz="1800" dirty="0"/>
              <a:t>The </a:t>
            </a:r>
            <a:r>
              <a:rPr lang="en-GB" sz="1800" b="1" dirty="0"/>
              <a:t>number of unique procedures per year</a:t>
            </a:r>
            <a:r>
              <a:rPr lang="en-GB" sz="1800" dirty="0"/>
              <a:t> ranged from </a:t>
            </a:r>
            <a:r>
              <a:rPr lang="en-GB" sz="1800" b="1" dirty="0"/>
              <a:t>27 (2022)</a:t>
            </a:r>
            <a:r>
              <a:rPr lang="en-GB" sz="1800" dirty="0"/>
              <a:t> to </a:t>
            </a:r>
            <a:r>
              <a:rPr lang="en-GB" sz="1800" b="1" dirty="0"/>
              <a:t>46 (2018)</a:t>
            </a:r>
            <a:r>
              <a:rPr lang="en-GB" sz="1800" dirty="0"/>
              <a:t>, indicating a diverse range of treatments, especially in mid-years</a:t>
            </a:r>
            <a:endParaRPr lang="en-GB" sz="1800" b="1" dirty="0"/>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rtlCol="0"/>
          <a:lstStyle>
            <a:defPPr>
              <a:defRPr lang="en-GB"/>
            </a:defPPr>
          </a:lstStyle>
          <a:p>
            <a:pPr rtl="0"/>
            <a:r>
              <a:rPr lang="en-GB"/>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rtlCol="0"/>
          <a:lstStyle>
            <a:defPPr>
              <a:defRPr lang="en-GB"/>
            </a:defPPr>
          </a:lstStyle>
          <a:p>
            <a:pPr rtl="0"/>
            <a:r>
              <a:rPr lang="en-GB"/>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13</a:t>
            </a:fld>
            <a:endParaRPr lang="en-GB" dirty="0"/>
          </a:p>
        </p:txBody>
      </p:sp>
    </p:spTree>
    <p:extLst>
      <p:ext uri="{BB962C8B-B14F-4D97-AF65-F5344CB8AC3E}">
        <p14:creationId xmlns:p14="http://schemas.microsoft.com/office/powerpoint/2010/main" val="3813870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rtlCol="0"/>
          <a:lstStyle>
            <a:defPPr>
              <a:defRPr lang="en-GB"/>
            </a:defPPr>
          </a:lstStyle>
          <a:p>
            <a:pPr rtl="0"/>
            <a:r>
              <a:rPr lang="en-GB"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rtlCol="0"/>
          <a:lstStyle>
            <a:defPPr>
              <a:defRPr lang="en-GB"/>
            </a:defPPr>
          </a:lstStyle>
          <a:p>
            <a:pPr rtl="0"/>
            <a:r>
              <a:rPr lang="en-GB" dirty="0"/>
              <a:t>Pranoti Malgunkar</a:t>
            </a:r>
          </a:p>
          <a:p>
            <a:pPr rtl="0"/>
            <a:r>
              <a:rPr lang="en-GB" dirty="0">
                <a:hlinkClick r:id="rId3"/>
              </a:rPr>
              <a:t>pranotimalgunkar1996@gmail.com</a:t>
            </a:r>
            <a:endParaRPr lang="en-GB"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rtlCol="0"/>
          <a:lstStyle>
            <a:defPPr>
              <a:defRPr lang="en-GB"/>
            </a:defPPr>
          </a:lstStyle>
          <a:p>
            <a:pPr rtl="0"/>
            <a:r>
              <a:rPr lang="en-GB"/>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947671"/>
            <a:ext cx="9618806" cy="4070729"/>
          </a:xfrm>
        </p:spPr>
        <p:txBody>
          <a:bodyPr rtlCol="0"/>
          <a:lstStyle>
            <a:defPPr>
              <a:defRPr lang="en-GB"/>
            </a:defPPr>
          </a:lstStyle>
          <a:p>
            <a:pPr algn="ctr" rtl="0"/>
            <a:r>
              <a:rPr lang="en-US" sz="1800" b="1" dirty="0"/>
              <a:t>Patient Encounter Cost and Risk Analysis in Healthcare Systems </a:t>
            </a:r>
          </a:p>
          <a:p>
            <a:pPr marL="0" lvl="0" indent="0" algn="just" eaLnBrk="0" fontAlgn="base" hangingPunct="0">
              <a:lnSpc>
                <a:spcPct val="100000"/>
              </a:lnSpc>
              <a:spcBef>
                <a:spcPct val="0"/>
              </a:spcBef>
              <a:spcAft>
                <a:spcPct val="0"/>
              </a:spcAft>
              <a:buClrTx/>
              <a:buSzTx/>
              <a:buNone/>
            </a:pPr>
            <a:r>
              <a:rPr lang="en-US" sz="1800" dirty="0">
                <a:solidFill>
                  <a:schemeClr val="tx1"/>
                </a:solidFill>
                <a:latin typeface="Arial" panose="020B0604020202020204" pitchFamily="34" charset="0"/>
              </a:rPr>
              <a:t>Healthcare organizations face increasing challenges in managing the costs and financial risks associated with patient encounters. Identifying patients with frequent high-cost encounters, analyzing the impact of various medical procedures, and understanding financial risks due to payer coverage gaps are critical for improving operational efficiency and patient outcomes. Using SQL server and Power BI, this project aims to provide a comprehensive analysis of patient encounters, procedure costs, and payer coverage to uncover patterns of high-cost healthcare utilization and potential financial risks.</a:t>
            </a:r>
          </a:p>
          <a:p>
            <a:pPr rtl="0"/>
            <a:endParaRPr lang="en-GB"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rtlCol="0"/>
          <a:lstStyle>
            <a:defPPr>
              <a:defRPr lang="en-GB"/>
            </a:defPPr>
          </a:lstStyle>
          <a:p>
            <a:pPr rtl="0"/>
            <a:r>
              <a:rPr lang="en-GB"/>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rtlCol="0"/>
          <a:lstStyle>
            <a:defPPr>
              <a:defRPr lang="en-GB"/>
            </a:defPPr>
          </a:lstStyle>
          <a:p>
            <a:pPr rtl="0"/>
            <a:r>
              <a:rPr lang="en-GB"/>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pPr rtl="0"/>
              <a:t>2</a:t>
            </a:fld>
            <a:endParaRPr lang="en-GB" dirty="0"/>
          </a:p>
        </p:txBody>
      </p:sp>
    </p:spTree>
    <p:extLst>
      <p:ext uri="{BB962C8B-B14F-4D97-AF65-F5344CB8AC3E}">
        <p14:creationId xmlns:p14="http://schemas.microsoft.com/office/powerpoint/2010/main" val="34350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3</a:t>
            </a:fld>
            <a:endParaRPr lang="en-GB" dirty="0"/>
          </a:p>
        </p:txBody>
      </p:sp>
      <p:sp>
        <p:nvSpPr>
          <p:cNvPr id="3" name="Title 2">
            <a:extLst>
              <a:ext uri="{FF2B5EF4-FFF2-40B4-BE49-F238E27FC236}">
                <a16:creationId xmlns:a16="http://schemas.microsoft.com/office/drawing/2014/main" id="{E917B652-EE52-81CC-FEB4-CCDF7D9C341C}"/>
              </a:ext>
            </a:extLst>
          </p:cNvPr>
          <p:cNvSpPr>
            <a:spLocks noGrp="1"/>
          </p:cNvSpPr>
          <p:nvPr>
            <p:ph type="title"/>
          </p:nvPr>
        </p:nvSpPr>
        <p:spPr>
          <a:xfrm>
            <a:off x="8165189" y="363758"/>
            <a:ext cx="4026811" cy="2406737"/>
          </a:xfrm>
          <a:solidFill>
            <a:schemeClr val="accent4">
              <a:lumMod val="75000"/>
            </a:schemeClr>
          </a:solidFill>
          <a:ln>
            <a:solidFill>
              <a:schemeClr val="bg1"/>
            </a:solidFill>
          </a:ln>
        </p:spPr>
        <p:style>
          <a:lnRef idx="2">
            <a:schemeClr val="accent2">
              <a:shade val="15000"/>
            </a:schemeClr>
          </a:lnRef>
          <a:fillRef idx="1">
            <a:schemeClr val="accent2"/>
          </a:fillRef>
          <a:effectRef idx="0">
            <a:schemeClr val="accent2"/>
          </a:effectRef>
          <a:fontRef idx="minor">
            <a:schemeClr val="lt1"/>
          </a:fontRef>
        </p:style>
        <p:txBody>
          <a:bodyPr/>
          <a:lstStyle/>
          <a:p>
            <a:br>
              <a:rPr lang="en-GB" sz="1400" b="1"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br>
            <a:r>
              <a:rPr lang="en-GB" sz="1400" b="1"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Objective: </a:t>
            </a:r>
            <a:r>
              <a:rPr lang="en-GB" sz="14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Determine which </a:t>
            </a:r>
            <a:r>
              <a:rPr lang="en-GB" sz="1400" dirty="0" err="1">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ReasonCodes</a:t>
            </a:r>
            <a:r>
              <a:rPr lang="en-GB" sz="14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lead to the highest financial risk based on the total uncovered cost (difference between total claim cost and payer coverage). </a:t>
            </a:r>
            <a:br>
              <a:rPr lang="en-GB" sz="14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br>
            <a:r>
              <a:rPr lang="en-GB" sz="14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Analyse this by combining patient demographics and encounter outcomes.</a:t>
            </a:r>
            <a:br>
              <a:rPr lang="en-GB" sz="1400" dirty="0">
                <a:solidFill>
                  <a:schemeClr val="tx1">
                    <a:lumMod val="50000"/>
                  </a:schemeClr>
                </a:solidFill>
              </a:rPr>
            </a:br>
            <a:endParaRPr lang="en-GB" sz="1400" dirty="0"/>
          </a:p>
        </p:txBody>
      </p:sp>
      <p:pic>
        <p:nvPicPr>
          <p:cNvPr id="16" name="Content Placeholder 15">
            <a:extLst>
              <a:ext uri="{FF2B5EF4-FFF2-40B4-BE49-F238E27FC236}">
                <a16:creationId xmlns:a16="http://schemas.microsoft.com/office/drawing/2014/main" id="{925AE22C-A478-40BB-7EE2-4B896924AE3A}"/>
              </a:ext>
            </a:extLst>
          </p:cNvPr>
          <p:cNvPicPr>
            <a:picLocks noGrp="1" noChangeAspect="1"/>
          </p:cNvPicPr>
          <p:nvPr>
            <p:ph idx="1"/>
          </p:nvPr>
        </p:nvPicPr>
        <p:blipFill>
          <a:blip r:embed="rId3"/>
          <a:stretch>
            <a:fillRect/>
          </a:stretch>
        </p:blipFill>
        <p:spPr>
          <a:xfrm>
            <a:off x="0" y="878242"/>
            <a:ext cx="8165189" cy="3876675"/>
          </a:xfrm>
        </p:spPr>
      </p:pic>
      <p:pic>
        <p:nvPicPr>
          <p:cNvPr id="18" name="Picture 17">
            <a:extLst>
              <a:ext uri="{FF2B5EF4-FFF2-40B4-BE49-F238E27FC236}">
                <a16:creationId xmlns:a16="http://schemas.microsoft.com/office/drawing/2014/main" id="{D2C8C746-286C-3FE3-CA8C-C2F8AB621CC7}"/>
              </a:ext>
            </a:extLst>
          </p:cNvPr>
          <p:cNvPicPr>
            <a:picLocks noChangeAspect="1"/>
          </p:cNvPicPr>
          <p:nvPr/>
        </p:nvPicPr>
        <p:blipFill>
          <a:blip r:embed="rId4"/>
          <a:srcRect b="46133"/>
          <a:stretch/>
        </p:blipFill>
        <p:spPr>
          <a:xfrm>
            <a:off x="2360828" y="4754917"/>
            <a:ext cx="9831172" cy="1636453"/>
          </a:xfrm>
          <a:prstGeom prst="rect">
            <a:avLst/>
          </a:prstGeom>
        </p:spPr>
      </p:pic>
      <p:sp>
        <p:nvSpPr>
          <p:cNvPr id="24" name="TextBox 23">
            <a:extLst>
              <a:ext uri="{FF2B5EF4-FFF2-40B4-BE49-F238E27FC236}">
                <a16:creationId xmlns:a16="http://schemas.microsoft.com/office/drawing/2014/main" id="{EC498C4F-27C2-27EA-00F8-C67F804D8363}"/>
              </a:ext>
            </a:extLst>
          </p:cNvPr>
          <p:cNvSpPr txBox="1"/>
          <p:nvPr/>
        </p:nvSpPr>
        <p:spPr>
          <a:xfrm>
            <a:off x="0" y="281964"/>
            <a:ext cx="7588156" cy="369332"/>
          </a:xfrm>
          <a:prstGeom prst="rect">
            <a:avLst/>
          </a:prstGeom>
          <a:solidFill>
            <a:schemeClr val="accent4">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GB" sz="1800" b="1" dirty="0">
                <a:ln w="0"/>
                <a:solidFill>
                  <a:srgbClr val="F8F3F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1) Evaluating Financial Risk by Encounter Outcome</a:t>
            </a:r>
            <a:endParaRPr lang="en-GB" b="1" dirty="0">
              <a:ln w="0"/>
              <a:solidFill>
                <a:srgbClr val="F8F3F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9908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4</a:t>
            </a:fld>
            <a:endParaRPr lang="en-GB" dirty="0"/>
          </a:p>
        </p:txBody>
      </p:sp>
      <p:sp>
        <p:nvSpPr>
          <p:cNvPr id="3" name="Title 2">
            <a:extLst>
              <a:ext uri="{FF2B5EF4-FFF2-40B4-BE49-F238E27FC236}">
                <a16:creationId xmlns:a16="http://schemas.microsoft.com/office/drawing/2014/main" id="{E917B652-EE52-81CC-FEB4-CCDF7D9C341C}"/>
              </a:ext>
            </a:extLst>
          </p:cNvPr>
          <p:cNvSpPr>
            <a:spLocks noGrp="1"/>
          </p:cNvSpPr>
          <p:nvPr>
            <p:ph type="title"/>
          </p:nvPr>
        </p:nvSpPr>
        <p:spPr>
          <a:xfrm>
            <a:off x="7219664" y="581258"/>
            <a:ext cx="4972335" cy="2847742"/>
          </a:xfrm>
          <a:solidFill>
            <a:schemeClr val="accent4">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a:lstStyle/>
          <a:p>
            <a:pPr marL="114300" indent="0"/>
            <a:r>
              <a:rPr lang="en-IN" sz="1400" b="1" dirty="0">
                <a:latin typeface="Arial" panose="020B0604020202020204" pitchFamily="34" charset="0"/>
                <a:cs typeface="Arial" panose="020B0604020202020204" pitchFamily="34" charset="0"/>
              </a:rPr>
              <a:t>2) Identifying Patients with Frequent High-Cost Encounters</a:t>
            </a:r>
            <a:br>
              <a:rPr lang="en-IN" sz="1400" b="1" dirty="0">
                <a:latin typeface="Arial" panose="020B0604020202020204" pitchFamily="34" charset="0"/>
                <a:cs typeface="Arial" panose="020B0604020202020204" pitchFamily="34" charset="0"/>
              </a:rPr>
            </a:br>
            <a:r>
              <a:rPr lang="en-IN" sz="1400" b="1" dirty="0">
                <a:latin typeface="Arial" panose="020B0604020202020204" pitchFamily="34" charset="0"/>
                <a:cs typeface="Arial" panose="020B0604020202020204" pitchFamily="34" charset="0"/>
              </a:rPr>
              <a:t>Objective:</a:t>
            </a:r>
            <a:br>
              <a:rPr lang="en-IN" sz="1400" dirty="0">
                <a:latin typeface="Arial" panose="020B0604020202020204" pitchFamily="34" charset="0"/>
                <a:cs typeface="Arial" panose="020B0604020202020204" pitchFamily="34" charset="0"/>
              </a:rPr>
            </a:br>
            <a:r>
              <a:rPr lang="en-IN" sz="1400" dirty="0">
                <a:latin typeface="Arial" panose="020B0604020202020204" pitchFamily="34" charset="0"/>
                <a:cs typeface="Arial" panose="020B0604020202020204" pitchFamily="34" charset="0"/>
              </a:rPr>
              <a:t>Identify patients who had more than 3 encounters in a year where each encounter had a total claim cost above a certain threshold (e.g., $10,000). The query should return the patient details, number of encounters, and the total cost for those encounters.</a:t>
            </a:r>
            <a:endParaRPr lang="en-GB" sz="14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D20AE5B4-B827-8CB0-5160-F119919D2286}"/>
              </a:ext>
            </a:extLst>
          </p:cNvPr>
          <p:cNvPicPr>
            <a:picLocks noChangeAspect="1"/>
          </p:cNvPicPr>
          <p:nvPr/>
        </p:nvPicPr>
        <p:blipFill>
          <a:blip r:embed="rId3"/>
          <a:stretch>
            <a:fillRect/>
          </a:stretch>
        </p:blipFill>
        <p:spPr>
          <a:xfrm>
            <a:off x="0" y="581258"/>
            <a:ext cx="7151427" cy="3781021"/>
          </a:xfrm>
          <a:prstGeom prst="rect">
            <a:avLst/>
          </a:prstGeom>
        </p:spPr>
      </p:pic>
      <p:pic>
        <p:nvPicPr>
          <p:cNvPr id="11" name="Picture 10">
            <a:extLst>
              <a:ext uri="{FF2B5EF4-FFF2-40B4-BE49-F238E27FC236}">
                <a16:creationId xmlns:a16="http://schemas.microsoft.com/office/drawing/2014/main" id="{33520F75-A12A-9426-84A4-2E3D50B8C1EE}"/>
              </a:ext>
            </a:extLst>
          </p:cNvPr>
          <p:cNvPicPr>
            <a:picLocks noChangeAspect="1"/>
          </p:cNvPicPr>
          <p:nvPr/>
        </p:nvPicPr>
        <p:blipFill>
          <a:blip r:embed="rId4"/>
          <a:stretch>
            <a:fillRect/>
          </a:stretch>
        </p:blipFill>
        <p:spPr>
          <a:xfrm>
            <a:off x="2656144" y="4362279"/>
            <a:ext cx="9535856" cy="1914463"/>
          </a:xfrm>
          <a:prstGeom prst="rect">
            <a:avLst/>
          </a:prstGeom>
        </p:spPr>
      </p:pic>
      <p:sp>
        <p:nvSpPr>
          <p:cNvPr id="13" name="TextBox 12">
            <a:extLst>
              <a:ext uri="{FF2B5EF4-FFF2-40B4-BE49-F238E27FC236}">
                <a16:creationId xmlns:a16="http://schemas.microsoft.com/office/drawing/2014/main" id="{EA3B637A-0B3F-2620-275F-9EEA9C3F906E}"/>
              </a:ext>
            </a:extLst>
          </p:cNvPr>
          <p:cNvSpPr txBox="1"/>
          <p:nvPr/>
        </p:nvSpPr>
        <p:spPr>
          <a:xfrm>
            <a:off x="0" y="82296"/>
            <a:ext cx="7588156" cy="369332"/>
          </a:xfrm>
          <a:prstGeom prst="rect">
            <a:avLst/>
          </a:prstGeom>
          <a:solidFill>
            <a:schemeClr val="accent4">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IN" sz="1800" b="1" dirty="0">
                <a:latin typeface="Arial" panose="020B0604020202020204" pitchFamily="34" charset="0"/>
                <a:cs typeface="Arial" panose="020B0604020202020204" pitchFamily="34" charset="0"/>
              </a:rPr>
              <a:t>2) Identifying Patients with Frequent High-Cost Encounters</a:t>
            </a:r>
            <a:endParaRPr lang="en-GB" dirty="0">
              <a:ln w="0"/>
              <a:solidFill>
                <a:srgbClr val="F8F3F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68525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5</a:t>
            </a:fld>
            <a:endParaRPr lang="en-GB" dirty="0"/>
          </a:p>
        </p:txBody>
      </p:sp>
      <p:sp>
        <p:nvSpPr>
          <p:cNvPr id="3" name="Title 2">
            <a:extLst>
              <a:ext uri="{FF2B5EF4-FFF2-40B4-BE49-F238E27FC236}">
                <a16:creationId xmlns:a16="http://schemas.microsoft.com/office/drawing/2014/main" id="{E917B652-EE52-81CC-FEB4-CCDF7D9C341C}"/>
              </a:ext>
            </a:extLst>
          </p:cNvPr>
          <p:cNvSpPr>
            <a:spLocks noGrp="1"/>
          </p:cNvSpPr>
          <p:nvPr>
            <p:ph type="title"/>
          </p:nvPr>
        </p:nvSpPr>
        <p:spPr>
          <a:xfrm>
            <a:off x="7219664" y="581258"/>
            <a:ext cx="4972335" cy="2847742"/>
          </a:xfrm>
          <a:solidFill>
            <a:schemeClr val="accent4">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a:lstStyle/>
          <a:p>
            <a:pPr marL="114300" indent="0">
              <a:buNone/>
            </a:pPr>
            <a:r>
              <a:rPr lang="en-IN" sz="1400" b="1" dirty="0">
                <a:latin typeface="Arial" panose="020B0604020202020204" pitchFamily="34" charset="0"/>
                <a:cs typeface="Arial" panose="020B0604020202020204" pitchFamily="34" charset="0"/>
              </a:rPr>
              <a:t>3) Identifying Risk Factors Based on Demographics and Encounter Reasons</a:t>
            </a:r>
            <a:br>
              <a:rPr lang="en-IN" sz="1400" dirty="0">
                <a:latin typeface="Arial" panose="020B0604020202020204" pitchFamily="34" charset="0"/>
                <a:cs typeface="Arial" panose="020B0604020202020204" pitchFamily="34" charset="0"/>
              </a:rPr>
            </a:br>
            <a:r>
              <a:rPr lang="en-IN" sz="1400" b="1" dirty="0">
                <a:latin typeface="Arial" panose="020B0604020202020204" pitchFamily="34" charset="0"/>
                <a:cs typeface="Arial" panose="020B0604020202020204" pitchFamily="34" charset="0"/>
              </a:rPr>
              <a:t>Objective:</a:t>
            </a:r>
            <a:br>
              <a:rPr lang="en-IN" sz="1400" dirty="0">
                <a:latin typeface="Arial" panose="020B0604020202020204" pitchFamily="34" charset="0"/>
                <a:cs typeface="Arial" panose="020B0604020202020204" pitchFamily="34" charset="0"/>
              </a:rPr>
            </a:br>
            <a:r>
              <a:rPr lang="en-IN" sz="1400" dirty="0" err="1">
                <a:latin typeface="Arial" panose="020B0604020202020204" pitchFamily="34" charset="0"/>
                <a:cs typeface="Arial" panose="020B0604020202020204" pitchFamily="34" charset="0"/>
              </a:rPr>
              <a:t>Analyze</a:t>
            </a:r>
            <a:r>
              <a:rPr lang="en-IN" sz="1400" dirty="0">
                <a:latin typeface="Arial" panose="020B0604020202020204" pitchFamily="34" charset="0"/>
                <a:cs typeface="Arial" panose="020B0604020202020204" pitchFamily="34" charset="0"/>
              </a:rPr>
              <a:t> the top 3 most frequent diagnosis codes (</a:t>
            </a:r>
            <a:r>
              <a:rPr lang="en-IN" sz="1400" dirty="0" err="1">
                <a:latin typeface="Arial" panose="020B0604020202020204" pitchFamily="34" charset="0"/>
                <a:cs typeface="Arial" panose="020B0604020202020204" pitchFamily="34" charset="0"/>
              </a:rPr>
              <a:t>ReasonCodes</a:t>
            </a:r>
            <a:r>
              <a:rPr lang="en-IN" sz="1400" dirty="0">
                <a:latin typeface="Arial" panose="020B0604020202020204" pitchFamily="34" charset="0"/>
                <a:cs typeface="Arial" panose="020B0604020202020204" pitchFamily="34" charset="0"/>
              </a:rPr>
              <a:t>) and the associated patient demographic data to understand which groups are most affected by high-cost encounters.</a:t>
            </a:r>
          </a:p>
        </p:txBody>
      </p:sp>
      <p:pic>
        <p:nvPicPr>
          <p:cNvPr id="4" name="Picture 3">
            <a:extLst>
              <a:ext uri="{FF2B5EF4-FFF2-40B4-BE49-F238E27FC236}">
                <a16:creationId xmlns:a16="http://schemas.microsoft.com/office/drawing/2014/main" id="{D49AC3F3-6313-6FAA-EC04-E77946CFD804}"/>
              </a:ext>
            </a:extLst>
          </p:cNvPr>
          <p:cNvPicPr>
            <a:picLocks noChangeAspect="1"/>
          </p:cNvPicPr>
          <p:nvPr/>
        </p:nvPicPr>
        <p:blipFill>
          <a:blip r:embed="rId3"/>
          <a:stretch>
            <a:fillRect/>
          </a:stretch>
        </p:blipFill>
        <p:spPr>
          <a:xfrm>
            <a:off x="0" y="555228"/>
            <a:ext cx="7219664" cy="3756660"/>
          </a:xfrm>
          <a:prstGeom prst="rect">
            <a:avLst/>
          </a:prstGeom>
        </p:spPr>
      </p:pic>
      <p:pic>
        <p:nvPicPr>
          <p:cNvPr id="10" name="Picture 9">
            <a:extLst>
              <a:ext uri="{FF2B5EF4-FFF2-40B4-BE49-F238E27FC236}">
                <a16:creationId xmlns:a16="http://schemas.microsoft.com/office/drawing/2014/main" id="{48FE6199-97F5-9E5A-0E92-5394AB950E64}"/>
              </a:ext>
            </a:extLst>
          </p:cNvPr>
          <p:cNvPicPr>
            <a:picLocks noChangeAspect="1"/>
          </p:cNvPicPr>
          <p:nvPr/>
        </p:nvPicPr>
        <p:blipFill>
          <a:blip r:embed="rId4"/>
          <a:stretch>
            <a:fillRect/>
          </a:stretch>
        </p:blipFill>
        <p:spPr>
          <a:xfrm>
            <a:off x="3843233" y="4505729"/>
            <a:ext cx="8171983" cy="1409899"/>
          </a:xfrm>
          <a:prstGeom prst="rect">
            <a:avLst/>
          </a:prstGeom>
        </p:spPr>
      </p:pic>
      <p:sp>
        <p:nvSpPr>
          <p:cNvPr id="17" name="TextBox 16">
            <a:extLst>
              <a:ext uri="{FF2B5EF4-FFF2-40B4-BE49-F238E27FC236}">
                <a16:creationId xmlns:a16="http://schemas.microsoft.com/office/drawing/2014/main" id="{D493B074-E0CD-6451-A756-58EAAE3DE407}"/>
              </a:ext>
            </a:extLst>
          </p:cNvPr>
          <p:cNvSpPr txBox="1"/>
          <p:nvPr/>
        </p:nvSpPr>
        <p:spPr>
          <a:xfrm>
            <a:off x="0" y="0"/>
            <a:ext cx="9403307" cy="369332"/>
          </a:xfrm>
          <a:prstGeom prst="rect">
            <a:avLst/>
          </a:prstGeom>
          <a:solidFill>
            <a:schemeClr val="accent4">
              <a:lumMod val="75000"/>
            </a:schemeClr>
          </a:solidFill>
        </p:spPr>
        <p:txBody>
          <a:bodyPr wrap="square">
            <a:spAutoFit/>
          </a:bodyPr>
          <a:lstStyle/>
          <a:p>
            <a:r>
              <a:rPr lang="en-IN" sz="1800" b="1"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3) Identifying Risk Factors Based on Demographics and Encounter Reasons</a:t>
            </a:r>
            <a:endParaRPr lang="en-GB"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24088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6</a:t>
            </a:fld>
            <a:endParaRPr lang="en-GB" dirty="0"/>
          </a:p>
        </p:txBody>
      </p:sp>
      <p:sp>
        <p:nvSpPr>
          <p:cNvPr id="3" name="Title 2">
            <a:extLst>
              <a:ext uri="{FF2B5EF4-FFF2-40B4-BE49-F238E27FC236}">
                <a16:creationId xmlns:a16="http://schemas.microsoft.com/office/drawing/2014/main" id="{E917B652-EE52-81CC-FEB4-CCDF7D9C341C}"/>
              </a:ext>
            </a:extLst>
          </p:cNvPr>
          <p:cNvSpPr>
            <a:spLocks noGrp="1"/>
          </p:cNvSpPr>
          <p:nvPr>
            <p:ph type="title"/>
          </p:nvPr>
        </p:nvSpPr>
        <p:spPr>
          <a:xfrm>
            <a:off x="7219664" y="581258"/>
            <a:ext cx="4972335" cy="2847742"/>
          </a:xfrm>
          <a:solidFill>
            <a:schemeClr val="accent4">
              <a:lumMod val="75000"/>
            </a:schemeClr>
          </a:solidFill>
        </p:spPr>
        <p:style>
          <a:lnRef idx="2">
            <a:schemeClr val="accent4">
              <a:shade val="15000"/>
            </a:schemeClr>
          </a:lnRef>
          <a:fillRef idx="1">
            <a:schemeClr val="accent4"/>
          </a:fillRef>
          <a:effectRef idx="0">
            <a:schemeClr val="accent4"/>
          </a:effectRef>
          <a:fontRef idx="minor">
            <a:schemeClr val="lt1"/>
          </a:fontRef>
        </p:style>
        <p:txBody>
          <a:bodyPr/>
          <a:lstStyle/>
          <a:p>
            <a:pPr marL="114300" indent="0">
              <a:buNone/>
            </a:pPr>
            <a:r>
              <a:rPr lang="en-IN" sz="1400" b="1" dirty="0">
                <a:latin typeface="Arial" panose="020B0604020202020204" pitchFamily="34" charset="0"/>
                <a:cs typeface="Arial" panose="020B0604020202020204" pitchFamily="34" charset="0"/>
              </a:rPr>
              <a:t>4) Assessing Payer Contributions for Different Procedure Types</a:t>
            </a:r>
            <a:br>
              <a:rPr lang="en-IN" sz="1400" dirty="0">
                <a:latin typeface="Arial" panose="020B0604020202020204" pitchFamily="34" charset="0"/>
                <a:cs typeface="Arial" panose="020B0604020202020204" pitchFamily="34" charset="0"/>
              </a:rPr>
            </a:br>
            <a:r>
              <a:rPr lang="en-IN" sz="1400" b="1" dirty="0">
                <a:latin typeface="Arial" panose="020B0604020202020204" pitchFamily="34" charset="0"/>
                <a:cs typeface="Arial" panose="020B0604020202020204" pitchFamily="34" charset="0"/>
              </a:rPr>
              <a:t>Objective:</a:t>
            </a:r>
            <a:br>
              <a:rPr lang="en-IN" sz="1400" dirty="0">
                <a:latin typeface="Arial" panose="020B0604020202020204" pitchFamily="34" charset="0"/>
                <a:cs typeface="Arial" panose="020B0604020202020204" pitchFamily="34" charset="0"/>
              </a:rPr>
            </a:br>
            <a:r>
              <a:rPr lang="en-IN" sz="1400" dirty="0" err="1">
                <a:latin typeface="Arial" panose="020B0604020202020204" pitchFamily="34" charset="0"/>
                <a:cs typeface="Arial" panose="020B0604020202020204" pitchFamily="34" charset="0"/>
              </a:rPr>
              <a:t>Analyze</a:t>
            </a:r>
            <a:r>
              <a:rPr lang="en-IN" sz="1400" dirty="0">
                <a:latin typeface="Arial" panose="020B0604020202020204" pitchFamily="34" charset="0"/>
                <a:cs typeface="Arial" panose="020B0604020202020204" pitchFamily="34" charset="0"/>
              </a:rPr>
              <a:t> payer contributions for the base cost of procedures and identify any gaps between total claim cost and payer coverage.</a:t>
            </a:r>
            <a:br>
              <a:rPr lang="en-IN" sz="1400" dirty="0">
                <a:latin typeface="Arial" panose="020B0604020202020204" pitchFamily="34" charset="0"/>
                <a:cs typeface="Arial" panose="020B0604020202020204" pitchFamily="34" charset="0"/>
              </a:rPr>
            </a:br>
            <a:endParaRPr lang="en-IN" sz="1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C76CD9E-D58C-9CCB-0C91-5CFD045D00E4}"/>
              </a:ext>
            </a:extLst>
          </p:cNvPr>
          <p:cNvPicPr>
            <a:picLocks noChangeAspect="1"/>
          </p:cNvPicPr>
          <p:nvPr/>
        </p:nvPicPr>
        <p:blipFill>
          <a:blip r:embed="rId3"/>
          <a:stretch>
            <a:fillRect/>
          </a:stretch>
        </p:blipFill>
        <p:spPr>
          <a:xfrm>
            <a:off x="514153" y="461863"/>
            <a:ext cx="4858428" cy="3086531"/>
          </a:xfrm>
          <a:prstGeom prst="rect">
            <a:avLst/>
          </a:prstGeom>
        </p:spPr>
      </p:pic>
      <p:pic>
        <p:nvPicPr>
          <p:cNvPr id="11" name="Picture 10">
            <a:extLst>
              <a:ext uri="{FF2B5EF4-FFF2-40B4-BE49-F238E27FC236}">
                <a16:creationId xmlns:a16="http://schemas.microsoft.com/office/drawing/2014/main" id="{CC80A9CF-5A2D-36C8-CAC3-CF63B7B50CF6}"/>
              </a:ext>
            </a:extLst>
          </p:cNvPr>
          <p:cNvPicPr>
            <a:picLocks noChangeAspect="1"/>
          </p:cNvPicPr>
          <p:nvPr/>
        </p:nvPicPr>
        <p:blipFill>
          <a:blip r:embed="rId4"/>
          <a:stretch>
            <a:fillRect/>
          </a:stretch>
        </p:blipFill>
        <p:spPr>
          <a:xfrm>
            <a:off x="3524377" y="3548394"/>
            <a:ext cx="8667622" cy="2728348"/>
          </a:xfrm>
          <a:prstGeom prst="rect">
            <a:avLst/>
          </a:prstGeom>
        </p:spPr>
      </p:pic>
      <p:sp>
        <p:nvSpPr>
          <p:cNvPr id="12" name="TextBox 11">
            <a:extLst>
              <a:ext uri="{FF2B5EF4-FFF2-40B4-BE49-F238E27FC236}">
                <a16:creationId xmlns:a16="http://schemas.microsoft.com/office/drawing/2014/main" id="{4BDBAA62-C33C-F338-A54A-B9CE4D90C426}"/>
              </a:ext>
            </a:extLst>
          </p:cNvPr>
          <p:cNvSpPr txBox="1"/>
          <p:nvPr/>
        </p:nvSpPr>
        <p:spPr>
          <a:xfrm>
            <a:off x="0" y="0"/>
            <a:ext cx="7970293" cy="369332"/>
          </a:xfrm>
          <a:prstGeom prst="rect">
            <a:avLst/>
          </a:prstGeom>
          <a:solidFill>
            <a:schemeClr val="accent4">
              <a:lumMod val="75000"/>
            </a:schemeClr>
          </a:solidFill>
        </p:spPr>
        <p:txBody>
          <a:bodyPr wrap="square">
            <a:spAutoFit/>
          </a:bodyPr>
          <a:lstStyle/>
          <a:p>
            <a:r>
              <a:rPr lang="en-IN" sz="1800" b="1"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4) Assessing Payer Contributions for Different Procedure Types</a:t>
            </a:r>
            <a:endParaRPr lang="en-GB"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271426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7</a:t>
            </a:fld>
            <a:endParaRPr lang="en-GB" dirty="0"/>
          </a:p>
        </p:txBody>
      </p:sp>
      <p:sp>
        <p:nvSpPr>
          <p:cNvPr id="3" name="Title 2">
            <a:extLst>
              <a:ext uri="{FF2B5EF4-FFF2-40B4-BE49-F238E27FC236}">
                <a16:creationId xmlns:a16="http://schemas.microsoft.com/office/drawing/2014/main" id="{E917B652-EE52-81CC-FEB4-CCDF7D9C341C}"/>
              </a:ext>
            </a:extLst>
          </p:cNvPr>
          <p:cNvSpPr>
            <a:spLocks noGrp="1"/>
          </p:cNvSpPr>
          <p:nvPr>
            <p:ph type="title"/>
          </p:nvPr>
        </p:nvSpPr>
        <p:spPr>
          <a:xfrm>
            <a:off x="7219664" y="581258"/>
            <a:ext cx="4972335" cy="2847742"/>
          </a:xfrm>
          <a:solidFill>
            <a:schemeClr val="accent4">
              <a:lumMod val="75000"/>
            </a:schemeClr>
          </a:solidFill>
          <a:ln>
            <a:solidFill>
              <a:schemeClr val="bg1"/>
            </a:solidFill>
          </a:ln>
        </p:spPr>
        <p:txBody>
          <a:bodyPr/>
          <a:lstStyle/>
          <a:p>
            <a:pPr marL="114300" indent="0">
              <a:buNone/>
            </a:pPr>
            <a:r>
              <a:rPr lang="en-IN" sz="1400" b="1"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5) Identifying Patients with Multiple Procedures Across Encounters</a:t>
            </a:r>
            <a:br>
              <a:rPr lang="en-IN" sz="1400" b="1"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br>
            <a:r>
              <a:rPr lang="en-IN" sz="1400" b="1"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Objective:</a:t>
            </a:r>
            <a:br>
              <a:rPr lang="en-IN" sz="14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br>
            <a:r>
              <a:rPr lang="en-IN" sz="14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Find patients who had multiple procedures across different encounters with the same </a:t>
            </a:r>
            <a:r>
              <a:rPr lang="en-IN" sz="1400" dirty="0" err="1">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ReasonCode</a:t>
            </a:r>
            <a:r>
              <a:rPr lang="en-IN" sz="1400"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a:t>
            </a:r>
            <a:br>
              <a:rPr lang="en-IN" sz="900" dirty="0"/>
            </a:br>
            <a:endParaRPr lang="en-IN"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495FDAA-50FB-44DE-E8DF-45A9881F468B}"/>
              </a:ext>
            </a:extLst>
          </p:cNvPr>
          <p:cNvPicPr>
            <a:picLocks noChangeAspect="1"/>
          </p:cNvPicPr>
          <p:nvPr/>
        </p:nvPicPr>
        <p:blipFill>
          <a:blip r:embed="rId3"/>
          <a:stretch>
            <a:fillRect/>
          </a:stretch>
        </p:blipFill>
        <p:spPr>
          <a:xfrm>
            <a:off x="0" y="393192"/>
            <a:ext cx="6897063" cy="4476466"/>
          </a:xfrm>
          <a:prstGeom prst="rect">
            <a:avLst/>
          </a:prstGeom>
        </p:spPr>
      </p:pic>
      <p:pic>
        <p:nvPicPr>
          <p:cNvPr id="10" name="Picture 9">
            <a:extLst>
              <a:ext uri="{FF2B5EF4-FFF2-40B4-BE49-F238E27FC236}">
                <a16:creationId xmlns:a16="http://schemas.microsoft.com/office/drawing/2014/main" id="{A93E7B79-3196-719D-DB17-8B0E8B8EE717}"/>
              </a:ext>
            </a:extLst>
          </p:cNvPr>
          <p:cNvPicPr>
            <a:picLocks noChangeAspect="1"/>
          </p:cNvPicPr>
          <p:nvPr/>
        </p:nvPicPr>
        <p:blipFill>
          <a:blip r:embed="rId4"/>
          <a:stretch>
            <a:fillRect/>
          </a:stretch>
        </p:blipFill>
        <p:spPr>
          <a:xfrm>
            <a:off x="3766782" y="4087490"/>
            <a:ext cx="8425218" cy="2377318"/>
          </a:xfrm>
          <a:prstGeom prst="rect">
            <a:avLst/>
          </a:prstGeom>
        </p:spPr>
      </p:pic>
      <p:sp>
        <p:nvSpPr>
          <p:cNvPr id="12" name="TextBox 11">
            <a:extLst>
              <a:ext uri="{FF2B5EF4-FFF2-40B4-BE49-F238E27FC236}">
                <a16:creationId xmlns:a16="http://schemas.microsoft.com/office/drawing/2014/main" id="{3BEB1385-6678-6FBC-58E3-16121FBC2D35}"/>
              </a:ext>
            </a:extLst>
          </p:cNvPr>
          <p:cNvSpPr txBox="1"/>
          <p:nvPr/>
        </p:nvSpPr>
        <p:spPr>
          <a:xfrm>
            <a:off x="0" y="0"/>
            <a:ext cx="7970293" cy="369332"/>
          </a:xfrm>
          <a:prstGeom prst="rect">
            <a:avLst/>
          </a:prstGeom>
          <a:solidFill>
            <a:schemeClr val="accent4">
              <a:lumMod val="75000"/>
            </a:schemeClr>
          </a:solidFill>
        </p:spPr>
        <p:txBody>
          <a:bodyPr wrap="square">
            <a:spAutoFit/>
          </a:bodyPr>
          <a:lstStyle/>
          <a:p>
            <a:r>
              <a:rPr lang="en-IN" sz="1800" b="1"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5) Identifying Patients with Multiple Procedures Across Encounters</a:t>
            </a:r>
            <a:endParaRPr lang="en-GB" b="1" dirty="0"/>
          </a:p>
        </p:txBody>
      </p:sp>
    </p:spTree>
    <p:extLst>
      <p:ext uri="{BB962C8B-B14F-4D97-AF65-F5344CB8AC3E}">
        <p14:creationId xmlns:p14="http://schemas.microsoft.com/office/powerpoint/2010/main" val="63307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8</a:t>
            </a:fld>
            <a:endParaRPr lang="en-GB" dirty="0"/>
          </a:p>
        </p:txBody>
      </p:sp>
      <p:sp>
        <p:nvSpPr>
          <p:cNvPr id="3" name="Title 2">
            <a:extLst>
              <a:ext uri="{FF2B5EF4-FFF2-40B4-BE49-F238E27FC236}">
                <a16:creationId xmlns:a16="http://schemas.microsoft.com/office/drawing/2014/main" id="{E917B652-EE52-81CC-FEB4-CCDF7D9C341C}"/>
              </a:ext>
            </a:extLst>
          </p:cNvPr>
          <p:cNvSpPr>
            <a:spLocks noGrp="1"/>
          </p:cNvSpPr>
          <p:nvPr>
            <p:ph type="title"/>
          </p:nvPr>
        </p:nvSpPr>
        <p:spPr>
          <a:xfrm>
            <a:off x="7219664" y="846160"/>
            <a:ext cx="4972335" cy="1978831"/>
          </a:xfrm>
          <a:solidFill>
            <a:schemeClr val="accent4">
              <a:lumMod val="75000"/>
            </a:schemeClr>
          </a:solidFill>
        </p:spPr>
        <p:style>
          <a:lnRef idx="1">
            <a:schemeClr val="accent4"/>
          </a:lnRef>
          <a:fillRef idx="3">
            <a:schemeClr val="accent4"/>
          </a:fillRef>
          <a:effectRef idx="2">
            <a:schemeClr val="accent4"/>
          </a:effectRef>
          <a:fontRef idx="minor">
            <a:schemeClr val="lt1"/>
          </a:fontRef>
        </p:style>
        <p:txBody>
          <a:bodyPr/>
          <a:lstStyle/>
          <a:p>
            <a:pPr marL="114300" indent="0">
              <a:buNone/>
            </a:pPr>
            <a:r>
              <a:rPr lang="en-IN" sz="1400" b="1" dirty="0">
                <a:latin typeface="Arial" panose="020B0604020202020204" pitchFamily="34" charset="0"/>
                <a:cs typeface="Arial" panose="020B0604020202020204" pitchFamily="34" charset="0"/>
              </a:rPr>
              <a:t>6) </a:t>
            </a:r>
            <a:r>
              <a:rPr lang="en-IN" sz="1400" b="1" dirty="0" err="1">
                <a:latin typeface="Arial" panose="020B0604020202020204" pitchFamily="34" charset="0"/>
                <a:cs typeface="Arial" panose="020B0604020202020204" pitchFamily="34" charset="0"/>
              </a:rPr>
              <a:t>Analyzing</a:t>
            </a:r>
            <a:r>
              <a:rPr lang="en-IN" sz="1400" b="1" dirty="0">
                <a:latin typeface="Arial" panose="020B0604020202020204" pitchFamily="34" charset="0"/>
                <a:cs typeface="Arial" panose="020B0604020202020204" pitchFamily="34" charset="0"/>
              </a:rPr>
              <a:t> Patient Encounter Duration for Different Classes</a:t>
            </a:r>
            <a:br>
              <a:rPr lang="en-IN" sz="1400" dirty="0">
                <a:latin typeface="Arial" panose="020B0604020202020204" pitchFamily="34" charset="0"/>
                <a:cs typeface="Arial" panose="020B0604020202020204" pitchFamily="34" charset="0"/>
              </a:rPr>
            </a:br>
            <a:r>
              <a:rPr lang="en-IN" sz="1400" b="1" dirty="0">
                <a:latin typeface="Arial" panose="020B0604020202020204" pitchFamily="34" charset="0"/>
                <a:cs typeface="Arial" panose="020B0604020202020204" pitchFamily="34" charset="0"/>
              </a:rPr>
              <a:t>Objective:</a:t>
            </a:r>
            <a:br>
              <a:rPr lang="en-IN" sz="1400" dirty="0">
                <a:latin typeface="Arial" panose="020B0604020202020204" pitchFamily="34" charset="0"/>
                <a:cs typeface="Arial" panose="020B0604020202020204" pitchFamily="34" charset="0"/>
              </a:rPr>
            </a:br>
            <a:r>
              <a:rPr lang="en-IN" sz="1400" dirty="0">
                <a:latin typeface="Arial" panose="020B0604020202020204" pitchFamily="34" charset="0"/>
                <a:cs typeface="Arial" panose="020B0604020202020204" pitchFamily="34" charset="0"/>
              </a:rPr>
              <a:t>Calculate the average encounter duration for each class (</a:t>
            </a:r>
            <a:r>
              <a:rPr lang="en-IN" sz="1400" dirty="0" err="1">
                <a:latin typeface="Arial" panose="020B0604020202020204" pitchFamily="34" charset="0"/>
                <a:cs typeface="Arial" panose="020B0604020202020204" pitchFamily="34" charset="0"/>
              </a:rPr>
              <a:t>EncounterClass</a:t>
            </a:r>
            <a:r>
              <a:rPr lang="en-IN" sz="1400" dirty="0">
                <a:latin typeface="Arial" panose="020B0604020202020204" pitchFamily="34" charset="0"/>
                <a:cs typeface="Arial" panose="020B0604020202020204" pitchFamily="34" charset="0"/>
              </a:rPr>
              <a:t>) per organization, identifying any encounters that exceed 24 hours.</a:t>
            </a:r>
            <a:br>
              <a:rPr lang="en-IN" sz="1400" dirty="0">
                <a:latin typeface="Arial" panose="020B0604020202020204" pitchFamily="34" charset="0"/>
                <a:cs typeface="Arial" panose="020B0604020202020204" pitchFamily="34" charset="0"/>
              </a:rPr>
            </a:br>
            <a:br>
              <a:rPr lang="en-IN" sz="900" dirty="0"/>
            </a:br>
            <a:endParaRPr lang="en-IN" sz="14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F76384DE-AAD9-2AC6-111F-E7F8CFBBD9BC}"/>
              </a:ext>
            </a:extLst>
          </p:cNvPr>
          <p:cNvPicPr>
            <a:picLocks noChangeAspect="1"/>
          </p:cNvPicPr>
          <p:nvPr/>
        </p:nvPicPr>
        <p:blipFill>
          <a:blip r:embed="rId3"/>
          <a:stretch>
            <a:fillRect/>
          </a:stretch>
        </p:blipFill>
        <p:spPr>
          <a:xfrm>
            <a:off x="530096" y="466665"/>
            <a:ext cx="5565904" cy="2535841"/>
          </a:xfrm>
          <a:prstGeom prst="rect">
            <a:avLst/>
          </a:prstGeom>
        </p:spPr>
      </p:pic>
      <p:pic>
        <p:nvPicPr>
          <p:cNvPr id="11" name="Picture 10">
            <a:extLst>
              <a:ext uri="{FF2B5EF4-FFF2-40B4-BE49-F238E27FC236}">
                <a16:creationId xmlns:a16="http://schemas.microsoft.com/office/drawing/2014/main" id="{37D0C13C-F303-D7DD-9645-44FFCEB47107}"/>
              </a:ext>
            </a:extLst>
          </p:cNvPr>
          <p:cNvPicPr>
            <a:picLocks noChangeAspect="1"/>
          </p:cNvPicPr>
          <p:nvPr/>
        </p:nvPicPr>
        <p:blipFill>
          <a:blip r:embed="rId4"/>
          <a:stretch>
            <a:fillRect/>
          </a:stretch>
        </p:blipFill>
        <p:spPr>
          <a:xfrm>
            <a:off x="3208217" y="3611790"/>
            <a:ext cx="8313223" cy="2243734"/>
          </a:xfrm>
          <a:prstGeom prst="rect">
            <a:avLst/>
          </a:prstGeom>
        </p:spPr>
      </p:pic>
      <p:sp>
        <p:nvSpPr>
          <p:cNvPr id="12" name="TextBox 11">
            <a:extLst>
              <a:ext uri="{FF2B5EF4-FFF2-40B4-BE49-F238E27FC236}">
                <a16:creationId xmlns:a16="http://schemas.microsoft.com/office/drawing/2014/main" id="{A73BE6F4-4D1D-EED3-4F5F-CD4F0D1FB644}"/>
              </a:ext>
            </a:extLst>
          </p:cNvPr>
          <p:cNvSpPr txBox="1"/>
          <p:nvPr/>
        </p:nvSpPr>
        <p:spPr>
          <a:xfrm>
            <a:off x="0" y="0"/>
            <a:ext cx="7970293" cy="369332"/>
          </a:xfrm>
          <a:prstGeom prst="rect">
            <a:avLst/>
          </a:prstGeom>
          <a:solidFill>
            <a:schemeClr val="accent4">
              <a:lumMod val="75000"/>
            </a:schemeClr>
          </a:solidFill>
        </p:spPr>
        <p:txBody>
          <a:bodyPr wrap="square">
            <a:spAutoFit/>
          </a:bodyPr>
          <a:lstStyle/>
          <a:p>
            <a:r>
              <a:rPr lang="en-IN" sz="1800" b="1"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6) </a:t>
            </a:r>
            <a:r>
              <a:rPr lang="en-IN" sz="1800" b="1" dirty="0" err="1">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Analyzing</a:t>
            </a:r>
            <a:r>
              <a:rPr lang="en-IN" sz="1800" b="1" dirty="0">
                <a:ln w="0"/>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 Patient Encounter Duration for Different Classes</a:t>
            </a:r>
            <a:endParaRPr lang="en-GB"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307411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pic>
        <p:nvPicPr>
          <p:cNvPr id="14" name="Content Placeholder 13" descr="A close-up of a chart&#10;&#10;AI-generated content may be incorrect.">
            <a:extLst>
              <a:ext uri="{FF2B5EF4-FFF2-40B4-BE49-F238E27FC236}">
                <a16:creationId xmlns:a16="http://schemas.microsoft.com/office/drawing/2014/main" id="{6DC70879-8DB5-A21E-A8D2-F64A9F5E0FC7}"/>
              </a:ext>
            </a:extLst>
          </p:cNvPr>
          <p:cNvPicPr>
            <a:picLocks noGrp="1" noChangeAspect="1"/>
          </p:cNvPicPr>
          <p:nvPr>
            <p:ph idx="1"/>
          </p:nvPr>
        </p:nvPicPr>
        <p:blipFill>
          <a:blip r:embed="rId3"/>
          <a:stretch>
            <a:fillRect/>
          </a:stretch>
        </p:blipFill>
        <p:spPr>
          <a:xfrm>
            <a:off x="576072" y="348343"/>
            <a:ext cx="10819809" cy="6116465"/>
          </a:xfrm>
        </p:spPr>
      </p:pic>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rtlCol="0"/>
          <a:lstStyle>
            <a:defPPr>
              <a:defRPr lang="en-GB"/>
            </a:defPPr>
          </a:lstStyle>
          <a:p>
            <a:pPr rtl="0"/>
            <a:r>
              <a:rPr lang="en-GB"/>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rtlCol="0"/>
          <a:lstStyle>
            <a:defPPr>
              <a:defRPr lang="en-GB"/>
            </a:defPPr>
          </a:lstStyle>
          <a:p>
            <a:pPr rtl="0"/>
            <a:r>
              <a:rPr lang="en-GB"/>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rtlCol="0"/>
          <a:lstStyle>
            <a:defPPr>
              <a:defRPr lang="en-GB"/>
            </a:defPPr>
          </a:lstStyle>
          <a:p>
            <a:pPr rtl="0"/>
            <a:fld id="{58FB4751-880F-D840-AAA9-3A15815CC996}" type="slidenum">
              <a:rPr lang="en-GB" smtClean="0"/>
              <a:t>9</a:t>
            </a:fld>
            <a:endParaRPr lang="en-GB" dirty="0"/>
          </a:p>
        </p:txBody>
      </p:sp>
    </p:spTree>
    <p:extLst>
      <p:ext uri="{BB962C8B-B14F-4D97-AF65-F5344CB8AC3E}">
        <p14:creationId xmlns:p14="http://schemas.microsoft.com/office/powerpoint/2010/main" val="322886437"/>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823_TF11964407_Win32" id="{B93CAFD1-3682-48B9-AB4D-B17AE97EAEF6}" vid="{42E63F67-4AC8-49A2-8D09-A38E4C6451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{275F8D48-0DF1-44EF-9BCD-53CABDCE0375}tf11964407_win32</Template>
  <TotalTime>283</TotalTime>
  <Words>866</Words>
  <Application>Microsoft Office PowerPoint</Application>
  <PresentationFormat>Widescreen</PresentationFormat>
  <Paragraphs>90</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Courier New</vt:lpstr>
      <vt:lpstr>Gill Sans Nova</vt:lpstr>
      <vt:lpstr>Gill Sans Nova Light</vt:lpstr>
      <vt:lpstr>Sagona Book</vt:lpstr>
      <vt:lpstr>Office Theme</vt:lpstr>
      <vt:lpstr>Healthcare Business Analysis</vt:lpstr>
      <vt:lpstr>introduction</vt:lpstr>
      <vt:lpstr> Objective: Determine which ReasonCodes lead to the highest financial risk based on the total uncovered cost (difference between total claim cost and payer coverage).  Analyse this by combining patient demographics and encounter outcomes. </vt:lpstr>
      <vt:lpstr>2) Identifying Patients with Frequent High-Cost Encounters Objective: Identify patients who had more than 3 encounters in a year where each encounter had a total claim cost above a certain threshold (e.g., $10,000). The query should return the patient details, number of encounters, and the total cost for those encounters.</vt:lpstr>
      <vt:lpstr>3) Identifying Risk Factors Based on Demographics and Encounter Reasons Objective: Analyze the top 3 most frequent diagnosis codes (ReasonCodes) and the associated patient demographic data to understand which groups are most affected by high-cost encounters.</vt:lpstr>
      <vt:lpstr>4) Assessing Payer Contributions for Different Procedure Types Objective: Analyze payer contributions for the base cost of procedures and identify any gaps between total claim cost and payer coverage. </vt:lpstr>
      <vt:lpstr>5) Identifying Patients with Multiple Procedures Across Encounters Objective: Find patients who had multiple procedures across different encounters with the same ReasonCode.  </vt:lpstr>
      <vt:lpstr>6) Analyzing Patient Encounter Duration for Different Classes Objective: Calculate the average encounter duration for each class (EncounterClass) per organization, identifying any encounters that exceed 24 hours.  </vt:lpstr>
      <vt:lpstr>PowerPoint Presentation</vt:lpstr>
      <vt:lpstr>PowerPoint Presentation</vt:lpstr>
      <vt:lpstr>PowerPoint Presentation</vt:lpstr>
      <vt:lpstr>Key findings</vt:lpstr>
      <vt:lpstr>Key findings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pranoti malgunkar</dc:creator>
  <cp:lastModifiedBy>pranoti malgunkar</cp:lastModifiedBy>
  <cp:revision>4</cp:revision>
  <dcterms:created xsi:type="dcterms:W3CDTF">2025-07-09T06:52:43Z</dcterms:created>
  <dcterms:modified xsi:type="dcterms:W3CDTF">2025-07-12T12:30:53Z</dcterms:modified>
</cp:coreProperties>
</file>