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Arimo" panose="020B0604020202020204" charset="0"/>
      <p:regular r:id="rId16"/>
      <p:bold r:id="rId17"/>
      <p:italic r:id="rId18"/>
      <p:boldItalic r:id="rId19"/>
    </p:embeddedFont>
    <p:embeddedFont>
      <p:font typeface="Bahnschrift Light" panose="020B0502040204020203" pitchFamily="3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Dha0+A1QyFzgE4pPKTuWPaSYZ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CA43B8-E804-4994-BB4D-3D598961DC97}">
  <a:tblStyle styleId="{C7CA43B8-E804-4994-BB4D-3D598961DC9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22807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3639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4661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a7711d509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g2aa7711d509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801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338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372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130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9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82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681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436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76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shishsom@learnbay.c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04975" y="891146"/>
            <a:ext cx="11350500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"Patient Encounter Cost and Risk Analysis in Healthcare Systems"</a:t>
            </a:r>
            <a:endParaRPr sz="6000" b="0" i="0" u="none" strike="noStrike" cap="none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Healthcare business domain</a:t>
            </a: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3860231" y="804863"/>
            <a:ext cx="4785862" cy="840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 Black"/>
              <a:buNone/>
            </a:pPr>
            <a:r>
              <a:rPr lang="en-IN" sz="5400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Instructions</a:t>
            </a:r>
            <a:endParaRPr sz="5400" b="0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You have to submit the project with a the files mentioned below to sagar@lernbay.co.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Kindly submit your ‘</a:t>
            </a:r>
            <a:r>
              <a:rPr lang="en-IN" dirty="0" err="1"/>
              <a:t>XYZ.sql</a:t>
            </a:r>
            <a:r>
              <a:rPr lang="en-IN" dirty="0"/>
              <a:t>’ file and ‘</a:t>
            </a:r>
            <a:r>
              <a:rPr lang="en-IN" dirty="0" err="1"/>
              <a:t>XYZ.pbix</a:t>
            </a:r>
            <a:r>
              <a:rPr lang="en-IN" dirty="0"/>
              <a:t>/tableau’ to sagar</a:t>
            </a:r>
            <a:r>
              <a:rPr lang="en-IN" u="sng" dirty="0">
                <a:solidFill>
                  <a:schemeClr val="hlink"/>
                </a:solidFill>
                <a:hlinkClick r:id="rId3"/>
              </a:rPr>
              <a:t>@learnbay.co</a:t>
            </a:r>
            <a:r>
              <a:rPr lang="en-IN" dirty="0"/>
              <a:t>.</a:t>
            </a:r>
            <a:endParaRPr dirty="0"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Annexure: for instructions , kindly refer Instructions.docx in the drive.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a7711d509_1_36"/>
          <p:cNvSpPr/>
          <p:nvPr/>
        </p:nvSpPr>
        <p:spPr>
          <a:xfrm>
            <a:off x="3612790" y="2967335"/>
            <a:ext cx="49665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lgerian"/>
                <a:ea typeface="Algerian"/>
                <a:cs typeface="Algerian"/>
                <a:sym typeface="Algerian"/>
              </a:rPr>
              <a:t>All The Best!</a:t>
            </a:r>
            <a:endParaRPr sz="5400" b="0" i="0" u="none" strike="noStrike" cap="none">
              <a:solidFill>
                <a:schemeClr val="accen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563624" y="1689715"/>
            <a:ext cx="9226296" cy="4775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Healthcare organizations face increasing challenges in managing the costs and financial risks associated with patient encounters. Identifying patients with frequent high-cost encounters, </a:t>
            </a:r>
            <a:r>
              <a:rPr lang="en-IN" sz="1800" dirty="0" err="1">
                <a:solidFill>
                  <a:schemeClr val="dk1"/>
                </a:solidFill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analyzing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 the impact of various medical procedures, and understanding financial risks due to payer coverage gaps are critical for improving operational efficiency and patient outcomes. This project aims to provide a comprehensive analysis of patient encounters, procedure costs, and payer coverage to uncover patterns of high-cost healthcare utilization and potential financial risks.</a:t>
            </a:r>
            <a:endParaRPr sz="1800" dirty="0">
              <a:latin typeface="Bahnschrift Light" panose="020B0502040204020203" pitchFamily="34" charset="0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solidFill>
                <a:schemeClr val="dk1"/>
              </a:solidFill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solidFill>
                <a:schemeClr val="dk1"/>
              </a:solidFill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al"/>
                <a:cs typeface="Arial"/>
                <a:sym typeface="Arial"/>
              </a:rPr>
              <a:t>Through this analysis, healthcare providers will gain actionable insights into patient demographics, procedure trends, and key factors driving uncovered costs. The objective is to support informed decision-making for resource allocation, patient care management, and financial planning by leveraging SQL-based data analysis across key healthcare tables such as 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mo"/>
                <a:cs typeface="Arimo"/>
                <a:sym typeface="Arimo"/>
              </a:rPr>
              <a:t>encounters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</a:rPr>
              <a:t>, 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mo"/>
                <a:cs typeface="Arimo"/>
                <a:sym typeface="Arimo"/>
              </a:rPr>
              <a:t>patients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</a:rPr>
              <a:t>, 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mo"/>
                <a:cs typeface="Arimo"/>
                <a:sym typeface="Arimo"/>
              </a:rPr>
              <a:t>procedures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</a:rPr>
              <a:t>, 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mo"/>
                <a:cs typeface="Arimo"/>
                <a:sym typeface="Arimo"/>
              </a:rPr>
              <a:t>payers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</a:rPr>
              <a:t>, and 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  <a:ea typeface="Arimo"/>
                <a:cs typeface="Arimo"/>
                <a:sym typeface="Arimo"/>
              </a:rPr>
              <a:t>organizations</a:t>
            </a:r>
            <a:r>
              <a:rPr lang="en-IN" sz="1800" dirty="0">
                <a:solidFill>
                  <a:schemeClr val="dk1"/>
                </a:solidFill>
                <a:latin typeface="Bahnschrift Light" panose="020B0502040204020203" pitchFamily="34" charset="0"/>
              </a:rPr>
              <a:t>.</a:t>
            </a:r>
            <a:endParaRPr sz="1800" dirty="0">
              <a:solidFill>
                <a:schemeClr val="dk1"/>
              </a:solidFill>
              <a:latin typeface="Bahnschrift Light" panose="020B0502040204020203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2563614" y="135449"/>
            <a:ext cx="74936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54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Problem Statement</a:t>
            </a:r>
            <a:endParaRPr sz="5400" b="0" i="0" u="none" strike="noStrike" cap="none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body" idx="1"/>
          </p:nvPr>
        </p:nvSpPr>
        <p:spPr>
          <a:xfrm>
            <a:off x="838200" y="13947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None/>
            </a:pPr>
            <a:r>
              <a:rPr lang="en-IN">
                <a:latin typeface="Arial Black"/>
                <a:ea typeface="Arial Black"/>
                <a:cs typeface="Arial Black"/>
                <a:sym typeface="Arial Black"/>
              </a:rPr>
              <a:t>Tables- 5 nos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marL="520700" lvl="0" indent="-21933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None/>
            </a:pPr>
            <a:endParaRPr sz="1800">
              <a:latin typeface="Arial Black"/>
              <a:ea typeface="Arial Black"/>
              <a:cs typeface="Arial Black"/>
              <a:sym typeface="Arial Black"/>
            </a:endParaRPr>
          </a:p>
          <a:p>
            <a:pPr marL="5207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Encounters</a:t>
            </a:r>
            <a:endParaRPr/>
          </a:p>
          <a:p>
            <a:pPr marL="5207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Organization</a:t>
            </a:r>
            <a:endParaRPr/>
          </a:p>
          <a:p>
            <a:pPr marL="5207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Patients</a:t>
            </a:r>
            <a:endParaRPr/>
          </a:p>
          <a:p>
            <a:pPr marL="5207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Payers</a:t>
            </a:r>
            <a:endParaRPr/>
          </a:p>
          <a:p>
            <a:pPr marL="5207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46"/>
              <a:buFont typeface="Arial"/>
              <a:buAutoNum type="arabicPeriod"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Procedures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27"/>
              <a:buNone/>
            </a:pP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534511" y="224384"/>
            <a:ext cx="899685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IN" sz="4800" b="0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Dataset Structure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751573" y="153370"/>
            <a:ext cx="10515600" cy="74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Data Description</a:t>
            </a:r>
            <a:endParaRPr/>
          </a:p>
        </p:txBody>
      </p:sp>
      <p:graphicFrame>
        <p:nvGraphicFramePr>
          <p:cNvPr id="102" name="Google Shape;102;p25"/>
          <p:cNvGraphicFramePr/>
          <p:nvPr/>
        </p:nvGraphicFramePr>
        <p:xfrm>
          <a:off x="856648" y="939663"/>
          <a:ext cx="10664775" cy="5191995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9B5FF"/>
                    </a:gs>
                    <a:gs pos="35000">
                      <a:srgbClr val="B9CBFF"/>
                    </a:gs>
                    <a:gs pos="100000">
                      <a:srgbClr val="E2E9FF"/>
                    </a:gs>
                  </a:gsLst>
                  <a:lin ang="16200000" scaled="0"/>
                </a:gradFill>
                <a:tableStyleId>{C7CA43B8-E804-4994-BB4D-3D598961DC97}</a:tableStyleId>
              </a:tblPr>
              <a:tblGrid>
                <a:gridCol w="115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6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Table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Field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875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 encounter data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Id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Primary Key. Unique Identifier of the encounter.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Start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date and time (iso8601 UTC Date (yyyy-MM-dd'T'HH:mm'Z')) the encounter started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Stop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date and time (iso8601 UTC Date (yyyy-MM-dd'T'HH:mm'Z')) the encounter concluded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Foreign key to the Patient.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Organization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Foreign key to the Organization.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Payer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Foreign key to the Payer.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EncounterClass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class of the encounter, such as ambulatory, emergency, inpatient, wellness, or urgentcare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Code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 code from SNOMED-CT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 of the type of encounter.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9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Base_Encounter_Cost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base cost of the encounter, not including any line item costs related to medications, immunizations, procedures, or other services.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Total_Claim_Cost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total cost of the encounter, including all line items.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Payer_Coverage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amount of cost covered by the Payer.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ReasonCode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Diagnosis code from SNOMED-CT, only if this encounter targeted a specific condition.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ReasonDescription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 of the reason code.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00" marR="5200" marT="520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26"/>
          <p:cNvGraphicFramePr/>
          <p:nvPr/>
        </p:nvGraphicFramePr>
        <p:xfrm>
          <a:off x="327260" y="173246"/>
          <a:ext cx="11531075" cy="7047355"/>
        </p:xfrm>
        <a:graphic>
          <a:graphicData uri="http://schemas.openxmlformats.org/drawingml/2006/table">
            <a:tbl>
              <a:tblPr>
                <a:noFill/>
                <a:tableStyleId>{C7CA43B8-E804-4994-BB4D-3D598961DC97}</a:tableStyleId>
              </a:tblPr>
              <a:tblGrid>
                <a:gridCol w="14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Table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Field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Description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Hospital details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Id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Primary key of the Organization.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 of the Organization.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Address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Organization's street address without commas or newlines.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City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Street address city.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State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Street address state abbreviation.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Zip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Street address zip or postal code.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Lat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Latitude of Organization's address.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organizations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Longitude of Organization's address.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payers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Insurance payer data.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payers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Id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Primary key of the Payer (e.g. Insurance).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payers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 of the Payer.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payers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Address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Payer's street address without commas or newlines.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payers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City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Street address city.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payers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State_Headquartered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Street address state abbreviation.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payers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Zip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Street address zip or postal code.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payers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Phone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Payer's phone number.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00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Patient procedure data including surgeries.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Start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The date and time (iso8601 UTC Date (</a:t>
                      </a:r>
                      <a:r>
                        <a:rPr lang="en-IN" sz="1400" u="none" strike="noStrike" cap="none" dirty="0" err="1"/>
                        <a:t>yyyy-MM-dd'T'HH:mm'Z</a:t>
                      </a:r>
                      <a:r>
                        <a:rPr lang="en-IN" sz="1400" u="none" strike="noStrike" cap="none" dirty="0"/>
                        <a:t>')) the procedure was performed.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Stop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The date and time (iso8601 UTC Date (</a:t>
                      </a:r>
                      <a:r>
                        <a:rPr lang="en-IN" sz="1400" u="none" strike="noStrike" cap="none" dirty="0" err="1"/>
                        <a:t>yyyy-MM-dd'T'HH:mm'Z</a:t>
                      </a:r>
                      <a:r>
                        <a:rPr lang="en-IN" sz="1400" u="none" strike="noStrike" cap="none" dirty="0"/>
                        <a:t>')) the procedure was completed, if applicable.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Foreign key to the Patient.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Encounter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Foreign key to the Encounter where the procedure was performed.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Code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Procedure code from SNOMED-CT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Description of the procedure.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0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Base_Cost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The line item cost of the procedure.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ReasonCode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Diagnosis code from SNOMED-CT specifying why this procedure was performed.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79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procedures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ReasonDescription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Description of the reason code.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375" marR="3375" marT="3375" marB="0" anchor="b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7"/>
          <p:cNvGraphicFramePr/>
          <p:nvPr/>
        </p:nvGraphicFramePr>
        <p:xfrm>
          <a:off x="423514" y="211756"/>
          <a:ext cx="11194175" cy="6246925"/>
        </p:xfrm>
        <a:graphic>
          <a:graphicData uri="http://schemas.openxmlformats.org/drawingml/2006/table">
            <a:tbl>
              <a:tblPr>
                <a:noFill/>
                <a:tableStyleId>{C7CA43B8-E804-4994-BB4D-3D598961DC97}</a:tableStyleId>
              </a:tblPr>
              <a:tblGrid>
                <a:gridCol w="118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 demographic data.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Id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Primary Key. Unique Identifier of the patient.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BirthDate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date (YYYY-MM-DD) the patient was born.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DeathDate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The date (YYYY-MM-DD) the patient died.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Prefix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 prefix, such as Mr., Mrs., Dr., etc.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First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First name of the patient.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Middle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Middle name of the patient.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Last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Last or surname of the patient.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Suffix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 suffix, such as PhD, MD, JD, etc.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Maiden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Maiden name of the patient.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Marital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Marital Status. M is married, S is single. Currently no support for divorce (D) or widowing (W)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Race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 of the patient's primary race.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Ethnicity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Description of the patient's primary ethnicity.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Gender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Gender. M is male, F is female.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BirthPlace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Name of the town where the patient was born.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Address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Patient's street address without commas or newlines.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City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Patient's address city.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State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Patient's address state.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County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Patient's address county.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674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FIPS County Code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Patient's FIPS county code.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Zip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Patient's zip code.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Lat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Latitude of Patient's address.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3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patients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Lon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Longitude of Patient's address.</a:t>
                      </a:r>
                      <a:endParaRPr sz="14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850" marR="5850" marT="5850" marB="0" anchor="b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975459" cy="5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IN"/>
              <a:t>Analysis to do in SQL</a:t>
            </a:r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33137" y="866274"/>
            <a:ext cx="11559941" cy="579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IN" b="1" dirty="0"/>
              <a:t>Evaluating Financial Risk by Encounter Outcome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IN" b="1" dirty="0"/>
              <a:t>Objective: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Char char="•"/>
            </a:pPr>
            <a:r>
              <a:rPr lang="en-IN" dirty="0"/>
              <a:t>Determine which </a:t>
            </a:r>
            <a:r>
              <a:rPr lang="en-IN" dirty="0" err="1"/>
              <a:t>ReasonCodes</a:t>
            </a:r>
            <a:r>
              <a:rPr lang="en-IN" dirty="0"/>
              <a:t> lead to the highest financial risk based on the total uncovered cost (difference between total claim cost and payer coverage). </a:t>
            </a:r>
            <a:r>
              <a:rPr lang="en-IN" dirty="0" err="1"/>
              <a:t>Analyze</a:t>
            </a:r>
            <a:r>
              <a:rPr lang="en-IN" dirty="0"/>
              <a:t> this by combining patient demographics and encounter outcomes.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IN" b="1" dirty="0"/>
              <a:t>Identifying Patients with Frequent High-Cost Encounters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IN" b="1" dirty="0"/>
              <a:t>Objective: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Char char="•"/>
            </a:pPr>
            <a:r>
              <a:rPr lang="en-IN" dirty="0"/>
              <a:t>Identify patients who had more than 3 encounters in a year where each encounter had a total claim cost above a certain threshold (e.g., $10,000). The query should return the patient details, number of encounters, and the total cost for those encounters.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IN" b="1" dirty="0"/>
              <a:t>Identifying Risk Factors Based on Demographics and Encounter Reasons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5630"/>
              <a:buNone/>
            </a:pPr>
            <a:r>
              <a:rPr lang="en-IN" b="1" dirty="0"/>
              <a:t>Objective:</a:t>
            </a:r>
            <a:endParaRPr dirty="0"/>
          </a:p>
          <a:p>
            <a:pPr lvl="0">
              <a:buSzPct val="75630"/>
            </a:pPr>
            <a:r>
              <a:rPr lang="en-US" dirty="0"/>
              <a:t>“Which demographic segments (age &amp; gender) are most affected by the top 3 most common diagnoses in terms of cost?”</a:t>
            </a:r>
            <a:r>
              <a:rPr lang="en-IN" dirty="0"/>
              <a:t> 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042836" cy="68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None/>
            </a:pPr>
            <a:r>
              <a:rPr lang="en-IN"/>
              <a:t>Analysis to do in SQL</a:t>
            </a:r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491691" y="1353987"/>
            <a:ext cx="11049000" cy="50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 b="1" dirty="0"/>
              <a:t>Assessing Payer Contributions for Different Procedure Types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 b="1" dirty="0"/>
              <a:t>Objective: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IN" dirty="0" err="1"/>
              <a:t>Analyze</a:t>
            </a:r>
            <a:r>
              <a:rPr lang="en-IN" dirty="0"/>
              <a:t> payer contributions for the base cost of procedures and identify any gaps between total claim cost and payer coverage.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 b="1" dirty="0"/>
              <a:t>Identifying Patients with Multiple Procedures Across Encounters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 b="1" dirty="0"/>
              <a:t>Objective: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Char char="•"/>
            </a:pPr>
            <a:r>
              <a:rPr lang="en-IN" dirty="0"/>
              <a:t>Find patients who had multiple procedures across different encounters with the same </a:t>
            </a:r>
            <a:r>
              <a:rPr lang="en-IN" dirty="0" err="1"/>
              <a:t>ReasonCode</a:t>
            </a:r>
            <a:r>
              <a:rPr lang="en-IN" dirty="0"/>
              <a:t>. 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 b="1" dirty="0" err="1"/>
              <a:t>Analyzing</a:t>
            </a:r>
            <a:r>
              <a:rPr lang="en-IN" b="1" dirty="0"/>
              <a:t> Patient Encounter Duration for Different Classes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r>
              <a:rPr lang="en-IN" b="1" dirty="0"/>
              <a:t>Objective: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Char char="•"/>
            </a:pPr>
            <a:r>
              <a:rPr lang="en-IN" dirty="0"/>
              <a:t>Calculate the average encounter duration for each class (</a:t>
            </a:r>
            <a:r>
              <a:rPr lang="en-IN" dirty="0" err="1"/>
              <a:t>EncounterClass</a:t>
            </a:r>
            <a:r>
              <a:rPr lang="en-IN" dirty="0"/>
              <a:t>) per organization, identifying any encounters that exceed 24 hours.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134754" y="0"/>
            <a:ext cx="11916075" cy="93365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600"/>
              <a:t>Visualization Report in PowerBI/Tableau</a:t>
            </a:r>
            <a:endParaRPr sz="360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134753" y="933651"/>
            <a:ext cx="11916075" cy="570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1. Encounter Cost Distribution by Encounter Class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Objective</a:t>
            </a:r>
            <a:r>
              <a:rPr lang="en-IN" sz="2400"/>
              <a:t>: Analyze the distribution of base and total claim costs across different encounter classes (e.g., ambulatory, emergency, inpatient, wellness, urgent care).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2. High-Cost Patient Identification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Objective</a:t>
            </a:r>
            <a:r>
              <a:rPr lang="en-IN" sz="2400"/>
              <a:t>: Identify patients with repeated high-cost encounters and highlight their total cost contribution to the healthcare system. This helps in targeting care management for patients with high healthcare utilization.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3. Uncovered Costs by Payer and Reason Code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Objective</a:t>
            </a:r>
            <a:r>
              <a:rPr lang="en-IN" sz="2400"/>
              <a:t>: Analyze the financial risks due to uncovered costs, focusing on how much each payer is covering versus how much remains uncovered across different diagnosis or reason codes.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4. Procedure Cost Trends and Diagnosis Correlation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Objective</a:t>
            </a:r>
            <a:r>
              <a:rPr lang="en-IN" sz="2400"/>
              <a:t>: Explore trends in the cost of procedures performed over time and their correlation with specific diagnosis codes or conditions.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5. Geographical Analysis of Encounters by Organization and Cost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r>
              <a:rPr lang="en-IN" sz="2400" b="1"/>
              <a:t>Objective</a:t>
            </a:r>
            <a:r>
              <a:rPr lang="en-IN" sz="2400"/>
              <a:t>: Map healthcare encounters geographically to identify regions or organizations with high patient traffic and high average encounter costs.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498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9835</TotalTime>
  <Words>1350</Words>
  <Application>Microsoft Office PowerPoint</Application>
  <PresentationFormat>Widescreen</PresentationFormat>
  <Paragraphs>252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Arimo</vt:lpstr>
      <vt:lpstr>Calibri</vt:lpstr>
      <vt:lpstr>Arial Black</vt:lpstr>
      <vt:lpstr>Bahnschrift Light</vt:lpstr>
      <vt:lpstr>Algerian</vt:lpstr>
      <vt:lpstr>Office Theme</vt:lpstr>
      <vt:lpstr>PowerPoint Presentation</vt:lpstr>
      <vt:lpstr>PowerPoint Presentation</vt:lpstr>
      <vt:lpstr>PowerPoint Presentation</vt:lpstr>
      <vt:lpstr>Data Description</vt:lpstr>
      <vt:lpstr>PowerPoint Presentation</vt:lpstr>
      <vt:lpstr>PowerPoint Presentation</vt:lpstr>
      <vt:lpstr>Analysis to do in SQL</vt:lpstr>
      <vt:lpstr>Analysis to do in SQL</vt:lpstr>
      <vt:lpstr>Visualization Report in PowerBI/Tableau</vt:lpstr>
      <vt:lpstr>Instructions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Sagar Thapliyal</cp:lastModifiedBy>
  <cp:revision>4</cp:revision>
  <dcterms:created xsi:type="dcterms:W3CDTF">2022-11-21T05:42:27Z</dcterms:created>
  <dcterms:modified xsi:type="dcterms:W3CDTF">2025-05-09T01:54:34Z</dcterms:modified>
</cp:coreProperties>
</file>