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72" r:id="rId2"/>
    <p:sldId id="259" r:id="rId3"/>
    <p:sldId id="261" r:id="rId4"/>
    <p:sldId id="262" r:id="rId5"/>
    <p:sldId id="282" r:id="rId6"/>
    <p:sldId id="281" r:id="rId7"/>
  </p:sldIdLst>
  <p:sldSz cx="12192000" cy="6858000"/>
  <p:notesSz cx="6858000" cy="9144000"/>
  <p:defaultTextStyle>
    <a:defPPr rtl="0">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70" d="100"/>
          <a:sy n="70" d="100"/>
        </p:scale>
        <p:origin x="738" y="6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D913024-4032-4B4F-8680-09D5E08EDB6E}" type="datetimeFigureOut">
              <a:rPr lang="en-GB" smtClean="0"/>
              <a:t>05/08/2025</a:t>
            </a:fld>
            <a:endParaRPr lang="en-GB"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49E357A0-8177-46BC-BFCE-19D99E3453CC}" type="slidenum">
              <a:rPr lang="en-GB" smtClean="0"/>
              <a:t>‹#›</a:t>
            </a:fld>
            <a:endParaRPr lang="en-GB"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2AE225E-43E0-7047-8ADB-DD9EBB41B4D0}" type="datetimeFigureOut">
              <a:rPr lang="en-GB" noProof="0" smtClean="0"/>
              <a:t>05/08/2025</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n-GB"/>
            </a:defPP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n-GB"/>
            </a:def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7C366290-4595-5745-A50F-D5EC13BAC604}" type="slidenum">
              <a:rPr lang="en-GB" noProof="0" smtClean="0"/>
              <a:t>‹#›</a:t>
            </a:fld>
            <a:endParaRPr lang="en-GB"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lang="en-GB" sz="1200" kern="1200">
        <a:solidFill>
          <a:schemeClr val="tx1"/>
        </a:solidFill>
        <a:latin typeface="+mn-lt"/>
        <a:ea typeface="+mn-ea"/>
        <a:cs typeface="+mn-cs"/>
      </a:defRPr>
    </a:lvl2pPr>
    <a:lvl3pPr marL="914400" algn="l" defTabSz="914400" rtl="0" eaLnBrk="1" latinLnBrk="0" hangingPunct="1">
      <a:defRPr lang="en-GB" sz="1200" kern="1200">
        <a:solidFill>
          <a:schemeClr val="tx1"/>
        </a:solidFill>
        <a:latin typeface="+mn-lt"/>
        <a:ea typeface="+mn-ea"/>
        <a:cs typeface="+mn-cs"/>
      </a:defRPr>
    </a:lvl3pPr>
    <a:lvl4pPr marL="1371600" algn="l" defTabSz="914400" rtl="0" eaLnBrk="1" latinLnBrk="0" hangingPunct="1">
      <a:defRPr lang="en-GB" sz="1200" kern="1200">
        <a:solidFill>
          <a:schemeClr val="tx1"/>
        </a:solidFill>
        <a:latin typeface="+mn-lt"/>
        <a:ea typeface="+mn-ea"/>
        <a:cs typeface="+mn-cs"/>
      </a:defRPr>
    </a:lvl4pPr>
    <a:lvl5pPr marL="1828800" algn="l" defTabSz="914400" rtl="0" eaLnBrk="1" latinLnBrk="0" hangingPunct="1">
      <a:defRPr lang="en-GB" sz="1200" kern="1200">
        <a:solidFill>
          <a:schemeClr val="tx1"/>
        </a:solidFill>
        <a:latin typeface="+mn-lt"/>
        <a:ea typeface="+mn-ea"/>
        <a:cs typeface="+mn-cs"/>
      </a:defRPr>
    </a:lvl5pPr>
    <a:lvl6pPr marL="2286000" algn="l" defTabSz="914400" rtl="0" eaLnBrk="1" latinLnBrk="0" hangingPunct="1">
      <a:defRPr lang="en-GB" sz="1200" kern="1200">
        <a:solidFill>
          <a:schemeClr val="tx1"/>
        </a:solidFill>
        <a:latin typeface="+mn-lt"/>
        <a:ea typeface="+mn-ea"/>
        <a:cs typeface="+mn-cs"/>
      </a:defRPr>
    </a:lvl6pPr>
    <a:lvl7pPr marL="2743200" algn="l" defTabSz="914400" rtl="0" eaLnBrk="1" latinLnBrk="0" hangingPunct="1">
      <a:defRPr lang="en-GB" sz="1200" kern="1200">
        <a:solidFill>
          <a:schemeClr val="tx1"/>
        </a:solidFill>
        <a:latin typeface="+mn-lt"/>
        <a:ea typeface="+mn-ea"/>
        <a:cs typeface="+mn-cs"/>
      </a:defRPr>
    </a:lvl7pPr>
    <a:lvl8pPr marL="3200400" algn="l" defTabSz="914400" rtl="0" eaLnBrk="1" latinLnBrk="0" hangingPunct="1">
      <a:defRPr lang="en-GB" sz="1200" kern="1200">
        <a:solidFill>
          <a:schemeClr val="tx1"/>
        </a:solidFill>
        <a:latin typeface="+mn-lt"/>
        <a:ea typeface="+mn-ea"/>
        <a:cs typeface="+mn-cs"/>
      </a:defRPr>
    </a:lvl8pPr>
    <a:lvl9pPr marL="3657600" algn="l" defTabSz="914400" rtl="0" eaLnBrk="1" latinLnBrk="0" hangingPunct="1">
      <a:defRPr lang="en-GB"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a:t>
            </a:fld>
            <a:endParaRPr lang="en-GB"/>
          </a:p>
        </p:txBody>
      </p:sp>
    </p:spTree>
    <p:extLst>
      <p:ext uri="{BB962C8B-B14F-4D97-AF65-F5344CB8AC3E}">
        <p14:creationId xmlns:p14="http://schemas.microsoft.com/office/powerpoint/2010/main" val="314958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2</a:t>
            </a:fld>
            <a:endParaRPr lang="en-GB"/>
          </a:p>
        </p:txBody>
      </p:sp>
    </p:spTree>
    <p:extLst>
      <p:ext uri="{BB962C8B-B14F-4D97-AF65-F5344CB8AC3E}">
        <p14:creationId xmlns:p14="http://schemas.microsoft.com/office/powerpoint/2010/main" val="107589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3</a:t>
            </a:fld>
            <a:endParaRPr lang="en-GB"/>
          </a:p>
        </p:txBody>
      </p:sp>
    </p:spTree>
    <p:extLst>
      <p:ext uri="{BB962C8B-B14F-4D97-AF65-F5344CB8AC3E}">
        <p14:creationId xmlns:p14="http://schemas.microsoft.com/office/powerpoint/2010/main" val="123468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4</a:t>
            </a:fld>
            <a:endParaRPr lang="en-GB"/>
          </a:p>
        </p:txBody>
      </p:sp>
    </p:spTree>
    <p:extLst>
      <p:ext uri="{BB962C8B-B14F-4D97-AF65-F5344CB8AC3E}">
        <p14:creationId xmlns:p14="http://schemas.microsoft.com/office/powerpoint/2010/main" val="811271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5</a:t>
            </a:fld>
            <a:endParaRPr lang="en-GB"/>
          </a:p>
        </p:txBody>
      </p:sp>
    </p:spTree>
    <p:extLst>
      <p:ext uri="{BB962C8B-B14F-4D97-AF65-F5344CB8AC3E}">
        <p14:creationId xmlns:p14="http://schemas.microsoft.com/office/powerpoint/2010/main" val="749315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6</a:t>
            </a:fld>
            <a:endParaRPr lang="en-GB"/>
          </a:p>
        </p:txBody>
      </p:sp>
    </p:spTree>
    <p:extLst>
      <p:ext uri="{BB962C8B-B14F-4D97-AF65-F5344CB8AC3E}">
        <p14:creationId xmlns:p14="http://schemas.microsoft.com/office/powerpoint/2010/main" val="17985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rtlCol="0" anchor="b"/>
          <a:lstStyle>
            <a:lvl1pPr algn="ctr">
              <a:defRPr lang="en-GB" sz="6000"/>
            </a:lvl1pPr>
          </a:lstStyle>
          <a:p>
            <a:pPr rtl="0"/>
            <a:r>
              <a:rPr lang="en-GB"/>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en-GB" sz="2400">
                <a:solidFill>
                  <a:schemeClr val="tx2"/>
                </a:solidFill>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en-GB">
                <a:solidFill>
                  <a:schemeClr val="accent1"/>
                </a:solidFill>
              </a:defRPr>
            </a:lvl1pPr>
          </a:lstStyle>
          <a:p>
            <a:pPr rtl="0"/>
            <a:r>
              <a:rPr lang="en-GB"/>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en-GB">
                <a:solidFill>
                  <a:schemeClr val="accent1"/>
                </a:solidFill>
              </a:defRPr>
            </a:lvl1pPr>
          </a:lstStyle>
          <a:p>
            <a:pPr rtl="0"/>
            <a:r>
              <a:rPr lang="en-GB"/>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en-GB">
                <a:solidFill>
                  <a:schemeClr val="accent1"/>
                </a:solidFill>
              </a:defRPr>
            </a:lvl1pPr>
          </a:lstStyle>
          <a:p>
            <a:pPr rtl="0"/>
            <a:fld id="{58FB4751-880F-D840-AAA9-3A15815CC996}" type="slidenum">
              <a:rPr lang="en-GB" smtClean="0"/>
              <a:pPr/>
              <a:t>‹#›</a:t>
            </a:fld>
            <a:endParaRPr lang="en-GB"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rtlCol="0" anchor="b">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rtlCol="0" anchor="b">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rtlCol="0"/>
          <a:lstStyle>
            <a:lvl1pPr>
              <a:defRPr lang="en-GB" sz="4800">
                <a:solidFill>
                  <a:schemeClr val="accent1"/>
                </a:solidFill>
              </a:defRPr>
            </a:lvl1pPr>
          </a:lstStyle>
          <a:p>
            <a:pPr rtl="0"/>
            <a:r>
              <a:rPr lang="en-GB"/>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en-GB">
                <a:solidFill>
                  <a:schemeClr val="accent1"/>
                </a:solidFill>
              </a:defRPr>
            </a:lvl1pPr>
          </a:lstStyle>
          <a:p>
            <a:pPr rtl="0"/>
            <a:r>
              <a:rPr lang="en-GB"/>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en-GB">
                <a:solidFill>
                  <a:schemeClr val="accent1"/>
                </a:solidFill>
              </a:defRPr>
            </a:lvl1pPr>
          </a:lstStyle>
          <a:p>
            <a:pPr rtl="0"/>
            <a:r>
              <a:rPr lang="en-GB"/>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en-GB">
                <a:solidFill>
                  <a:schemeClr val="accent1"/>
                </a:solidFill>
              </a:defRPr>
            </a:lvl1pPr>
          </a:lstStyle>
          <a:p>
            <a:pPr rtl="0"/>
            <a:fld id="{58FB4751-880F-D840-AAA9-3A15815CC996}" type="slidenum">
              <a:rPr lang="en-GB" smtClean="0"/>
              <a:pPr/>
              <a:t>‹#›</a:t>
            </a:fld>
            <a:endParaRPr lang="en-GB"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rtlCol="0"/>
          <a:lstStyle>
            <a:lvl1pPr>
              <a:defRPr lang="en-GB" sz="4800">
                <a:solidFill>
                  <a:schemeClr val="accent1"/>
                </a:solidFill>
              </a:defRPr>
            </a:lvl1pPr>
          </a:lstStyle>
          <a:p>
            <a:pPr rtl="0"/>
            <a:r>
              <a:rPr lang="en-GB"/>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n-GB" sz="18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rtlCol="0" anchor="b"/>
          <a:lstStyle>
            <a:lvl1pPr algn="ctr">
              <a:defRPr lang="en-GB" sz="6000"/>
            </a:lvl1pPr>
          </a:lstStyle>
          <a:p>
            <a:pPr rtl="0"/>
            <a:r>
              <a:rPr lang="en-GB"/>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en-GB" sz="2400">
                <a:solidFill>
                  <a:schemeClr val="tx2"/>
                </a:solidFill>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rtlCol="0"/>
          <a:lstStyle>
            <a:defPPr>
              <a:defRPr lang="en-GB"/>
            </a:defPPr>
          </a:lstStyle>
          <a:p>
            <a:pPr rtl="0"/>
            <a:r>
              <a:rPr lang="en-GB"/>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rtlCol="0"/>
          <a:lstStyle>
            <a:defPPr>
              <a:defRPr lang="en-GB"/>
            </a:defPPr>
          </a:lstStyle>
          <a:p>
            <a:pPr rtl="0"/>
            <a:r>
              <a:rPr lang="en-GB"/>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rtlCol="0" anchor="b"/>
          <a:lstStyle>
            <a:lvl1pPr>
              <a:defRPr lang="en-GB" sz="3200"/>
            </a:lvl1pPr>
          </a:lstStyle>
          <a:p>
            <a:pPr rtl="0"/>
            <a:r>
              <a:rPr lang="en-GB"/>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rtlCol="0"/>
          <a:lstStyle>
            <a:lvl1pPr>
              <a:defRPr lang="en-GB" sz="3200"/>
            </a:lvl1pPr>
            <a:lvl2pPr>
              <a:defRPr lang="en-GB" sz="2800"/>
            </a:lvl2pPr>
            <a:lvl3pPr>
              <a:defRPr lang="en-GB" sz="2400"/>
            </a:lvl3pPr>
            <a:lvl4pPr>
              <a:defRPr lang="en-GB" sz="2000"/>
            </a:lvl4pPr>
            <a:lvl5pPr>
              <a:defRPr lang="en-GB" sz="2000"/>
            </a:lvl5pPr>
            <a:lvl6pPr>
              <a:defRPr lang="en-GB" sz="2000"/>
            </a:lvl6pPr>
            <a:lvl7pPr>
              <a:defRPr lang="en-GB" sz="2000"/>
            </a:lvl7pPr>
            <a:lvl8pPr>
              <a:defRPr lang="en-GB" sz="2000"/>
            </a:lvl8pPr>
            <a:lvl9pPr>
              <a:defRPr lang="en-GB"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rtlCol="0"/>
          <a:lstStyle>
            <a:lvl1pPr marL="0" indent="0">
              <a:buNone/>
              <a:defRPr lang="en-GB" sz="16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rtlCol="0"/>
          <a:lstStyle>
            <a:lvl1pPr algn="ctr">
              <a:defRPr lang="en-GB">
                <a:solidFill>
                  <a:schemeClr val="accent1"/>
                </a:solidFill>
              </a:defRPr>
            </a:lvl1pPr>
          </a:lstStyle>
          <a:p>
            <a:pPr rtl="0"/>
            <a:r>
              <a:rPr lang="en-GB"/>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rtlCol="0"/>
          <a:lstStyle>
            <a:lvl1pPr marL="0" indent="0" algn="r">
              <a:buNone/>
              <a:defRPr lang="en-GB" sz="2400" cap="all" baseline="0"/>
            </a:lvl1pPr>
            <a:lvl2pPr marL="457200" indent="0" algn="r">
              <a:buNone/>
              <a:defRPr lang="en-GB" sz="1800">
                <a:latin typeface="+mj-lt"/>
              </a:defRPr>
            </a:lvl2pPr>
            <a:lvl3pPr marL="914400" indent="0" algn="r">
              <a:buNone/>
              <a:defRPr lang="en-GB"/>
            </a:lvl3pPr>
            <a:lvl4pPr marL="1371600" indent="0" algn="r">
              <a:buNone/>
              <a:defRPr lang="en-GB"/>
            </a:lvl4pPr>
            <a:lvl5pPr marL="1828800" indent="0" algn="r">
              <a:buNone/>
              <a:defRPr lang="en-GB"/>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rtlCol="0" anchor="b"/>
          <a:lstStyle>
            <a:lvl1pPr>
              <a:defRPr lang="en-GB" sz="4800"/>
            </a:lvl1pPr>
          </a:lstStyle>
          <a:p>
            <a:pPr rtl="0"/>
            <a:r>
              <a:rPr lang="en-GB"/>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n-GB" sz="18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rtlCol="0" anchor="b"/>
          <a:lstStyle>
            <a:lvl1pPr>
              <a:defRPr lang="en-GB" sz="6000">
                <a:solidFill>
                  <a:schemeClr val="accent1"/>
                </a:solidFill>
              </a:defRPr>
            </a:lvl1pPr>
          </a:lstStyle>
          <a:p>
            <a:pPr rtl="0"/>
            <a:r>
              <a:rPr lang="en-GB"/>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rtlCol="0"/>
          <a:lstStyle>
            <a:lvl1pPr marL="0" indent="0">
              <a:buNone/>
              <a:defRPr lang="en-GB" sz="2400">
                <a:solidFill>
                  <a:schemeClr val="accent1"/>
                </a:solidFill>
              </a:defRPr>
            </a:lvl1pPr>
            <a:lvl2pPr marL="457200" indent="0">
              <a:buNone/>
              <a:defRPr lang="en-GB" sz="2000">
                <a:solidFill>
                  <a:schemeClr val="tx1">
                    <a:tint val="75000"/>
                  </a:schemeClr>
                </a:solidFill>
              </a:defRPr>
            </a:lvl2pPr>
            <a:lvl3pPr marL="914400" indent="0">
              <a:buNone/>
              <a:defRPr lang="en-GB" sz="1800">
                <a:solidFill>
                  <a:schemeClr val="tx1">
                    <a:tint val="75000"/>
                  </a:schemeClr>
                </a:solidFill>
              </a:defRPr>
            </a:lvl3pPr>
            <a:lvl4pPr marL="1371600" indent="0">
              <a:buNone/>
              <a:defRPr lang="en-GB" sz="1600">
                <a:solidFill>
                  <a:schemeClr val="tx1">
                    <a:tint val="75000"/>
                  </a:schemeClr>
                </a:solidFill>
              </a:defRPr>
            </a:lvl4pPr>
            <a:lvl5pPr marL="1828800" indent="0">
              <a:buNone/>
              <a:defRPr lang="en-GB" sz="1600">
                <a:solidFill>
                  <a:schemeClr val="tx1">
                    <a:tint val="75000"/>
                  </a:schemeClr>
                </a:solidFill>
              </a:defRPr>
            </a:lvl5pPr>
            <a:lvl6pPr marL="2286000" indent="0">
              <a:buNone/>
              <a:defRPr lang="en-GB" sz="1600">
                <a:solidFill>
                  <a:schemeClr val="tx1">
                    <a:tint val="75000"/>
                  </a:schemeClr>
                </a:solidFill>
              </a:defRPr>
            </a:lvl6pPr>
            <a:lvl7pPr marL="2743200" indent="0">
              <a:buNone/>
              <a:defRPr lang="en-GB" sz="1600">
                <a:solidFill>
                  <a:schemeClr val="tx1">
                    <a:tint val="75000"/>
                  </a:schemeClr>
                </a:solidFill>
              </a:defRPr>
            </a:lvl7pPr>
            <a:lvl8pPr marL="3200400" indent="0">
              <a:buNone/>
              <a:defRPr lang="en-GB" sz="1600">
                <a:solidFill>
                  <a:schemeClr val="tx1">
                    <a:tint val="75000"/>
                  </a:schemeClr>
                </a:solidFill>
              </a:defRPr>
            </a:lvl8pPr>
            <a:lvl9pPr marL="3657600" indent="0">
              <a:buNone/>
              <a:defRPr lang="en-GB" sz="1600">
                <a:solidFill>
                  <a:schemeClr val="tx1">
                    <a:tint val="75000"/>
                  </a:schemeClr>
                </a:solidFill>
              </a:defRPr>
            </a:lvl9pPr>
          </a:lstStyle>
          <a:p>
            <a:pPr lvl="0" rt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en-GB" sz="2400"/>
            </a:lvl1pPr>
          </a:lstStyle>
          <a:p>
            <a:pPr lvl="0" rt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rtlCol="0"/>
          <a:lstStyle>
            <a:lvl1pPr algn="ctr">
              <a:defRPr lang="en-GB" sz="2400" cap="all" baseline="0">
                <a:latin typeface="Gill Sans Nova" panose="020B0602020104020203" pitchFamily="34" charset="0"/>
              </a:defRPr>
            </a:lvl1pPr>
          </a:lstStyle>
          <a:p>
            <a:pPr rtl="0"/>
            <a:r>
              <a:rPr lang="en-US"/>
              <a:t>Click to edit Master title style</a:t>
            </a:r>
            <a:endParaRPr lang="en-GB"/>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en-GB"/>
            </a:def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en-GB" sz="1400">
                <a:solidFill>
                  <a:schemeClr val="tx1"/>
                </a:solidFill>
              </a:defRPr>
            </a:lvl1pPr>
          </a:lstStyle>
          <a:p>
            <a:pPr rtl="0"/>
            <a:r>
              <a:rPr lang="en-GB"/>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en-GB" sz="1400">
                <a:solidFill>
                  <a:schemeClr val="tx1"/>
                </a:solidFill>
              </a:defRPr>
            </a:lvl1pPr>
          </a:lstStyle>
          <a:p>
            <a:pPr rtl="0"/>
            <a:r>
              <a:rPr lang="en-GB"/>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lang="en-GB" sz="1400">
                <a:solidFill>
                  <a:schemeClr val="tx1"/>
                </a:solidFill>
              </a:defRPr>
            </a:lvl1pPr>
          </a:lstStyle>
          <a:p>
            <a:pPr rtl="0"/>
            <a:fld id="{58FB4751-880F-D840-AAA9-3A15815CC996}" type="slidenum">
              <a:rPr lang="en-GB" smtClean="0"/>
              <a:pPr/>
              <a:t>‹#›</a:t>
            </a:fld>
            <a:endParaRPr lang="en-GB"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lang="en-GB"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p:bodyStyle>
    <p:otherStyle>
      <a:defPPr>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mailto:pranotimalgunkar1996@gmail.com" TargetMode="External"/><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rtlCol="0"/>
          <a:lstStyle>
            <a:defPPr>
              <a:defRPr lang="en-GB"/>
            </a:defPPr>
          </a:lstStyle>
          <a:p>
            <a:pPr rtl="0"/>
            <a:r>
              <a:rPr lang="en-GB" dirty="0"/>
              <a:t>Retail Analytic Project</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rtlCol="0"/>
          <a:lstStyle>
            <a:defPPr>
              <a:defRPr lang="en-GB"/>
            </a:defPPr>
          </a:lstStyle>
          <a:p>
            <a:pPr rtl="0"/>
            <a:r>
              <a:rPr lang="en-GB"/>
              <a:t>mirjam nilsson</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rtlCol="0"/>
          <a:lstStyle>
            <a:defPPr>
              <a:defRPr lang="en-GB"/>
            </a:defPPr>
          </a:lstStyle>
          <a:p>
            <a:pPr rtl="0"/>
            <a:r>
              <a:rPr lang="en-GB" dirty="0"/>
              <a:t>Problem </a:t>
            </a:r>
            <a:r>
              <a:rPr lang="en-GB" dirty="0" err="1"/>
              <a:t>Statment</a:t>
            </a:r>
            <a:endParaRPr lang="en-GB"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947671"/>
            <a:ext cx="8199439" cy="4070729"/>
          </a:xfrm>
        </p:spPr>
        <p:txBody>
          <a:bodyPr rtlCol="0">
            <a:normAutofit/>
          </a:bodyPr>
          <a:lstStyle>
            <a:defPPr>
              <a:defRPr lang="en-GB"/>
            </a:defPPr>
          </a:lstStyle>
          <a:p>
            <a:pPr marL="285750" indent="-285750">
              <a:buFont typeface="Arial" panose="020B0604020202020204" pitchFamily="34" charset="0"/>
              <a:buChar char="•"/>
            </a:pPr>
            <a:r>
              <a:rPr lang="en-US" dirty="0"/>
              <a:t>You are working with a retail company that has a large catalog of products across various categories and warehouses. Your task is to analyze the product data to provide insights into product pricing, reviews, and stock management to improve business operations and customer satisfaction. The company tracks several key attributes for each product, such as price, stock, reviews, supplier, and return policy. This data is stored in a relational database</a:t>
            </a:r>
          </a:p>
          <a:p>
            <a:pPr marL="285750" indent="-285750">
              <a:buFont typeface="Arial" panose="020B0604020202020204" pitchFamily="34" charset="0"/>
              <a:buChar char="•"/>
            </a:pPr>
            <a:r>
              <a:rPr lang="en-US" dirty="0"/>
              <a:t>Using SQL queries, you are required to extract meaningful insights from the company's product catalog by addressing the following tasks:</a:t>
            </a:r>
            <a:endParaRPr lang="en-IN" dirty="0"/>
          </a:p>
          <a:p>
            <a:pPr rtl="0"/>
            <a:endParaRPr lang="en-GB"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rtlCol="0"/>
          <a:lstStyle>
            <a:defPPr>
              <a:defRPr lang="en-GB"/>
            </a:defPPr>
          </a:lstStyle>
          <a:p>
            <a:pPr rtl="0"/>
            <a:r>
              <a:rPr lang="en-GB"/>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rtlCol="0"/>
          <a:lstStyle>
            <a:defPPr>
              <a:defRPr lang="en-GB"/>
            </a:defPPr>
          </a:lstStyle>
          <a:p>
            <a:pPr rtl="0"/>
            <a:r>
              <a:rPr lang="en-GB"/>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pPr rtl="0"/>
              <a:t>2</a:t>
            </a:fld>
            <a:endParaRPr lang="en-GB" dirty="0"/>
          </a:p>
        </p:txBody>
      </p:sp>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r>
              <a:rPr lang="en-GB" b="1" dirty="0"/>
              <a:t>Key KPIs:</a:t>
            </a:r>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3</a:t>
            </a:fld>
            <a:endParaRPr lang="en-GB" dirty="0"/>
          </a:p>
        </p:txBody>
      </p:sp>
      <p:sp>
        <p:nvSpPr>
          <p:cNvPr id="3" name="Content Placeholder 2">
            <a:extLst>
              <a:ext uri="{FF2B5EF4-FFF2-40B4-BE49-F238E27FC236}">
                <a16:creationId xmlns:a16="http://schemas.microsoft.com/office/drawing/2014/main" id="{8A8539D9-5712-739C-FEFF-84568FD111F2}"/>
              </a:ext>
            </a:extLst>
          </p:cNvPr>
          <p:cNvSpPr>
            <a:spLocks noGrp="1"/>
          </p:cNvSpPr>
          <p:nvPr>
            <p:ph idx="1"/>
          </p:nvPr>
        </p:nvSpPr>
        <p:spPr/>
        <p:txBody>
          <a:bodyPr/>
          <a:lstStyle/>
          <a:p>
            <a:pPr>
              <a:buFont typeface="Arial" panose="020B0604020202020204" pitchFamily="34" charset="0"/>
              <a:buChar char="•"/>
            </a:pPr>
            <a:r>
              <a:rPr lang="en-GB" b="1" dirty="0"/>
              <a:t>Total Revenue:</a:t>
            </a:r>
            <a:r>
              <a:rPr lang="en-GB" dirty="0"/>
              <a:t> 126 million</a:t>
            </a:r>
          </a:p>
          <a:p>
            <a:pPr>
              <a:buFont typeface="Arial" panose="020B0604020202020204" pitchFamily="34" charset="0"/>
              <a:buChar char="•"/>
            </a:pPr>
            <a:r>
              <a:rPr lang="en-GB" b="1" dirty="0"/>
              <a:t>Average Rating:</a:t>
            </a:r>
            <a:r>
              <a:rPr lang="en-GB" dirty="0"/>
              <a:t> 3 out of 5</a:t>
            </a:r>
          </a:p>
          <a:p>
            <a:pPr>
              <a:buFont typeface="Arial" panose="020B0604020202020204" pitchFamily="34" charset="0"/>
              <a:buChar char="•"/>
            </a:pPr>
            <a:r>
              <a:rPr lang="en-GB" b="1" dirty="0"/>
              <a:t>Total Reviews:</a:t>
            </a:r>
            <a:r>
              <a:rPr lang="en-GB" dirty="0"/>
              <a:t> 251,000</a:t>
            </a:r>
          </a:p>
          <a:p>
            <a:pPr>
              <a:buFont typeface="Arial" panose="020B0604020202020204" pitchFamily="34" charset="0"/>
              <a:buChar char="•"/>
            </a:pPr>
            <a:r>
              <a:rPr lang="en-GB" b="1" dirty="0"/>
              <a:t>Stock Quantity:</a:t>
            </a:r>
            <a:r>
              <a:rPr lang="en-GB" dirty="0"/>
              <a:t> 248,000</a:t>
            </a:r>
          </a:p>
          <a:p>
            <a:pPr>
              <a:buFont typeface="Arial" panose="020B0604020202020204" pitchFamily="34" charset="0"/>
              <a:buChar char="•"/>
            </a:pPr>
            <a:r>
              <a:rPr lang="en-GB" b="1" dirty="0"/>
              <a:t>Maximum Discount Offered:</a:t>
            </a:r>
            <a:r>
              <a:rPr lang="en-GB" dirty="0"/>
              <a:t> 50%</a:t>
            </a:r>
          </a:p>
          <a:p>
            <a:endParaRPr lang="en-GB" dirty="0"/>
          </a:p>
        </p:txBody>
      </p:sp>
    </p:spTree>
    <p:extLst>
      <p:ext uri="{BB962C8B-B14F-4D97-AF65-F5344CB8AC3E}">
        <p14:creationId xmlns:p14="http://schemas.microsoft.com/office/powerpoint/2010/main" val="169908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rtlCol="0"/>
          <a:lstStyle>
            <a:defPPr>
              <a:defRPr lang="en-GB"/>
            </a:defPPr>
          </a:lstStyle>
          <a:p>
            <a:pPr rtl="0"/>
            <a:r>
              <a:rPr lang="en-GB" sz="4800" dirty="0">
                <a:latin typeface="Sagona Book" panose="020F0502020204030204" pitchFamily="34" charset="0"/>
                <a:cs typeface="Sagona Book" panose="020F0502020204030204" pitchFamily="34" charset="0"/>
              </a:rPr>
              <a:t>Key Insights :</a:t>
            </a:r>
            <a:endParaRPr lang="en-GB"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rtlCol="0"/>
          <a:lstStyle>
            <a:defPPr>
              <a:defRPr lang="en-GB"/>
            </a:defPPr>
          </a:lstStyle>
          <a:p>
            <a:pPr rtl="0"/>
            <a:r>
              <a:rPr lang="en-GB"/>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4</a:t>
            </a:fld>
            <a:endParaRPr lang="en-GB" dirty="0"/>
          </a:p>
        </p:txBody>
      </p:sp>
      <p:sp>
        <p:nvSpPr>
          <p:cNvPr id="5" name="Content Placeholder 4">
            <a:extLst>
              <a:ext uri="{FF2B5EF4-FFF2-40B4-BE49-F238E27FC236}">
                <a16:creationId xmlns:a16="http://schemas.microsoft.com/office/drawing/2014/main" id="{F37FB862-B4BB-CEE1-DB3C-7FF3DADE8B82}"/>
              </a:ext>
            </a:extLst>
          </p:cNvPr>
          <p:cNvSpPr>
            <a:spLocks noGrp="1"/>
          </p:cNvSpPr>
          <p:nvPr>
            <p:ph idx="1"/>
          </p:nvPr>
        </p:nvSpPr>
        <p:spPr>
          <a:xfrm>
            <a:off x="576072" y="1490471"/>
            <a:ext cx="9363456" cy="4514543"/>
          </a:xfrm>
        </p:spPr>
        <p:txBody>
          <a:bodyPr>
            <a:normAutofit fontScale="92500" lnSpcReduction="10000"/>
          </a:bodyPr>
          <a:lstStyle/>
          <a:p>
            <a:r>
              <a:rPr lang="en-GB" sz="1900" dirty="0">
                <a:latin typeface="Arial" panose="020B0604020202020204" pitchFamily="34" charset="0"/>
                <a:cs typeface="Arial" panose="020B0604020202020204" pitchFamily="34" charset="0"/>
              </a:rPr>
              <a:t>Clothing generated the highest revenue at </a:t>
            </a:r>
            <a:r>
              <a:rPr lang="en-GB" sz="1900" b="1" dirty="0">
                <a:latin typeface="Arial" panose="020B0604020202020204" pitchFamily="34" charset="0"/>
                <a:cs typeface="Arial" panose="020B0604020202020204" pitchFamily="34" charset="0"/>
              </a:rPr>
              <a:t>43 million</a:t>
            </a:r>
            <a:r>
              <a:rPr lang="en-GB" sz="1900" dirty="0">
                <a:latin typeface="Arial" panose="020B0604020202020204" pitchFamily="34" charset="0"/>
                <a:cs typeface="Arial" panose="020B0604020202020204" pitchFamily="34" charset="0"/>
              </a:rPr>
              <a:t> with a stock of </a:t>
            </a:r>
            <a:r>
              <a:rPr lang="en-GB" sz="1900" b="1" dirty="0">
                <a:latin typeface="Arial" panose="020B0604020202020204" pitchFamily="34" charset="0"/>
                <a:cs typeface="Arial" panose="020B0604020202020204" pitchFamily="34" charset="0"/>
              </a:rPr>
              <a:t>86,000 units</a:t>
            </a:r>
            <a:r>
              <a:rPr lang="en-GB" sz="1900" dirty="0">
                <a:latin typeface="Arial" panose="020B0604020202020204" pitchFamily="34" charset="0"/>
                <a:cs typeface="Arial" panose="020B0604020202020204" pitchFamily="34" charset="0"/>
              </a:rPr>
              <a:t>.</a:t>
            </a:r>
            <a:br>
              <a:rPr lang="en-GB" sz="1900" dirty="0">
                <a:latin typeface="Arial" panose="020B0604020202020204" pitchFamily="34" charset="0"/>
                <a:cs typeface="Arial" panose="020B0604020202020204" pitchFamily="34" charset="0"/>
              </a:rPr>
            </a:br>
            <a:r>
              <a:rPr lang="en-GB" sz="1900" dirty="0">
                <a:latin typeface="Arial" panose="020B0604020202020204" pitchFamily="34" charset="0"/>
                <a:cs typeface="Arial" panose="020B0604020202020204" pitchFamily="34" charset="0"/>
              </a:rPr>
              <a:t>Electronics had the </a:t>
            </a:r>
            <a:r>
              <a:rPr lang="en-GB" sz="1900" b="1" dirty="0">
                <a:latin typeface="Arial" panose="020B0604020202020204" pitchFamily="34" charset="0"/>
                <a:cs typeface="Arial" panose="020B0604020202020204" pitchFamily="34" charset="0"/>
              </a:rPr>
              <a:t>lowest stock (80,000)</a:t>
            </a:r>
            <a:r>
              <a:rPr lang="en-GB" sz="1900" dirty="0">
                <a:latin typeface="Arial" panose="020B0604020202020204" pitchFamily="34" charset="0"/>
                <a:cs typeface="Arial" panose="020B0604020202020204" pitchFamily="34" charset="0"/>
              </a:rPr>
              <a:t> but still managed </a:t>
            </a:r>
            <a:r>
              <a:rPr lang="en-GB" sz="1900" b="1" dirty="0">
                <a:latin typeface="Arial" panose="020B0604020202020204" pitchFamily="34" charset="0"/>
                <a:cs typeface="Arial" panose="020B0604020202020204" pitchFamily="34" charset="0"/>
              </a:rPr>
              <a:t>41 million</a:t>
            </a:r>
            <a:r>
              <a:rPr lang="en-GB" sz="1900" dirty="0">
                <a:latin typeface="Arial" panose="020B0604020202020204" pitchFamily="34" charset="0"/>
                <a:cs typeface="Arial" panose="020B0604020202020204" pitchFamily="34" charset="0"/>
              </a:rPr>
              <a:t> in revenue — almost equal to Clothing and Home.</a:t>
            </a:r>
            <a:br>
              <a:rPr lang="en-GB" sz="1900" dirty="0">
                <a:latin typeface="Arial" panose="020B0604020202020204" pitchFamily="34" charset="0"/>
                <a:cs typeface="Arial" panose="020B0604020202020204" pitchFamily="34" charset="0"/>
              </a:rPr>
            </a:br>
            <a:r>
              <a:rPr lang="en-GB" sz="1900" dirty="0">
                <a:latin typeface="Arial" panose="020B0604020202020204" pitchFamily="34" charset="0"/>
                <a:cs typeface="Arial" panose="020B0604020202020204" pitchFamily="34" charset="0"/>
              </a:rPr>
              <a:t>This suggests that </a:t>
            </a:r>
            <a:r>
              <a:rPr lang="en-GB" sz="1900" b="1" dirty="0">
                <a:latin typeface="Arial" panose="020B0604020202020204" pitchFamily="34" charset="0"/>
                <a:cs typeface="Arial" panose="020B0604020202020204" pitchFamily="34" charset="0"/>
              </a:rPr>
              <a:t>Electronics are selling more efficiently</a:t>
            </a:r>
            <a:r>
              <a:rPr lang="en-GB" sz="1900" dirty="0">
                <a:latin typeface="Arial" panose="020B0604020202020204" pitchFamily="34" charset="0"/>
                <a:cs typeface="Arial" panose="020B0604020202020204" pitchFamily="34" charset="0"/>
              </a:rPr>
              <a:t>, and increasing inventory here could boost overall sales.</a:t>
            </a:r>
          </a:p>
          <a:p>
            <a:r>
              <a:rPr lang="en-GB" sz="1900" dirty="0">
                <a:latin typeface="Arial" panose="020B0604020202020204" pitchFamily="34" charset="0"/>
                <a:cs typeface="Arial" panose="020B0604020202020204" pitchFamily="34" charset="0"/>
              </a:rPr>
              <a:t>Warehouse C holds the highest stock: </a:t>
            </a:r>
            <a:r>
              <a:rPr lang="en-GB" sz="1900" b="1" dirty="0">
                <a:latin typeface="Arial" panose="020B0604020202020204" pitchFamily="34" charset="0"/>
                <a:cs typeface="Arial" panose="020B0604020202020204" pitchFamily="34" charset="0"/>
              </a:rPr>
              <a:t>85,000 units</a:t>
            </a:r>
            <a:r>
              <a:rPr lang="en-GB" sz="1900" dirty="0">
                <a:latin typeface="Arial" panose="020B0604020202020204" pitchFamily="34" charset="0"/>
                <a:cs typeface="Arial" panose="020B0604020202020204" pitchFamily="34" charset="0"/>
              </a:rPr>
              <a:t>. Warehouse C has the </a:t>
            </a:r>
            <a:r>
              <a:rPr lang="en-GB" sz="1900" b="1" dirty="0">
                <a:latin typeface="Arial" panose="020B0604020202020204" pitchFamily="34" charset="0"/>
                <a:cs typeface="Arial" panose="020B0604020202020204" pitchFamily="34" charset="0"/>
              </a:rPr>
              <a:t>highest number of products (578)</a:t>
            </a:r>
            <a:r>
              <a:rPr lang="en-GB" sz="1900" dirty="0">
                <a:latin typeface="Arial" panose="020B0604020202020204" pitchFamily="34" charset="0"/>
                <a:cs typeface="Arial" panose="020B0604020202020204" pitchFamily="34" charset="0"/>
              </a:rPr>
              <a:t>, making it the most active inventory hub</a:t>
            </a:r>
          </a:p>
          <a:p>
            <a:r>
              <a:rPr lang="en-GB" sz="1900" b="1" dirty="0">
                <a:latin typeface="Arial" panose="020B0604020202020204" pitchFamily="34" charset="0"/>
                <a:cs typeface="Arial" panose="020B0604020202020204" pitchFamily="34" charset="0"/>
              </a:rPr>
              <a:t>Supplier X</a:t>
            </a:r>
            <a:r>
              <a:rPr lang="en-GB" sz="1900" dirty="0">
                <a:latin typeface="Arial" panose="020B0604020202020204" pitchFamily="34" charset="0"/>
                <a:cs typeface="Arial" panose="020B0604020202020204" pitchFamily="34" charset="0"/>
              </a:rPr>
              <a:t> provides the most products (~34.2%)</a:t>
            </a:r>
          </a:p>
          <a:p>
            <a:r>
              <a:rPr lang="en-GB" sz="1900" dirty="0">
                <a:latin typeface="Arial" panose="020B0604020202020204" pitchFamily="34" charset="0"/>
                <a:cs typeface="Arial" panose="020B0604020202020204" pitchFamily="34" charset="0"/>
              </a:rPr>
              <a:t>Across Product A, B, and C. Prices are quite similar: ₹499 to ₹510 . Ratings are also close, between </a:t>
            </a:r>
            <a:r>
              <a:rPr lang="en-GB" sz="1900" b="1" dirty="0">
                <a:latin typeface="Arial" panose="020B0604020202020204" pitchFamily="34" charset="0"/>
                <a:cs typeface="Arial" panose="020B0604020202020204" pitchFamily="34" charset="0"/>
              </a:rPr>
              <a:t>2.97 and 2.99. </a:t>
            </a:r>
            <a:r>
              <a:rPr lang="en-GB" sz="1900" dirty="0">
                <a:latin typeface="Arial" panose="020B0604020202020204" pitchFamily="34" charset="0"/>
                <a:cs typeface="Arial" panose="020B0604020202020204" pitchFamily="34" charset="0"/>
              </a:rPr>
              <a:t>However, </a:t>
            </a:r>
            <a:r>
              <a:rPr lang="en-GB" sz="1900" b="1" dirty="0">
                <a:latin typeface="Arial" panose="020B0604020202020204" pitchFamily="34" charset="0"/>
                <a:cs typeface="Arial" panose="020B0604020202020204" pitchFamily="34" charset="0"/>
              </a:rPr>
              <a:t>Product B</a:t>
            </a:r>
            <a:r>
              <a:rPr lang="en-GB" sz="1900" dirty="0">
                <a:latin typeface="Arial" panose="020B0604020202020204" pitchFamily="34" charset="0"/>
                <a:cs typeface="Arial" panose="020B0604020202020204" pitchFamily="34" charset="0"/>
              </a:rPr>
              <a:t> has slightly better ratings despite similar pricing.</a:t>
            </a:r>
          </a:p>
          <a:p>
            <a:r>
              <a:rPr lang="en-GB" sz="1900" dirty="0">
                <a:latin typeface="Arial" panose="020B0604020202020204" pitchFamily="34" charset="0"/>
                <a:cs typeface="Arial" panose="020B0604020202020204" pitchFamily="34" charset="0"/>
              </a:rPr>
              <a:t>Product A has the </a:t>
            </a:r>
            <a:r>
              <a:rPr lang="en-GB" sz="1900" b="1" dirty="0">
                <a:latin typeface="Arial" panose="020B0604020202020204" pitchFamily="34" charset="0"/>
                <a:cs typeface="Arial" panose="020B0604020202020204" pitchFamily="34" charset="0"/>
              </a:rPr>
              <a:t>highest number of reviews (87,000)</a:t>
            </a:r>
            <a:r>
              <a:rPr lang="en-GB" sz="1900" dirty="0">
                <a:latin typeface="Arial" panose="020B0604020202020204" pitchFamily="34" charset="0"/>
                <a:cs typeface="Arial" panose="020B0604020202020204" pitchFamily="34" charset="0"/>
              </a:rPr>
              <a:t> but also the </a:t>
            </a:r>
            <a:r>
              <a:rPr lang="en-GB" sz="1900" b="1" dirty="0">
                <a:latin typeface="Arial" panose="020B0604020202020204" pitchFamily="34" charset="0"/>
                <a:cs typeface="Arial" panose="020B0604020202020204" pitchFamily="34" charset="0"/>
              </a:rPr>
              <a:t>lowest rating (2.97)</a:t>
            </a:r>
            <a:r>
              <a:rPr lang="en-GB" sz="1900" dirty="0">
                <a:latin typeface="Arial" panose="020B0604020202020204" pitchFamily="34" charset="0"/>
                <a:cs typeface="Arial" panose="020B0604020202020204" pitchFamily="34" charset="0"/>
              </a:rPr>
              <a:t>.</a:t>
            </a:r>
            <a:br>
              <a:rPr lang="en-GB" sz="1900" dirty="0">
                <a:latin typeface="Arial" panose="020B0604020202020204" pitchFamily="34" charset="0"/>
                <a:cs typeface="Arial" panose="020B0604020202020204" pitchFamily="34" charset="0"/>
              </a:rPr>
            </a:br>
            <a:r>
              <a:rPr lang="en-GB" sz="1900" dirty="0">
                <a:latin typeface="Arial" panose="020B0604020202020204" pitchFamily="34" charset="0"/>
                <a:cs typeface="Arial" panose="020B0604020202020204" pitchFamily="34" charset="0"/>
              </a:rPr>
              <a:t>Product B and C have fewer reviews but slightly higher ratings.</a:t>
            </a:r>
            <a:br>
              <a:rPr lang="en-GB" sz="1900" dirty="0">
                <a:latin typeface="Arial" panose="020B0604020202020204" pitchFamily="34" charset="0"/>
                <a:cs typeface="Arial" panose="020B0604020202020204" pitchFamily="34" charset="0"/>
              </a:rPr>
            </a:br>
            <a:r>
              <a:rPr lang="en-GB" sz="1900" dirty="0">
                <a:latin typeface="Arial" panose="020B0604020202020204" pitchFamily="34" charset="0"/>
                <a:cs typeface="Arial" panose="020B0604020202020204" pitchFamily="34" charset="0"/>
              </a:rPr>
              <a:t>This may suggest </a:t>
            </a:r>
            <a:r>
              <a:rPr lang="en-GB" sz="1900" b="1" dirty="0">
                <a:latin typeface="Arial" panose="020B0604020202020204" pitchFamily="34" charset="0"/>
                <a:cs typeface="Arial" panose="020B0604020202020204" pitchFamily="34" charset="0"/>
              </a:rPr>
              <a:t>quality or satisfaction issues with Product A</a:t>
            </a:r>
            <a:r>
              <a:rPr lang="en-GB" sz="1900" dirty="0">
                <a:latin typeface="Arial" panose="020B0604020202020204" pitchFamily="34" charset="0"/>
                <a:cs typeface="Arial" panose="020B0604020202020204" pitchFamily="34" charset="0"/>
              </a:rPr>
              <a:t>, even though it's widely reviewed.</a:t>
            </a:r>
          </a:p>
          <a:p>
            <a:endParaRPr lang="en-GB" sz="1800" dirty="0"/>
          </a:p>
          <a:p>
            <a:endParaRPr lang="en-GB" sz="1800" dirty="0"/>
          </a:p>
        </p:txBody>
      </p:sp>
    </p:spTree>
    <p:extLst>
      <p:ext uri="{BB962C8B-B14F-4D97-AF65-F5344CB8AC3E}">
        <p14:creationId xmlns:p14="http://schemas.microsoft.com/office/powerpoint/2010/main" val="275285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rtlCol="0"/>
          <a:lstStyle>
            <a:defPPr>
              <a:defRPr lang="en-GB"/>
            </a:defPPr>
          </a:lstStyle>
          <a:p>
            <a:pPr rtl="0"/>
            <a:r>
              <a:rPr lang="en-GB" dirty="0">
                <a:latin typeface="Sagona Book" panose="020F0502020204030204" pitchFamily="34" charset="0"/>
                <a:cs typeface="Sagona Book" panose="020F0502020204030204" pitchFamily="34" charset="0"/>
              </a:rPr>
              <a:t>Summary</a:t>
            </a:r>
            <a:r>
              <a:rPr lang="en-GB" sz="4800" dirty="0">
                <a:latin typeface="Sagona Book" panose="020F0502020204030204" pitchFamily="34" charset="0"/>
                <a:cs typeface="Sagona Book" panose="020F0502020204030204" pitchFamily="34" charset="0"/>
              </a:rPr>
              <a:t>:</a:t>
            </a:r>
            <a:endParaRPr lang="en-GB"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rtlCol="0"/>
          <a:lstStyle>
            <a:defPPr>
              <a:defRPr lang="en-GB"/>
            </a:defPPr>
          </a:lstStyle>
          <a:p>
            <a:pPr rtl="0"/>
            <a:r>
              <a:rPr lang="en-GB"/>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5</a:t>
            </a:fld>
            <a:endParaRPr lang="en-GB" dirty="0"/>
          </a:p>
        </p:txBody>
      </p:sp>
      <p:sp>
        <p:nvSpPr>
          <p:cNvPr id="5" name="Content Placeholder 4">
            <a:extLst>
              <a:ext uri="{FF2B5EF4-FFF2-40B4-BE49-F238E27FC236}">
                <a16:creationId xmlns:a16="http://schemas.microsoft.com/office/drawing/2014/main" id="{F37FB862-B4BB-CEE1-DB3C-7FF3DADE8B82}"/>
              </a:ext>
            </a:extLst>
          </p:cNvPr>
          <p:cNvSpPr>
            <a:spLocks noGrp="1"/>
          </p:cNvSpPr>
          <p:nvPr>
            <p:ph idx="1"/>
          </p:nvPr>
        </p:nvSpPr>
        <p:spPr/>
        <p:txBody>
          <a:bodyPr>
            <a:normAutofit/>
          </a:bodyPr>
          <a:lstStyle/>
          <a:p>
            <a:endParaRPr lang="en-GB" sz="1800" dirty="0"/>
          </a:p>
          <a:p>
            <a:endParaRPr lang="en-GB" sz="1800" dirty="0"/>
          </a:p>
        </p:txBody>
      </p:sp>
      <p:sp>
        <p:nvSpPr>
          <p:cNvPr id="2" name="Rectangle 1">
            <a:extLst>
              <a:ext uri="{FF2B5EF4-FFF2-40B4-BE49-F238E27FC236}">
                <a16:creationId xmlns:a16="http://schemas.microsoft.com/office/drawing/2014/main" id="{AF12CA1B-117C-441A-8985-D2F7FA5DF3F7}"/>
              </a:ext>
            </a:extLst>
          </p:cNvPr>
          <p:cNvSpPr>
            <a:spLocks noChangeArrowheads="1"/>
          </p:cNvSpPr>
          <p:nvPr/>
        </p:nvSpPr>
        <p:spPr bwMode="auto">
          <a:xfrm>
            <a:off x="576072" y="1717634"/>
            <a:ext cx="10451592" cy="2222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Warehouse C and Supplier X are major contributors to inventory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Electronics could benefit from increased stock due to efficient turnover</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Product A needs attention due to low ratings despite high visibility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Longer return policies align with better stock movement and customer trust</a:t>
            </a:r>
          </a:p>
        </p:txBody>
      </p:sp>
    </p:spTree>
    <p:extLst>
      <p:ext uri="{BB962C8B-B14F-4D97-AF65-F5344CB8AC3E}">
        <p14:creationId xmlns:p14="http://schemas.microsoft.com/office/powerpoint/2010/main" val="352522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rtlCol="0"/>
          <a:lstStyle>
            <a:defPPr>
              <a:defRPr lang="en-GB"/>
            </a:defPPr>
          </a:lstStyle>
          <a:p>
            <a:pPr rtl="0"/>
            <a:r>
              <a:rPr lang="en-GB"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rtlCol="0"/>
          <a:lstStyle>
            <a:defPPr>
              <a:defRPr lang="en-GB"/>
            </a:defPPr>
          </a:lstStyle>
          <a:p>
            <a:pPr rtl="0"/>
            <a:r>
              <a:rPr lang="en-GB" dirty="0"/>
              <a:t>Pranoti Malgunkar</a:t>
            </a:r>
          </a:p>
          <a:p>
            <a:pPr rtl="0"/>
            <a:r>
              <a:rPr lang="en-GB" dirty="0">
                <a:hlinkClick r:id="rId3"/>
              </a:rPr>
              <a:t>pranotimalgunkar1996@gmail.com</a:t>
            </a:r>
            <a:endParaRPr lang="en-GB" dirty="0"/>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823_TF11964407_Win32" id="{B93CAFD1-3682-48B9-AB4D-B17AE97EAEF6}" vid="{42E63F67-4AC8-49A2-8D09-A38E4C6451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431</TotalTime>
  <Words>403</Words>
  <Application>Microsoft Office PowerPoint</Application>
  <PresentationFormat>Widescreen</PresentationFormat>
  <Paragraphs>43</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Courier New</vt:lpstr>
      <vt:lpstr>Gill Sans Nova</vt:lpstr>
      <vt:lpstr>Gill Sans Nova Light</vt:lpstr>
      <vt:lpstr>Sagona Book</vt:lpstr>
      <vt:lpstr>Office Theme</vt:lpstr>
      <vt:lpstr>Retail Analytic Project</vt:lpstr>
      <vt:lpstr>Problem Statment</vt:lpstr>
      <vt:lpstr>Key KPIs:</vt:lpstr>
      <vt:lpstr>Key Insights :</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pranoti malgunkar</dc:creator>
  <cp:lastModifiedBy>pranoti malgunkar</cp:lastModifiedBy>
  <cp:revision>1</cp:revision>
  <dcterms:created xsi:type="dcterms:W3CDTF">2025-08-05T05:53:24Z</dcterms:created>
  <dcterms:modified xsi:type="dcterms:W3CDTF">2025-08-05T13:04:36Z</dcterms:modified>
</cp:coreProperties>
</file>