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0"/>
  </p:notesMasterIdLst>
  <p:sldIdLst>
    <p:sldId id="256" r:id="rId2"/>
    <p:sldId id="267" r:id="rId3"/>
    <p:sldId id="257" r:id="rId4"/>
    <p:sldId id="258" r:id="rId5"/>
    <p:sldId id="268" r:id="rId6"/>
    <p:sldId id="266" r:id="rId7"/>
    <p:sldId id="265"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10BC9-661E-42B7-AE9B-B540B83C4B6F}" type="datetimeFigureOut">
              <a:rPr lang="en-IN" smtClean="0"/>
              <a:t>30-07-2025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9A40C-3B4A-4A8D-8041-D6E6E7A348F1}" type="slidenum">
              <a:rPr lang="en-IN" smtClean="0"/>
              <a:t>‹#›</a:t>
            </a:fld>
            <a:endParaRPr lang="en-IN"/>
          </a:p>
        </p:txBody>
      </p:sp>
    </p:spTree>
    <p:extLst>
      <p:ext uri="{BB962C8B-B14F-4D97-AF65-F5344CB8AC3E}">
        <p14:creationId xmlns:p14="http://schemas.microsoft.com/office/powerpoint/2010/main" val="395950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AB3A824-1A51-4B26-AD58-A6D8E14F6C04}" type="datetimeFigureOut">
              <a:rPr lang="en-US" smtClean="0"/>
              <a:t>7/30/2025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
              </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1131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7/30/2025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5400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7/30/2025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64656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7/30/2025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3725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7/30/2025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78214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7/30/2025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62071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7/30/2025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93932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7/30/2025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6646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7/30/2025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4399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7/30/2025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439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7/30/2025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6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7/30/2025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426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7/30/2025</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0528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7/30/2025</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912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7/30/2025</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253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7/30/2025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3237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7/30/2025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956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BC1C18-307B-4F68-A007-B5B542270E8D}" type="datetimeFigureOut">
              <a:rPr lang="en-US" smtClean="0"/>
              <a:t>7/30/2025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37071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interviewprep@learnbay.c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B883C-145D-456F-8CC1-3E06EF22F3B1}"/>
              </a:ext>
            </a:extLst>
          </p:cNvPr>
          <p:cNvSpPr>
            <a:spLocks noGrp="1"/>
          </p:cNvSpPr>
          <p:nvPr>
            <p:ph type="ctrTitle"/>
          </p:nvPr>
        </p:nvSpPr>
        <p:spPr>
          <a:xfrm>
            <a:off x="2688165" y="1840651"/>
            <a:ext cx="6815669" cy="1515533"/>
          </a:xfrm>
        </p:spPr>
        <p:txBody>
          <a:bodyPr>
            <a:normAutofit/>
          </a:bodyPr>
          <a:lstStyle/>
          <a:p>
            <a:r>
              <a:rPr lang="en-GB" dirty="0"/>
              <a:t>ANALYTIC PROJECT</a:t>
            </a:r>
            <a:br>
              <a:rPr lang="en-IN" dirty="0"/>
            </a:br>
            <a:r>
              <a:rPr lang="en-IN" sz="2200" b="1" dirty="0">
                <a:solidFill>
                  <a:srgbClr val="FF0000"/>
                </a:solidFill>
              </a:rPr>
              <a:t>30</a:t>
            </a:r>
            <a:r>
              <a:rPr lang="en-IN" sz="2200" b="1" baseline="30000" dirty="0">
                <a:solidFill>
                  <a:srgbClr val="FF0000"/>
                </a:solidFill>
              </a:rPr>
              <a:t>th</a:t>
            </a:r>
            <a:r>
              <a:rPr lang="en-IN" sz="2200" b="1" dirty="0">
                <a:solidFill>
                  <a:srgbClr val="FF0000"/>
                </a:solidFill>
              </a:rPr>
              <a:t> July-2025</a:t>
            </a:r>
          </a:p>
        </p:txBody>
      </p:sp>
    </p:spTree>
    <p:extLst>
      <p:ext uri="{BB962C8B-B14F-4D97-AF65-F5344CB8AC3E}">
        <p14:creationId xmlns:p14="http://schemas.microsoft.com/office/powerpoint/2010/main" val="1061694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C95D6-0FA8-7DF8-23AB-A59EE8D50EA0}"/>
              </a:ext>
            </a:extLst>
          </p:cNvPr>
          <p:cNvSpPr>
            <a:spLocks noGrp="1"/>
          </p:cNvSpPr>
          <p:nvPr>
            <p:ph type="title"/>
          </p:nvPr>
        </p:nvSpPr>
        <p:spPr>
          <a:xfrm>
            <a:off x="1153162" y="463972"/>
            <a:ext cx="9601196" cy="1303867"/>
          </a:xfrm>
        </p:spPr>
        <p:txBody>
          <a:bodyPr>
            <a:normAutofit fontScale="90000"/>
          </a:bodyPr>
          <a:lstStyle/>
          <a:p>
            <a:r>
              <a:rPr lang="en-US" b="1" dirty="0"/>
              <a:t>Problem Statement - Product and Category Analysis for Retail Data</a:t>
            </a:r>
            <a:endParaRPr lang="en-IN" b="1" dirty="0"/>
          </a:p>
        </p:txBody>
      </p:sp>
      <p:sp>
        <p:nvSpPr>
          <p:cNvPr id="3" name="Content Placeholder 2">
            <a:extLst>
              <a:ext uri="{FF2B5EF4-FFF2-40B4-BE49-F238E27FC236}">
                <a16:creationId xmlns:a16="http://schemas.microsoft.com/office/drawing/2014/main" id="{9B9130AA-58A1-072F-1430-171FA7C829F5}"/>
              </a:ext>
            </a:extLst>
          </p:cNvPr>
          <p:cNvSpPr>
            <a:spLocks noGrp="1"/>
          </p:cNvSpPr>
          <p:nvPr>
            <p:ph idx="1"/>
          </p:nvPr>
        </p:nvSpPr>
        <p:spPr>
          <a:xfrm>
            <a:off x="1295402" y="2076026"/>
            <a:ext cx="9601196" cy="3318936"/>
          </a:xfrm>
        </p:spPr>
        <p:txBody>
          <a:bodyPr>
            <a:normAutofit fontScale="92500" lnSpcReduction="10000"/>
          </a:bodyPr>
          <a:lstStyle/>
          <a:p>
            <a:endParaRPr lang="en-US" dirty="0"/>
          </a:p>
          <a:p>
            <a:r>
              <a:rPr lang="en-US" dirty="0"/>
              <a:t>You are working with a retail company that has a large catalog of products across various categories and warehouses. Your task is to analyze the product data to provide insights into product pricing, reviews, and stock management to improve business operations and customer satisfaction. The company tracks several key attributes for each product, such as price, stock, reviews, supplier, and return policy. This data is stored in a relational database</a:t>
            </a:r>
          </a:p>
          <a:p>
            <a:r>
              <a:rPr lang="en-US" dirty="0"/>
              <a:t>Using SQL queries, you are required to extract meaningful insights from the company's product catalog by addressing the following tasks:</a:t>
            </a:r>
            <a:endParaRPr lang="en-IN" dirty="0"/>
          </a:p>
        </p:txBody>
      </p:sp>
    </p:spTree>
    <p:extLst>
      <p:ext uri="{BB962C8B-B14F-4D97-AF65-F5344CB8AC3E}">
        <p14:creationId xmlns:p14="http://schemas.microsoft.com/office/powerpoint/2010/main" val="6345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2691-C88C-47F2-B192-5BA5F54C0BAD}"/>
              </a:ext>
            </a:extLst>
          </p:cNvPr>
          <p:cNvSpPr>
            <a:spLocks noGrp="1"/>
          </p:cNvSpPr>
          <p:nvPr>
            <p:ph type="title"/>
          </p:nvPr>
        </p:nvSpPr>
        <p:spPr>
          <a:xfrm>
            <a:off x="1295402" y="545253"/>
            <a:ext cx="9601196" cy="887308"/>
          </a:xfrm>
        </p:spPr>
        <p:txBody>
          <a:bodyPr/>
          <a:lstStyle/>
          <a:p>
            <a:r>
              <a:rPr lang="en-GB" dirty="0"/>
              <a:t>SQL QUERY ANALYSIS</a:t>
            </a:r>
            <a:endParaRPr lang="en-IN" dirty="0"/>
          </a:p>
        </p:txBody>
      </p:sp>
      <p:sp>
        <p:nvSpPr>
          <p:cNvPr id="3" name="Content Placeholder 2">
            <a:extLst>
              <a:ext uri="{FF2B5EF4-FFF2-40B4-BE49-F238E27FC236}">
                <a16:creationId xmlns:a16="http://schemas.microsoft.com/office/drawing/2014/main" id="{A6A6E81E-54FC-4C4B-8BDA-5450635CCF6F}"/>
              </a:ext>
            </a:extLst>
          </p:cNvPr>
          <p:cNvSpPr>
            <a:spLocks noGrp="1"/>
          </p:cNvSpPr>
          <p:nvPr>
            <p:ph idx="1"/>
          </p:nvPr>
        </p:nvSpPr>
        <p:spPr>
          <a:xfrm>
            <a:off x="2073328" y="1625396"/>
            <a:ext cx="7796540" cy="3997828"/>
          </a:xfrm>
        </p:spPr>
        <p:txBody>
          <a:bodyPr>
            <a:normAutofit fontScale="92500" lnSpcReduction="10000"/>
          </a:bodyPr>
          <a:lstStyle/>
          <a:p>
            <a:r>
              <a:rPr lang="en-US" dirty="0"/>
              <a:t> Identifies products with prices higher than the average price within their category.</a:t>
            </a:r>
          </a:p>
          <a:p>
            <a:r>
              <a:rPr lang="en-US" dirty="0"/>
              <a:t>Finding Categories with Highest Average Rating Across Products.</a:t>
            </a:r>
          </a:p>
          <a:p>
            <a:r>
              <a:rPr lang="en-US" dirty="0"/>
              <a:t>Find the most reviewed product in each warehouse</a:t>
            </a:r>
          </a:p>
          <a:p>
            <a:r>
              <a:rPr lang="en-US" dirty="0"/>
              <a:t>find products that have higher-than-average prices within their category, along with their discount and supplier.</a:t>
            </a:r>
          </a:p>
          <a:p>
            <a:r>
              <a:rPr lang="en-US" dirty="0"/>
              <a:t>Query to find the top 2 products with the highest average rating in each category</a:t>
            </a:r>
          </a:p>
          <a:p>
            <a:r>
              <a:rPr lang="en-US" dirty="0"/>
              <a:t>Analysis Across All Return Policy Categories(Count, </a:t>
            </a:r>
            <a:r>
              <a:rPr lang="en-US" dirty="0" err="1"/>
              <a:t>Avgstock</a:t>
            </a:r>
            <a:r>
              <a:rPr lang="en-US" dirty="0"/>
              <a:t>, total stock, </a:t>
            </a:r>
            <a:r>
              <a:rPr lang="en-US" dirty="0" err="1"/>
              <a:t>weighted_avg_rating</a:t>
            </a:r>
            <a:r>
              <a:rPr lang="en-US" dirty="0"/>
              <a:t>, </a:t>
            </a:r>
            <a:r>
              <a:rPr lang="en-US" dirty="0" err="1"/>
              <a:t>etc</a:t>
            </a:r>
            <a:r>
              <a:rPr lang="en-US" dirty="0"/>
              <a:t>)</a:t>
            </a:r>
          </a:p>
          <a:p>
            <a:endParaRPr lang="en-IN" dirty="0"/>
          </a:p>
        </p:txBody>
      </p:sp>
    </p:spTree>
    <p:extLst>
      <p:ext uri="{BB962C8B-B14F-4D97-AF65-F5344CB8AC3E}">
        <p14:creationId xmlns:p14="http://schemas.microsoft.com/office/powerpoint/2010/main" val="2461298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3A7D-4F79-425E-B661-12313841EF51}"/>
              </a:ext>
            </a:extLst>
          </p:cNvPr>
          <p:cNvSpPr>
            <a:spLocks noGrp="1"/>
          </p:cNvSpPr>
          <p:nvPr>
            <p:ph type="title"/>
          </p:nvPr>
        </p:nvSpPr>
        <p:spPr>
          <a:xfrm>
            <a:off x="1173482" y="453812"/>
            <a:ext cx="9601196" cy="1303867"/>
          </a:xfrm>
        </p:spPr>
        <p:txBody>
          <a:bodyPr>
            <a:normAutofit fontScale="90000"/>
          </a:bodyPr>
          <a:lstStyle/>
          <a:p>
            <a:r>
              <a:rPr lang="en-GB" dirty="0"/>
              <a:t>Visual Analysis</a:t>
            </a:r>
            <a:br>
              <a:rPr lang="en-GB" dirty="0"/>
            </a:br>
            <a:r>
              <a:rPr lang="en-GB" dirty="0"/>
              <a:t>(</a:t>
            </a:r>
            <a:r>
              <a:rPr lang="en-GB" dirty="0" err="1"/>
              <a:t>PowerBI</a:t>
            </a:r>
            <a:r>
              <a:rPr lang="en-GB" dirty="0"/>
              <a:t>/Tableau)</a:t>
            </a:r>
            <a:endParaRPr lang="en-IN" dirty="0"/>
          </a:p>
        </p:txBody>
      </p:sp>
      <p:sp>
        <p:nvSpPr>
          <p:cNvPr id="3" name="Content Placeholder 2">
            <a:extLst>
              <a:ext uri="{FF2B5EF4-FFF2-40B4-BE49-F238E27FC236}">
                <a16:creationId xmlns:a16="http://schemas.microsoft.com/office/drawing/2014/main" id="{42CDDEF3-99DE-49EF-886C-7E89984A2BB7}"/>
              </a:ext>
            </a:extLst>
          </p:cNvPr>
          <p:cNvSpPr>
            <a:spLocks noGrp="1"/>
          </p:cNvSpPr>
          <p:nvPr>
            <p:ph idx="1"/>
          </p:nvPr>
        </p:nvSpPr>
        <p:spPr>
          <a:xfrm>
            <a:off x="1173482" y="1656079"/>
            <a:ext cx="9601196" cy="3318936"/>
          </a:xfrm>
        </p:spPr>
        <p:txBody>
          <a:bodyPr>
            <a:normAutofit/>
          </a:bodyPr>
          <a:lstStyle/>
          <a:p>
            <a:r>
              <a:rPr lang="en-US" dirty="0"/>
              <a:t>Which product category generates the highest revenue, and how does it compare to stock availability?</a:t>
            </a:r>
          </a:p>
          <a:p>
            <a:r>
              <a:rPr lang="en-US" dirty="0"/>
              <a:t>What is the correlation between product price and rating? </a:t>
            </a:r>
          </a:p>
          <a:p>
            <a:r>
              <a:rPr lang="en-US" dirty="0"/>
              <a:t>Which warehouse has the most number of products with the longest return policy?</a:t>
            </a:r>
          </a:p>
          <a:p>
            <a:r>
              <a:rPr lang="en-US" dirty="0"/>
              <a:t>How many reviews does each product have, and how does it correlate with its rating?</a:t>
            </a:r>
          </a:p>
        </p:txBody>
      </p:sp>
    </p:spTree>
    <p:extLst>
      <p:ext uri="{BB962C8B-B14F-4D97-AF65-F5344CB8AC3E}">
        <p14:creationId xmlns:p14="http://schemas.microsoft.com/office/powerpoint/2010/main" val="2178491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895E2-262D-3601-6567-95432C51AFEB}"/>
              </a:ext>
            </a:extLst>
          </p:cNvPr>
          <p:cNvSpPr>
            <a:spLocks noGrp="1"/>
          </p:cNvSpPr>
          <p:nvPr>
            <p:ph idx="1"/>
          </p:nvPr>
        </p:nvSpPr>
        <p:spPr>
          <a:xfrm>
            <a:off x="1183641" y="768772"/>
            <a:ext cx="9601196" cy="5225628"/>
          </a:xfrm>
        </p:spPr>
        <p:txBody>
          <a:bodyPr/>
          <a:lstStyle/>
          <a:p>
            <a:endParaRPr lang="en-US" dirty="0"/>
          </a:p>
          <a:p>
            <a:endParaRPr lang="en-US" dirty="0"/>
          </a:p>
          <a:p>
            <a:endParaRPr lang="en-US" dirty="0"/>
          </a:p>
          <a:p>
            <a:endParaRPr lang="en-US" dirty="0"/>
          </a:p>
          <a:p>
            <a:r>
              <a:rPr lang="en-US" dirty="0"/>
              <a:t>Which warehouse has the highest turnover of products, and how does this impact stock management? and profit margin.  .</a:t>
            </a:r>
          </a:p>
          <a:p>
            <a:r>
              <a:rPr lang="en-US" dirty="0"/>
              <a:t>What is the sales performance (Price * Stock Quantity) of products with different return policies across warehouses?</a:t>
            </a:r>
          </a:p>
          <a:p>
            <a:endParaRPr lang="en-IN" dirty="0"/>
          </a:p>
        </p:txBody>
      </p:sp>
    </p:spTree>
    <p:extLst>
      <p:ext uri="{BB962C8B-B14F-4D97-AF65-F5344CB8AC3E}">
        <p14:creationId xmlns:p14="http://schemas.microsoft.com/office/powerpoint/2010/main" val="2571629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9707-BCA8-2BE4-C988-F8B270A11F53}"/>
              </a:ext>
            </a:extLst>
          </p:cNvPr>
          <p:cNvSpPr>
            <a:spLocks noGrp="1"/>
          </p:cNvSpPr>
          <p:nvPr>
            <p:ph type="title"/>
          </p:nvPr>
        </p:nvSpPr>
        <p:spPr>
          <a:xfrm>
            <a:off x="1295402" y="523238"/>
            <a:ext cx="9601196" cy="917788"/>
          </a:xfrm>
        </p:spPr>
        <p:txBody>
          <a:bodyPr/>
          <a:lstStyle/>
          <a:p>
            <a:r>
              <a:rPr lang="en-IN" dirty="0">
                <a:solidFill>
                  <a:schemeClr val="accent1"/>
                </a:solidFill>
                <a:latin typeface="Arial Black"/>
                <a:ea typeface="Arial Black"/>
                <a:cs typeface="Arial Black"/>
                <a:sym typeface="Arial Black"/>
              </a:rPr>
              <a:t>Instructions</a:t>
            </a:r>
            <a:endParaRPr lang="en-IN" dirty="0"/>
          </a:p>
        </p:txBody>
      </p:sp>
      <p:sp>
        <p:nvSpPr>
          <p:cNvPr id="3" name="Content Placeholder 2">
            <a:extLst>
              <a:ext uri="{FF2B5EF4-FFF2-40B4-BE49-F238E27FC236}">
                <a16:creationId xmlns:a16="http://schemas.microsoft.com/office/drawing/2014/main" id="{8DE0CE0D-6CEE-DF24-6C37-D25A9B66ABE4}"/>
              </a:ext>
            </a:extLst>
          </p:cNvPr>
          <p:cNvSpPr>
            <a:spLocks noGrp="1"/>
          </p:cNvSpPr>
          <p:nvPr>
            <p:ph idx="1"/>
          </p:nvPr>
        </p:nvSpPr>
        <p:spPr>
          <a:xfrm>
            <a:off x="1295402" y="1652692"/>
            <a:ext cx="9601196" cy="3318936"/>
          </a:xfrm>
        </p:spPr>
        <p:txBody>
          <a:bodyPr>
            <a:normAutofit lnSpcReduction="10000"/>
          </a:bodyPr>
          <a:lstStyle/>
          <a:p>
            <a:pPr marL="228600" lvl="0" indent="-215265">
              <a:lnSpc>
                <a:spcPct val="90000"/>
              </a:lnSpc>
              <a:spcBef>
                <a:spcPts val="0"/>
              </a:spcBef>
              <a:spcAft>
                <a:spcPts val="0"/>
              </a:spcAft>
              <a:buClr>
                <a:schemeClr val="dk1"/>
              </a:buClr>
              <a:buSzPct val="100000"/>
            </a:pPr>
            <a:r>
              <a:rPr lang="en-US" b="1" dirty="0"/>
              <a:t>The dataset will be given through a drive link in your mail.</a:t>
            </a:r>
          </a:p>
          <a:p>
            <a:pPr marL="228600" lvl="0" indent="-215265">
              <a:lnSpc>
                <a:spcPct val="90000"/>
              </a:lnSpc>
              <a:spcBef>
                <a:spcPts val="1000"/>
              </a:spcBef>
              <a:spcAft>
                <a:spcPts val="0"/>
              </a:spcAft>
              <a:buClr>
                <a:schemeClr val="dk1"/>
              </a:buClr>
              <a:buSzPct val="100000"/>
            </a:pPr>
            <a:r>
              <a:rPr lang="en-US" b="1" dirty="0"/>
              <a:t>You have to submit the project with a Ppt presentation by  Sunday 10</a:t>
            </a:r>
            <a:r>
              <a:rPr lang="en-US" b="1" baseline="30000" dirty="0"/>
              <a:t>th</a:t>
            </a:r>
            <a:r>
              <a:rPr lang="en-US" b="1" dirty="0"/>
              <a:t> August 2025 by EOD.</a:t>
            </a:r>
          </a:p>
          <a:p>
            <a:pPr marL="228600" lvl="0" indent="-215265">
              <a:buSzPct val="100000"/>
            </a:pPr>
            <a:r>
              <a:rPr lang="en-US" b="1" dirty="0"/>
              <a:t>Kindly submit your ‘</a:t>
            </a:r>
            <a:r>
              <a:rPr lang="en-US" b="1" dirty="0" err="1"/>
              <a:t>XYZ.sql</a:t>
            </a:r>
            <a:r>
              <a:rPr lang="en-US" b="1" dirty="0"/>
              <a:t>’ file and ‘</a:t>
            </a:r>
            <a:r>
              <a:rPr lang="en-US" b="1" dirty="0" err="1"/>
              <a:t>XYZ.pbix</a:t>
            </a:r>
            <a:r>
              <a:rPr lang="en-US" b="1" dirty="0"/>
              <a:t>/tableau’ to </a:t>
            </a:r>
            <a:r>
              <a:rPr lang="en-US" b="1" dirty="0">
                <a:solidFill>
                  <a:schemeClr val="tx1"/>
                </a:solidFill>
                <a:hlinkClick r:id="rId2">
                  <a:extLst>
                    <a:ext uri="{A12FA001-AC4F-418D-AE19-62706E023703}">
                      <ahyp:hlinkClr xmlns:ahyp="http://schemas.microsoft.com/office/drawing/2018/hyperlinkcolor" val="tx"/>
                    </a:ext>
                  </a:extLst>
                </a:hlinkClick>
              </a:rPr>
              <a:t>interviewprep@learnbay.co</a:t>
            </a:r>
            <a:r>
              <a:rPr lang="en-US" b="1" dirty="0">
                <a:solidFill>
                  <a:schemeClr val="tx1"/>
                </a:solidFill>
              </a:rPr>
              <a:t>  </a:t>
            </a:r>
            <a:r>
              <a:rPr lang="en-US" b="1" dirty="0"/>
              <a:t>within the timeframe, submission of the project after the due date will be considered disqualified. Late submission will be considered with a valid reason.</a:t>
            </a:r>
          </a:p>
          <a:p>
            <a:pPr marL="228600" lvl="0" indent="-215265">
              <a:lnSpc>
                <a:spcPct val="90000"/>
              </a:lnSpc>
              <a:spcBef>
                <a:spcPts val="1000"/>
              </a:spcBef>
              <a:spcAft>
                <a:spcPts val="0"/>
              </a:spcAft>
              <a:buClr>
                <a:schemeClr val="dk1"/>
              </a:buClr>
              <a:buSzPct val="100000"/>
            </a:pPr>
            <a:r>
              <a:rPr lang="en-US" b="1" dirty="0"/>
              <a:t>After submission of the project you’ll get a link to book a time for the project presentation.</a:t>
            </a:r>
          </a:p>
          <a:p>
            <a:endParaRPr lang="en-IN" dirty="0"/>
          </a:p>
        </p:txBody>
      </p:sp>
    </p:spTree>
    <p:extLst>
      <p:ext uri="{BB962C8B-B14F-4D97-AF65-F5344CB8AC3E}">
        <p14:creationId xmlns:p14="http://schemas.microsoft.com/office/powerpoint/2010/main" val="385471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4"/>
          <p:cNvSpPr/>
          <p:nvPr/>
        </p:nvSpPr>
        <p:spPr>
          <a:xfrm>
            <a:off x="1647600" y="497737"/>
            <a:ext cx="8896800" cy="8712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accent1"/>
                </a:solidFill>
                <a:latin typeface="Arial"/>
                <a:ea typeface="Arial"/>
                <a:cs typeface="Arial"/>
                <a:sym typeface="Arial"/>
              </a:rPr>
              <a:t>Selection &amp; feedback</a:t>
            </a:r>
            <a:endParaRPr sz="5400" b="0" i="0" u="none" strike="noStrike" cap="none" dirty="0">
              <a:solidFill>
                <a:schemeClr val="accent1"/>
              </a:solidFill>
              <a:latin typeface="Century Gothic"/>
              <a:ea typeface="Century Gothic"/>
              <a:cs typeface="Century Gothic"/>
              <a:sym typeface="Century Gothic"/>
            </a:endParaRPr>
          </a:p>
        </p:txBody>
      </p:sp>
      <p:sp>
        <p:nvSpPr>
          <p:cNvPr id="5" name="Content Placeholder 4">
            <a:extLst>
              <a:ext uri="{FF2B5EF4-FFF2-40B4-BE49-F238E27FC236}">
                <a16:creationId xmlns:a16="http://schemas.microsoft.com/office/drawing/2014/main" id="{3F0E763F-09D7-91B9-E400-349026F47525}"/>
              </a:ext>
            </a:extLst>
          </p:cNvPr>
          <p:cNvSpPr>
            <a:spLocks noGrp="1"/>
          </p:cNvSpPr>
          <p:nvPr>
            <p:ph idx="1"/>
          </p:nvPr>
        </p:nvSpPr>
        <p:spPr>
          <a:xfrm>
            <a:off x="1295402" y="1601892"/>
            <a:ext cx="9601196" cy="4077548"/>
          </a:xfrm>
        </p:spPr>
        <p:txBody>
          <a:bodyPr>
            <a:normAutofit fontScale="47500" lnSpcReduction="20000"/>
          </a:bodyPr>
          <a:lstStyle/>
          <a:p>
            <a:pPr marL="342900" lvl="0" indent="-308610">
              <a:lnSpc>
                <a:spcPct val="150000"/>
              </a:lnSpc>
              <a:spcBef>
                <a:spcPts val="0"/>
              </a:spcBef>
              <a:spcAft>
                <a:spcPts val="0"/>
              </a:spcAft>
              <a:buSzPct val="64285"/>
            </a:pPr>
            <a:r>
              <a:rPr lang="en-US" sz="3200" dirty="0">
                <a:latin typeface="Arial" panose="020B0604020202020204" pitchFamily="34" charset="0"/>
                <a:cs typeface="Arial" panose="020B0604020202020204" pitchFamily="34" charset="0"/>
              </a:rPr>
              <a:t>Selection of candidates will be based on their </a:t>
            </a:r>
            <a:r>
              <a:rPr lang="en-US" sz="3200" b="1" dirty="0">
                <a:latin typeface="Arial" panose="020B0604020202020204" pitchFamily="34" charset="0"/>
                <a:cs typeface="Arial" panose="020B0604020202020204" pitchFamily="34" charset="0"/>
              </a:rPr>
              <a:t>approach to Analysis,  presentation skills(Storytelling skills), and subject knowledge points(Mock questions related to SQL and PBI/Tableau.)</a:t>
            </a:r>
          </a:p>
          <a:p>
            <a:pPr marL="342900" lvl="0" indent="-308610">
              <a:lnSpc>
                <a:spcPct val="150000"/>
              </a:lnSpc>
              <a:spcBef>
                <a:spcPts val="0"/>
              </a:spcBef>
              <a:spcAft>
                <a:spcPts val="0"/>
              </a:spcAft>
              <a:buSzPct val="64285"/>
            </a:pPr>
            <a:endParaRPr lang="en-US" sz="3200" b="1" dirty="0">
              <a:latin typeface="Arial" panose="020B0604020202020204" pitchFamily="34" charset="0"/>
              <a:cs typeface="Arial" panose="020B0604020202020204" pitchFamily="34" charset="0"/>
            </a:endParaRPr>
          </a:p>
          <a:p>
            <a:pPr marL="342900" lvl="0" indent="-308610">
              <a:lnSpc>
                <a:spcPct val="150000"/>
              </a:lnSpc>
              <a:spcBef>
                <a:spcPts val="0"/>
              </a:spcBef>
              <a:spcAft>
                <a:spcPts val="0"/>
              </a:spcAft>
              <a:buSzPct val="64285"/>
            </a:pPr>
            <a:r>
              <a:rPr lang="en-US" sz="3200" dirty="0">
                <a:latin typeface="Arial" panose="020B0604020202020204" pitchFamily="34" charset="0"/>
                <a:cs typeface="Arial" panose="020B0604020202020204" pitchFamily="34" charset="0"/>
              </a:rPr>
              <a:t>Once the presentation is done every candidate will get their feedback during the session and outcome and score via mail with the status of whether they are selected or not.</a:t>
            </a:r>
          </a:p>
          <a:p>
            <a:pPr marL="342900" lvl="0" indent="-308610">
              <a:lnSpc>
                <a:spcPct val="150000"/>
              </a:lnSpc>
              <a:spcBef>
                <a:spcPts val="1000"/>
              </a:spcBef>
              <a:spcAft>
                <a:spcPts val="0"/>
              </a:spcAft>
              <a:buSzPct val="64285"/>
            </a:pPr>
            <a:r>
              <a:rPr lang="en-US" sz="3200" dirty="0">
                <a:latin typeface="Arial" panose="020B0604020202020204" pitchFamily="34" charset="0"/>
                <a:cs typeface="Arial" panose="020B0604020202020204" pitchFamily="34" charset="0"/>
              </a:rPr>
              <a:t>Selected candidates’ data will be shared with the placement team for 1 on 1 resume session.</a:t>
            </a:r>
          </a:p>
          <a:p>
            <a:pPr marL="342900" lvl="0" indent="-308610">
              <a:lnSpc>
                <a:spcPct val="150000"/>
              </a:lnSpc>
              <a:spcBef>
                <a:spcPts val="1000"/>
              </a:spcBef>
              <a:spcAft>
                <a:spcPts val="0"/>
              </a:spcAft>
              <a:buSzPct val="64285"/>
            </a:pPr>
            <a:r>
              <a:rPr lang="en-US" sz="3200" dirty="0">
                <a:latin typeface="Arial" panose="020B0604020202020204" pitchFamily="34" charset="0"/>
                <a:cs typeface="Arial" panose="020B0604020202020204" pitchFamily="34" charset="0"/>
              </a:rPr>
              <a:t>(before attending the resume review session kindly go through the group session for resume first)</a:t>
            </a:r>
          </a:p>
          <a:p>
            <a:pPr marL="342900" lvl="0" indent="-308610">
              <a:lnSpc>
                <a:spcPct val="150000"/>
              </a:lnSpc>
              <a:spcBef>
                <a:spcPts val="1000"/>
              </a:spcBef>
              <a:spcAft>
                <a:spcPts val="0"/>
              </a:spcAft>
              <a:buSzPct val="64285"/>
            </a:pPr>
            <a:r>
              <a:rPr lang="en-US" sz="3200" dirty="0">
                <a:latin typeface="Arial" panose="020B0604020202020204" pitchFamily="34" charset="0"/>
                <a:cs typeface="Arial" panose="020B0604020202020204" pitchFamily="34" charset="0"/>
              </a:rPr>
              <a:t>Candidates who are not selected in this process will be carried forward to the next project.</a:t>
            </a:r>
          </a:p>
          <a:p>
            <a:pPr marL="342900" lvl="0" indent="-308610">
              <a:lnSpc>
                <a:spcPct val="150000"/>
              </a:lnSpc>
              <a:spcBef>
                <a:spcPts val="1000"/>
              </a:spcBef>
              <a:spcAft>
                <a:spcPts val="0"/>
              </a:spcAft>
              <a:buSzPct val="64285"/>
            </a:pPr>
            <a:r>
              <a:rPr lang="en-US" sz="3200" dirty="0">
                <a:latin typeface="Arial" panose="020B0604020202020204" pitchFamily="34" charset="0"/>
                <a:cs typeface="Arial" panose="020B0604020202020204" pitchFamily="34" charset="0"/>
              </a:rPr>
              <a:t>Kindly do not book multiple slots, if found it shall considered as cancelled. If any change in the slot date and time kindly inform or cancel the previous slot.</a:t>
            </a:r>
          </a:p>
          <a:p>
            <a:pPr marL="0" lvl="0" indent="0">
              <a:lnSpc>
                <a:spcPct val="90000"/>
              </a:lnSpc>
              <a:spcBef>
                <a:spcPts val="1000"/>
              </a:spcBef>
              <a:spcAft>
                <a:spcPts val="0"/>
              </a:spcAft>
              <a:buSzPct val="64285"/>
              <a:buNone/>
            </a:pPr>
            <a:endParaRPr lang="en-US" dirty="0"/>
          </a:p>
          <a:p>
            <a:pPr marL="342900" lvl="0" indent="-228600">
              <a:lnSpc>
                <a:spcPct val="90000"/>
              </a:lnSpc>
              <a:spcBef>
                <a:spcPts val="1000"/>
              </a:spcBef>
              <a:spcAft>
                <a:spcPts val="0"/>
              </a:spcAft>
              <a:buSzPct val="64285"/>
              <a:buNone/>
            </a:pPr>
            <a:endParaRPr lang="en-US"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F0EF42-90E8-B7FF-C1BC-8A11E0B768CC}"/>
              </a:ext>
            </a:extLst>
          </p:cNvPr>
          <p:cNvSpPr>
            <a:spLocks noGrp="1"/>
          </p:cNvSpPr>
          <p:nvPr>
            <p:ph idx="1"/>
          </p:nvPr>
        </p:nvSpPr>
        <p:spPr>
          <a:xfrm>
            <a:off x="1295402" y="1544320"/>
            <a:ext cx="9601196" cy="4158828"/>
          </a:xfrm>
        </p:spPr>
        <p:txBody>
          <a:bodyPr>
            <a:normAutofit/>
          </a:bodyPr>
          <a:lstStyle/>
          <a:p>
            <a:endParaRPr lang="en-US" sz="6000" dirty="0">
              <a:latin typeface="Algerian" panose="04020705040A02060702" pitchFamily="82" charset="0"/>
            </a:endParaRPr>
          </a:p>
          <a:p>
            <a:pPr marL="0" indent="0" algn="ctr">
              <a:buNone/>
            </a:pPr>
            <a:r>
              <a:rPr lang="en-US" sz="6000" b="1" i="1" dirty="0">
                <a:latin typeface="Algerian" panose="04020705040A02060702" pitchFamily="82" charset="0"/>
              </a:rPr>
              <a:t>THANK YOU !!!!</a:t>
            </a:r>
            <a:endParaRPr lang="en-IN" sz="6000" b="1" i="1" dirty="0">
              <a:latin typeface="Algerian" panose="04020705040A02060702" pitchFamily="82" charset="0"/>
            </a:endParaRPr>
          </a:p>
          <a:p>
            <a:pPr marL="0" indent="0" algn="ctr">
              <a:buNone/>
            </a:pPr>
            <a:r>
              <a:rPr lang="en-US" sz="6000" b="1" i="1" dirty="0">
                <a:latin typeface="Algerian" panose="04020705040A02060702" pitchFamily="82" charset="0"/>
              </a:rPr>
              <a:t>ALL THE BEST . </a:t>
            </a:r>
          </a:p>
        </p:txBody>
      </p:sp>
    </p:spTree>
    <p:extLst>
      <p:ext uri="{BB962C8B-B14F-4D97-AF65-F5344CB8AC3E}">
        <p14:creationId xmlns:p14="http://schemas.microsoft.com/office/powerpoint/2010/main" val="10921741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244</TotalTime>
  <Words>571</Words>
  <Application>Microsoft Office PowerPoint</Application>
  <PresentationFormat>Widescreen</PresentationFormat>
  <Paragraphs>40</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Arial Black</vt:lpstr>
      <vt:lpstr>Calibri</vt:lpstr>
      <vt:lpstr>Century Gothic</vt:lpstr>
      <vt:lpstr>Garamond</vt:lpstr>
      <vt:lpstr>Organic</vt:lpstr>
      <vt:lpstr>ANALYTIC PROJECT 30th July-2025</vt:lpstr>
      <vt:lpstr>Problem Statement - Product and Category Analysis for Retail Data</vt:lpstr>
      <vt:lpstr>SQL QUERY ANALYSIS</vt:lpstr>
      <vt:lpstr>Visual Analysis (PowerBI/Tableau)</vt:lpstr>
      <vt:lpstr>PowerPoint Presentation</vt:lpstr>
      <vt:lpstr>Instructions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 PROJECT JULY 18TH 2024</dc:title>
  <dc:creator>Sagar Thapliyal</dc:creator>
  <cp:lastModifiedBy>swapna p</cp:lastModifiedBy>
  <cp:revision>13</cp:revision>
  <dcterms:created xsi:type="dcterms:W3CDTF">2024-07-18T10:45:51Z</dcterms:created>
  <dcterms:modified xsi:type="dcterms:W3CDTF">2025-07-30T07:12:14Z</dcterms:modified>
</cp:coreProperties>
</file>