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0" r:id="rId16"/>
    <p:sldId id="272" r:id="rId17"/>
    <p:sldId id="283" r:id="rId18"/>
    <p:sldId id="274" r:id="rId19"/>
    <p:sldId id="273" r:id="rId20"/>
    <p:sldId id="282" r:id="rId21"/>
    <p:sldId id="275" r:id="rId22"/>
    <p:sldId id="281" r:id="rId23"/>
    <p:sldId id="276" r:id="rId24"/>
    <p:sldId id="278" r:id="rId25"/>
    <p:sldId id="279" r:id="rId26"/>
    <p:sldId id="280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ral%20Lad\Downloads\cyclomatic_complexity_vs_code_coverga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ral%20Lad\Downloads\cyclomatic_complexity_vs_code_coverga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Statement Coverage vs Complexity</a:t>
            </a:r>
            <a:r>
              <a:rPr lang="en-CA" baseline="0"/>
              <a:t> Coverage 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STATEMENT_COVERED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Sheet1!$A$2:$A$278</c:f>
              <c:numCache>
                <c:formatCode>General</c:formatCode>
                <c:ptCount val="277"/>
                <c:pt idx="0">
                  <c:v>1</c:v>
                </c:pt>
                <c:pt idx="1">
                  <c:v>27</c:v>
                </c:pt>
                <c:pt idx="2">
                  <c:v>0</c:v>
                </c:pt>
                <c:pt idx="3">
                  <c:v>51</c:v>
                </c:pt>
                <c:pt idx="4">
                  <c:v>5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2</c:v>
                </c:pt>
                <c:pt idx="9">
                  <c:v>3</c:v>
                </c:pt>
                <c:pt idx="10">
                  <c:v>17</c:v>
                </c:pt>
                <c:pt idx="11">
                  <c:v>3</c:v>
                </c:pt>
                <c:pt idx="12">
                  <c:v>1</c:v>
                </c:pt>
                <c:pt idx="13">
                  <c:v>27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31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4</c:v>
                </c:pt>
                <c:pt idx="45">
                  <c:v>61</c:v>
                </c:pt>
                <c:pt idx="46">
                  <c:v>2</c:v>
                </c:pt>
                <c:pt idx="47">
                  <c:v>23</c:v>
                </c:pt>
                <c:pt idx="48">
                  <c:v>22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2</c:v>
                </c:pt>
                <c:pt idx="53">
                  <c:v>2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18</c:v>
                </c:pt>
                <c:pt idx="60">
                  <c:v>46</c:v>
                </c:pt>
                <c:pt idx="61">
                  <c:v>0</c:v>
                </c:pt>
                <c:pt idx="62">
                  <c:v>2</c:v>
                </c:pt>
                <c:pt idx="63">
                  <c:v>2</c:v>
                </c:pt>
                <c:pt idx="64">
                  <c:v>0</c:v>
                </c:pt>
                <c:pt idx="65">
                  <c:v>26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3</c:v>
                </c:pt>
                <c:pt idx="72">
                  <c:v>0</c:v>
                </c:pt>
                <c:pt idx="73">
                  <c:v>2</c:v>
                </c:pt>
                <c:pt idx="74">
                  <c:v>0</c:v>
                </c:pt>
                <c:pt idx="75">
                  <c:v>27</c:v>
                </c:pt>
                <c:pt idx="76">
                  <c:v>3</c:v>
                </c:pt>
                <c:pt idx="77">
                  <c:v>0</c:v>
                </c:pt>
                <c:pt idx="78">
                  <c:v>0</c:v>
                </c:pt>
                <c:pt idx="79">
                  <c:v>10</c:v>
                </c:pt>
                <c:pt idx="80">
                  <c:v>2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5</c:v>
                </c:pt>
                <c:pt idx="92">
                  <c:v>0</c:v>
                </c:pt>
                <c:pt idx="93">
                  <c:v>0</c:v>
                </c:pt>
                <c:pt idx="94">
                  <c:v>1</c:v>
                </c:pt>
                <c:pt idx="95">
                  <c:v>0</c:v>
                </c:pt>
                <c:pt idx="96">
                  <c:v>4</c:v>
                </c:pt>
                <c:pt idx="97">
                  <c:v>14</c:v>
                </c:pt>
                <c:pt idx="98">
                  <c:v>0</c:v>
                </c:pt>
                <c:pt idx="99">
                  <c:v>18</c:v>
                </c:pt>
                <c:pt idx="100">
                  <c:v>10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8</c:v>
                </c:pt>
                <c:pt idx="109">
                  <c:v>0</c:v>
                </c:pt>
                <c:pt idx="110">
                  <c:v>0</c:v>
                </c:pt>
                <c:pt idx="111">
                  <c:v>6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1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1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6</c:v>
                </c:pt>
                <c:pt idx="137">
                  <c:v>4</c:v>
                </c:pt>
                <c:pt idx="138">
                  <c:v>29</c:v>
                </c:pt>
                <c:pt idx="139">
                  <c:v>8</c:v>
                </c:pt>
                <c:pt idx="140">
                  <c:v>20</c:v>
                </c:pt>
                <c:pt idx="141">
                  <c:v>7</c:v>
                </c:pt>
                <c:pt idx="142">
                  <c:v>32</c:v>
                </c:pt>
                <c:pt idx="143">
                  <c:v>17</c:v>
                </c:pt>
                <c:pt idx="144">
                  <c:v>22</c:v>
                </c:pt>
                <c:pt idx="145">
                  <c:v>2</c:v>
                </c:pt>
                <c:pt idx="146">
                  <c:v>19</c:v>
                </c:pt>
                <c:pt idx="147">
                  <c:v>11</c:v>
                </c:pt>
                <c:pt idx="148">
                  <c:v>10</c:v>
                </c:pt>
                <c:pt idx="149">
                  <c:v>22</c:v>
                </c:pt>
                <c:pt idx="150">
                  <c:v>6</c:v>
                </c:pt>
                <c:pt idx="151">
                  <c:v>7</c:v>
                </c:pt>
                <c:pt idx="152">
                  <c:v>8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10</c:v>
                </c:pt>
                <c:pt idx="178">
                  <c:v>13</c:v>
                </c:pt>
                <c:pt idx="179">
                  <c:v>5</c:v>
                </c:pt>
                <c:pt idx="180">
                  <c:v>2</c:v>
                </c:pt>
                <c:pt idx="181">
                  <c:v>8</c:v>
                </c:pt>
                <c:pt idx="182">
                  <c:v>4</c:v>
                </c:pt>
                <c:pt idx="183">
                  <c:v>0</c:v>
                </c:pt>
                <c:pt idx="184">
                  <c:v>80</c:v>
                </c:pt>
                <c:pt idx="185">
                  <c:v>2</c:v>
                </c:pt>
                <c:pt idx="186">
                  <c:v>2</c:v>
                </c:pt>
                <c:pt idx="187">
                  <c:v>26</c:v>
                </c:pt>
                <c:pt idx="188">
                  <c:v>8</c:v>
                </c:pt>
                <c:pt idx="189">
                  <c:v>2</c:v>
                </c:pt>
                <c:pt idx="190">
                  <c:v>40</c:v>
                </c:pt>
                <c:pt idx="191">
                  <c:v>9</c:v>
                </c:pt>
                <c:pt idx="192">
                  <c:v>5</c:v>
                </c:pt>
                <c:pt idx="193">
                  <c:v>2</c:v>
                </c:pt>
                <c:pt idx="194">
                  <c:v>2</c:v>
                </c:pt>
                <c:pt idx="195">
                  <c:v>7</c:v>
                </c:pt>
                <c:pt idx="196">
                  <c:v>10</c:v>
                </c:pt>
                <c:pt idx="197">
                  <c:v>10</c:v>
                </c:pt>
                <c:pt idx="198">
                  <c:v>10</c:v>
                </c:pt>
                <c:pt idx="199">
                  <c:v>6</c:v>
                </c:pt>
                <c:pt idx="200">
                  <c:v>0</c:v>
                </c:pt>
                <c:pt idx="201">
                  <c:v>9</c:v>
                </c:pt>
                <c:pt idx="202">
                  <c:v>4</c:v>
                </c:pt>
                <c:pt idx="203">
                  <c:v>25</c:v>
                </c:pt>
                <c:pt idx="204">
                  <c:v>10</c:v>
                </c:pt>
                <c:pt idx="205">
                  <c:v>2</c:v>
                </c:pt>
                <c:pt idx="206">
                  <c:v>24</c:v>
                </c:pt>
                <c:pt idx="207">
                  <c:v>2</c:v>
                </c:pt>
                <c:pt idx="208">
                  <c:v>10</c:v>
                </c:pt>
                <c:pt idx="209">
                  <c:v>2</c:v>
                </c:pt>
                <c:pt idx="210">
                  <c:v>7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14</c:v>
                </c:pt>
                <c:pt idx="215">
                  <c:v>7</c:v>
                </c:pt>
                <c:pt idx="216">
                  <c:v>5</c:v>
                </c:pt>
                <c:pt idx="217">
                  <c:v>11</c:v>
                </c:pt>
                <c:pt idx="218">
                  <c:v>7</c:v>
                </c:pt>
                <c:pt idx="219">
                  <c:v>5</c:v>
                </c:pt>
                <c:pt idx="220">
                  <c:v>0</c:v>
                </c:pt>
                <c:pt idx="221">
                  <c:v>20</c:v>
                </c:pt>
                <c:pt idx="222">
                  <c:v>10</c:v>
                </c:pt>
                <c:pt idx="223">
                  <c:v>18</c:v>
                </c:pt>
                <c:pt idx="224">
                  <c:v>12</c:v>
                </c:pt>
                <c:pt idx="225">
                  <c:v>5</c:v>
                </c:pt>
                <c:pt idx="226">
                  <c:v>0</c:v>
                </c:pt>
                <c:pt idx="227">
                  <c:v>23</c:v>
                </c:pt>
                <c:pt idx="228">
                  <c:v>0</c:v>
                </c:pt>
                <c:pt idx="229">
                  <c:v>13</c:v>
                </c:pt>
                <c:pt idx="230">
                  <c:v>10</c:v>
                </c:pt>
                <c:pt idx="231">
                  <c:v>9</c:v>
                </c:pt>
                <c:pt idx="232">
                  <c:v>2</c:v>
                </c:pt>
                <c:pt idx="233">
                  <c:v>34</c:v>
                </c:pt>
                <c:pt idx="234">
                  <c:v>0</c:v>
                </c:pt>
                <c:pt idx="235">
                  <c:v>10</c:v>
                </c:pt>
                <c:pt idx="236">
                  <c:v>10</c:v>
                </c:pt>
                <c:pt idx="237">
                  <c:v>3</c:v>
                </c:pt>
                <c:pt idx="238">
                  <c:v>23</c:v>
                </c:pt>
                <c:pt idx="239">
                  <c:v>11</c:v>
                </c:pt>
                <c:pt idx="240">
                  <c:v>9</c:v>
                </c:pt>
                <c:pt idx="241">
                  <c:v>13</c:v>
                </c:pt>
                <c:pt idx="242">
                  <c:v>7</c:v>
                </c:pt>
                <c:pt idx="243">
                  <c:v>22</c:v>
                </c:pt>
                <c:pt idx="244">
                  <c:v>4</c:v>
                </c:pt>
                <c:pt idx="245">
                  <c:v>3</c:v>
                </c:pt>
                <c:pt idx="246">
                  <c:v>10</c:v>
                </c:pt>
                <c:pt idx="247">
                  <c:v>2</c:v>
                </c:pt>
                <c:pt idx="248">
                  <c:v>10</c:v>
                </c:pt>
                <c:pt idx="249">
                  <c:v>7</c:v>
                </c:pt>
                <c:pt idx="250">
                  <c:v>4</c:v>
                </c:pt>
                <c:pt idx="251">
                  <c:v>24</c:v>
                </c:pt>
                <c:pt idx="252">
                  <c:v>3</c:v>
                </c:pt>
                <c:pt idx="253">
                  <c:v>8</c:v>
                </c:pt>
                <c:pt idx="254">
                  <c:v>6</c:v>
                </c:pt>
                <c:pt idx="255">
                  <c:v>5</c:v>
                </c:pt>
                <c:pt idx="256">
                  <c:v>2</c:v>
                </c:pt>
                <c:pt idx="257">
                  <c:v>4</c:v>
                </c:pt>
                <c:pt idx="258">
                  <c:v>5</c:v>
                </c:pt>
                <c:pt idx="259">
                  <c:v>5</c:v>
                </c:pt>
                <c:pt idx="260">
                  <c:v>2</c:v>
                </c:pt>
                <c:pt idx="261">
                  <c:v>7</c:v>
                </c:pt>
                <c:pt idx="262">
                  <c:v>3</c:v>
                </c:pt>
                <c:pt idx="263">
                  <c:v>5</c:v>
                </c:pt>
                <c:pt idx="264">
                  <c:v>6</c:v>
                </c:pt>
                <c:pt idx="265">
                  <c:v>11</c:v>
                </c:pt>
                <c:pt idx="266">
                  <c:v>1</c:v>
                </c:pt>
                <c:pt idx="267">
                  <c:v>27</c:v>
                </c:pt>
                <c:pt idx="268">
                  <c:v>0</c:v>
                </c:pt>
                <c:pt idx="269">
                  <c:v>2</c:v>
                </c:pt>
                <c:pt idx="270">
                  <c:v>4</c:v>
                </c:pt>
                <c:pt idx="271">
                  <c:v>0</c:v>
                </c:pt>
                <c:pt idx="272">
                  <c:v>0</c:v>
                </c:pt>
                <c:pt idx="273">
                  <c:v>15</c:v>
                </c:pt>
                <c:pt idx="274">
                  <c:v>2</c:v>
                </c:pt>
                <c:pt idx="275">
                  <c:v>17</c:v>
                </c:pt>
                <c:pt idx="276">
                  <c:v>2</c:v>
                </c:pt>
              </c:numCache>
            </c:numRef>
          </c:xVal>
          <c:yVal>
            <c:numRef>
              <c:f>Sheet1!$B$2:$B$278</c:f>
              <c:numCache>
                <c:formatCode>General</c:formatCode>
                <c:ptCount val="277"/>
                <c:pt idx="0">
                  <c:v>5</c:v>
                </c:pt>
                <c:pt idx="1">
                  <c:v>56</c:v>
                </c:pt>
                <c:pt idx="2">
                  <c:v>0</c:v>
                </c:pt>
                <c:pt idx="3">
                  <c:v>180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9</c:v>
                </c:pt>
                <c:pt idx="9">
                  <c:v>10</c:v>
                </c:pt>
                <c:pt idx="10">
                  <c:v>47</c:v>
                </c:pt>
                <c:pt idx="11">
                  <c:v>4</c:v>
                </c:pt>
                <c:pt idx="12">
                  <c:v>1</c:v>
                </c:pt>
                <c:pt idx="13">
                  <c:v>93</c:v>
                </c:pt>
                <c:pt idx="14">
                  <c:v>0</c:v>
                </c:pt>
                <c:pt idx="15">
                  <c:v>4</c:v>
                </c:pt>
                <c:pt idx="16">
                  <c:v>1</c:v>
                </c:pt>
                <c:pt idx="17">
                  <c:v>95</c:v>
                </c:pt>
                <c:pt idx="18">
                  <c:v>0</c:v>
                </c:pt>
                <c:pt idx="19">
                  <c:v>0</c:v>
                </c:pt>
                <c:pt idx="20">
                  <c:v>77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11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14</c:v>
                </c:pt>
                <c:pt idx="45">
                  <c:v>132</c:v>
                </c:pt>
                <c:pt idx="46">
                  <c:v>19</c:v>
                </c:pt>
                <c:pt idx="47">
                  <c:v>60</c:v>
                </c:pt>
                <c:pt idx="48">
                  <c:v>57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3</c:v>
                </c:pt>
                <c:pt idx="53">
                  <c:v>9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53</c:v>
                </c:pt>
                <c:pt idx="60">
                  <c:v>143</c:v>
                </c:pt>
                <c:pt idx="61">
                  <c:v>0</c:v>
                </c:pt>
                <c:pt idx="62">
                  <c:v>1</c:v>
                </c:pt>
                <c:pt idx="63">
                  <c:v>4</c:v>
                </c:pt>
                <c:pt idx="64">
                  <c:v>0</c:v>
                </c:pt>
                <c:pt idx="65">
                  <c:v>32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6</c:v>
                </c:pt>
                <c:pt idx="72">
                  <c:v>0</c:v>
                </c:pt>
                <c:pt idx="73">
                  <c:v>5</c:v>
                </c:pt>
                <c:pt idx="74">
                  <c:v>0</c:v>
                </c:pt>
                <c:pt idx="75">
                  <c:v>84</c:v>
                </c:pt>
                <c:pt idx="76">
                  <c:v>3</c:v>
                </c:pt>
                <c:pt idx="77">
                  <c:v>0</c:v>
                </c:pt>
                <c:pt idx="78">
                  <c:v>0</c:v>
                </c:pt>
                <c:pt idx="79">
                  <c:v>28</c:v>
                </c:pt>
                <c:pt idx="80">
                  <c:v>5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15</c:v>
                </c:pt>
                <c:pt idx="92">
                  <c:v>0</c:v>
                </c:pt>
                <c:pt idx="93">
                  <c:v>0</c:v>
                </c:pt>
                <c:pt idx="94">
                  <c:v>5</c:v>
                </c:pt>
                <c:pt idx="95">
                  <c:v>0</c:v>
                </c:pt>
                <c:pt idx="96">
                  <c:v>13</c:v>
                </c:pt>
                <c:pt idx="97">
                  <c:v>32</c:v>
                </c:pt>
                <c:pt idx="98">
                  <c:v>0</c:v>
                </c:pt>
                <c:pt idx="99">
                  <c:v>51</c:v>
                </c:pt>
                <c:pt idx="100">
                  <c:v>31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31</c:v>
                </c:pt>
                <c:pt idx="109">
                  <c:v>0</c:v>
                </c:pt>
                <c:pt idx="110">
                  <c:v>0</c:v>
                </c:pt>
                <c:pt idx="111">
                  <c:v>20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9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1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14</c:v>
                </c:pt>
                <c:pt idx="137">
                  <c:v>45</c:v>
                </c:pt>
                <c:pt idx="138">
                  <c:v>71</c:v>
                </c:pt>
                <c:pt idx="139">
                  <c:v>32</c:v>
                </c:pt>
                <c:pt idx="140">
                  <c:v>62</c:v>
                </c:pt>
                <c:pt idx="141">
                  <c:v>27</c:v>
                </c:pt>
                <c:pt idx="142">
                  <c:v>114</c:v>
                </c:pt>
                <c:pt idx="143">
                  <c:v>75</c:v>
                </c:pt>
                <c:pt idx="144">
                  <c:v>95</c:v>
                </c:pt>
                <c:pt idx="145">
                  <c:v>4</c:v>
                </c:pt>
                <c:pt idx="146">
                  <c:v>64</c:v>
                </c:pt>
                <c:pt idx="147">
                  <c:v>39</c:v>
                </c:pt>
                <c:pt idx="148">
                  <c:v>53</c:v>
                </c:pt>
                <c:pt idx="149">
                  <c:v>86</c:v>
                </c:pt>
                <c:pt idx="150">
                  <c:v>40</c:v>
                </c:pt>
                <c:pt idx="151">
                  <c:v>18</c:v>
                </c:pt>
                <c:pt idx="152">
                  <c:v>21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57</c:v>
                </c:pt>
                <c:pt idx="178">
                  <c:v>28</c:v>
                </c:pt>
                <c:pt idx="179">
                  <c:v>38</c:v>
                </c:pt>
                <c:pt idx="180">
                  <c:v>5</c:v>
                </c:pt>
                <c:pt idx="181">
                  <c:v>42</c:v>
                </c:pt>
                <c:pt idx="182">
                  <c:v>17</c:v>
                </c:pt>
                <c:pt idx="183">
                  <c:v>0</c:v>
                </c:pt>
                <c:pt idx="184">
                  <c:v>286</c:v>
                </c:pt>
                <c:pt idx="185">
                  <c:v>5</c:v>
                </c:pt>
                <c:pt idx="186">
                  <c:v>5</c:v>
                </c:pt>
                <c:pt idx="187">
                  <c:v>59</c:v>
                </c:pt>
                <c:pt idx="188">
                  <c:v>29</c:v>
                </c:pt>
                <c:pt idx="189">
                  <c:v>5</c:v>
                </c:pt>
                <c:pt idx="190">
                  <c:v>163</c:v>
                </c:pt>
                <c:pt idx="191">
                  <c:v>51</c:v>
                </c:pt>
                <c:pt idx="192">
                  <c:v>21</c:v>
                </c:pt>
                <c:pt idx="193">
                  <c:v>4</c:v>
                </c:pt>
                <c:pt idx="194">
                  <c:v>4</c:v>
                </c:pt>
                <c:pt idx="195">
                  <c:v>32</c:v>
                </c:pt>
                <c:pt idx="196">
                  <c:v>108</c:v>
                </c:pt>
                <c:pt idx="197">
                  <c:v>38</c:v>
                </c:pt>
                <c:pt idx="198">
                  <c:v>25</c:v>
                </c:pt>
                <c:pt idx="199">
                  <c:v>31</c:v>
                </c:pt>
                <c:pt idx="200">
                  <c:v>0</c:v>
                </c:pt>
                <c:pt idx="201">
                  <c:v>44</c:v>
                </c:pt>
                <c:pt idx="202">
                  <c:v>17</c:v>
                </c:pt>
                <c:pt idx="203">
                  <c:v>87</c:v>
                </c:pt>
                <c:pt idx="204">
                  <c:v>46</c:v>
                </c:pt>
                <c:pt idx="205">
                  <c:v>6</c:v>
                </c:pt>
                <c:pt idx="206">
                  <c:v>123</c:v>
                </c:pt>
                <c:pt idx="207">
                  <c:v>3</c:v>
                </c:pt>
                <c:pt idx="208">
                  <c:v>39</c:v>
                </c:pt>
                <c:pt idx="209">
                  <c:v>2</c:v>
                </c:pt>
                <c:pt idx="210">
                  <c:v>66</c:v>
                </c:pt>
                <c:pt idx="211">
                  <c:v>4</c:v>
                </c:pt>
                <c:pt idx="212">
                  <c:v>4</c:v>
                </c:pt>
                <c:pt idx="213">
                  <c:v>4</c:v>
                </c:pt>
                <c:pt idx="214">
                  <c:v>101</c:v>
                </c:pt>
                <c:pt idx="215">
                  <c:v>27</c:v>
                </c:pt>
                <c:pt idx="216">
                  <c:v>39</c:v>
                </c:pt>
                <c:pt idx="217">
                  <c:v>115</c:v>
                </c:pt>
                <c:pt idx="218">
                  <c:v>60</c:v>
                </c:pt>
                <c:pt idx="219">
                  <c:v>44</c:v>
                </c:pt>
                <c:pt idx="220">
                  <c:v>0</c:v>
                </c:pt>
                <c:pt idx="221">
                  <c:v>124</c:v>
                </c:pt>
                <c:pt idx="222">
                  <c:v>90</c:v>
                </c:pt>
                <c:pt idx="223">
                  <c:v>210</c:v>
                </c:pt>
                <c:pt idx="224">
                  <c:v>105</c:v>
                </c:pt>
                <c:pt idx="225">
                  <c:v>75</c:v>
                </c:pt>
                <c:pt idx="226">
                  <c:v>0</c:v>
                </c:pt>
                <c:pt idx="227">
                  <c:v>211</c:v>
                </c:pt>
                <c:pt idx="228">
                  <c:v>0</c:v>
                </c:pt>
                <c:pt idx="229">
                  <c:v>40</c:v>
                </c:pt>
                <c:pt idx="230">
                  <c:v>92</c:v>
                </c:pt>
                <c:pt idx="231">
                  <c:v>55</c:v>
                </c:pt>
                <c:pt idx="232">
                  <c:v>11</c:v>
                </c:pt>
                <c:pt idx="233">
                  <c:v>289</c:v>
                </c:pt>
                <c:pt idx="234">
                  <c:v>0</c:v>
                </c:pt>
                <c:pt idx="235">
                  <c:v>74</c:v>
                </c:pt>
                <c:pt idx="236">
                  <c:v>39</c:v>
                </c:pt>
                <c:pt idx="237">
                  <c:v>85</c:v>
                </c:pt>
                <c:pt idx="238">
                  <c:v>171</c:v>
                </c:pt>
                <c:pt idx="239">
                  <c:v>31</c:v>
                </c:pt>
                <c:pt idx="240">
                  <c:v>47</c:v>
                </c:pt>
                <c:pt idx="241">
                  <c:v>45</c:v>
                </c:pt>
                <c:pt idx="242">
                  <c:v>17</c:v>
                </c:pt>
                <c:pt idx="243">
                  <c:v>31</c:v>
                </c:pt>
                <c:pt idx="244">
                  <c:v>35</c:v>
                </c:pt>
                <c:pt idx="245">
                  <c:v>11</c:v>
                </c:pt>
                <c:pt idx="246">
                  <c:v>48</c:v>
                </c:pt>
                <c:pt idx="247">
                  <c:v>9</c:v>
                </c:pt>
                <c:pt idx="248">
                  <c:v>78</c:v>
                </c:pt>
                <c:pt idx="249">
                  <c:v>32</c:v>
                </c:pt>
                <c:pt idx="250">
                  <c:v>26</c:v>
                </c:pt>
                <c:pt idx="251">
                  <c:v>556</c:v>
                </c:pt>
                <c:pt idx="252">
                  <c:v>10</c:v>
                </c:pt>
                <c:pt idx="253">
                  <c:v>37</c:v>
                </c:pt>
                <c:pt idx="254">
                  <c:v>39</c:v>
                </c:pt>
                <c:pt idx="255">
                  <c:v>22</c:v>
                </c:pt>
                <c:pt idx="256">
                  <c:v>4</c:v>
                </c:pt>
                <c:pt idx="257">
                  <c:v>25</c:v>
                </c:pt>
                <c:pt idx="258">
                  <c:v>20</c:v>
                </c:pt>
                <c:pt idx="259">
                  <c:v>20</c:v>
                </c:pt>
                <c:pt idx="260">
                  <c:v>9</c:v>
                </c:pt>
                <c:pt idx="261">
                  <c:v>34</c:v>
                </c:pt>
                <c:pt idx="262">
                  <c:v>8</c:v>
                </c:pt>
                <c:pt idx="263">
                  <c:v>41</c:v>
                </c:pt>
                <c:pt idx="264">
                  <c:v>30</c:v>
                </c:pt>
                <c:pt idx="265">
                  <c:v>63</c:v>
                </c:pt>
                <c:pt idx="266">
                  <c:v>1</c:v>
                </c:pt>
                <c:pt idx="267">
                  <c:v>143</c:v>
                </c:pt>
                <c:pt idx="268">
                  <c:v>0</c:v>
                </c:pt>
                <c:pt idx="269">
                  <c:v>2</c:v>
                </c:pt>
                <c:pt idx="270">
                  <c:v>61</c:v>
                </c:pt>
                <c:pt idx="271">
                  <c:v>0</c:v>
                </c:pt>
                <c:pt idx="272">
                  <c:v>0</c:v>
                </c:pt>
                <c:pt idx="273">
                  <c:v>51</c:v>
                </c:pt>
                <c:pt idx="274">
                  <c:v>5</c:v>
                </c:pt>
                <c:pt idx="275">
                  <c:v>258</c:v>
                </c:pt>
                <c:pt idx="276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B0-4D7C-B264-9475DC5148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8117344"/>
        <c:axId val="1538271536"/>
      </c:scatterChart>
      <c:valAx>
        <c:axId val="1678117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Complexity Coverage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8271536"/>
        <c:crosses val="autoZero"/>
        <c:crossBetween val="midCat"/>
      </c:valAx>
      <c:valAx>
        <c:axId val="153827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Statement Coverage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8117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Branch Coverage vs Complexity Coverage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result!$B$1</c:f>
              <c:strCache>
                <c:ptCount val="1"/>
                <c:pt idx="0">
                  <c:v>BRANCH_COVERED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Sheet1!$A$2:$A$278</c:f>
              <c:numCache>
                <c:formatCode>General</c:formatCode>
                <c:ptCount val="277"/>
                <c:pt idx="0">
                  <c:v>1</c:v>
                </c:pt>
                <c:pt idx="1">
                  <c:v>27</c:v>
                </c:pt>
                <c:pt idx="2">
                  <c:v>0</c:v>
                </c:pt>
                <c:pt idx="3">
                  <c:v>51</c:v>
                </c:pt>
                <c:pt idx="4">
                  <c:v>5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2</c:v>
                </c:pt>
                <c:pt idx="9">
                  <c:v>3</c:v>
                </c:pt>
                <c:pt idx="10">
                  <c:v>17</c:v>
                </c:pt>
                <c:pt idx="11">
                  <c:v>3</c:v>
                </c:pt>
                <c:pt idx="12">
                  <c:v>1</c:v>
                </c:pt>
                <c:pt idx="13">
                  <c:v>27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31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4</c:v>
                </c:pt>
                <c:pt idx="45">
                  <c:v>61</c:v>
                </c:pt>
                <c:pt idx="46">
                  <c:v>2</c:v>
                </c:pt>
                <c:pt idx="47">
                  <c:v>23</c:v>
                </c:pt>
                <c:pt idx="48">
                  <c:v>22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2</c:v>
                </c:pt>
                <c:pt idx="53">
                  <c:v>2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18</c:v>
                </c:pt>
                <c:pt idx="60">
                  <c:v>46</c:v>
                </c:pt>
                <c:pt idx="61">
                  <c:v>0</c:v>
                </c:pt>
                <c:pt idx="62">
                  <c:v>2</c:v>
                </c:pt>
                <c:pt idx="63">
                  <c:v>2</c:v>
                </c:pt>
                <c:pt idx="64">
                  <c:v>0</c:v>
                </c:pt>
                <c:pt idx="65">
                  <c:v>26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3</c:v>
                </c:pt>
                <c:pt idx="72">
                  <c:v>0</c:v>
                </c:pt>
                <c:pt idx="73">
                  <c:v>2</c:v>
                </c:pt>
                <c:pt idx="74">
                  <c:v>0</c:v>
                </c:pt>
                <c:pt idx="75">
                  <c:v>27</c:v>
                </c:pt>
                <c:pt idx="76">
                  <c:v>3</c:v>
                </c:pt>
                <c:pt idx="77">
                  <c:v>0</c:v>
                </c:pt>
                <c:pt idx="78">
                  <c:v>0</c:v>
                </c:pt>
                <c:pt idx="79">
                  <c:v>10</c:v>
                </c:pt>
                <c:pt idx="80">
                  <c:v>2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5</c:v>
                </c:pt>
                <c:pt idx="92">
                  <c:v>0</c:v>
                </c:pt>
                <c:pt idx="93">
                  <c:v>0</c:v>
                </c:pt>
                <c:pt idx="94">
                  <c:v>1</c:v>
                </c:pt>
                <c:pt idx="95">
                  <c:v>0</c:v>
                </c:pt>
                <c:pt idx="96">
                  <c:v>4</c:v>
                </c:pt>
                <c:pt idx="97">
                  <c:v>14</c:v>
                </c:pt>
                <c:pt idx="98">
                  <c:v>0</c:v>
                </c:pt>
                <c:pt idx="99">
                  <c:v>18</c:v>
                </c:pt>
                <c:pt idx="100">
                  <c:v>10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8</c:v>
                </c:pt>
                <c:pt idx="109">
                  <c:v>0</c:v>
                </c:pt>
                <c:pt idx="110">
                  <c:v>0</c:v>
                </c:pt>
                <c:pt idx="111">
                  <c:v>6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1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1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6</c:v>
                </c:pt>
                <c:pt idx="137">
                  <c:v>4</c:v>
                </c:pt>
                <c:pt idx="138">
                  <c:v>29</c:v>
                </c:pt>
                <c:pt idx="139">
                  <c:v>8</c:v>
                </c:pt>
                <c:pt idx="140">
                  <c:v>20</c:v>
                </c:pt>
                <c:pt idx="141">
                  <c:v>7</c:v>
                </c:pt>
                <c:pt idx="142">
                  <c:v>32</c:v>
                </c:pt>
                <c:pt idx="143">
                  <c:v>17</c:v>
                </c:pt>
                <c:pt idx="144">
                  <c:v>22</c:v>
                </c:pt>
                <c:pt idx="145">
                  <c:v>2</c:v>
                </c:pt>
                <c:pt idx="146">
                  <c:v>19</c:v>
                </c:pt>
                <c:pt idx="147">
                  <c:v>11</c:v>
                </c:pt>
                <c:pt idx="148">
                  <c:v>10</c:v>
                </c:pt>
                <c:pt idx="149">
                  <c:v>22</c:v>
                </c:pt>
                <c:pt idx="150">
                  <c:v>6</c:v>
                </c:pt>
                <c:pt idx="151">
                  <c:v>7</c:v>
                </c:pt>
                <c:pt idx="152">
                  <c:v>8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10</c:v>
                </c:pt>
                <c:pt idx="178">
                  <c:v>13</c:v>
                </c:pt>
                <c:pt idx="179">
                  <c:v>5</c:v>
                </c:pt>
                <c:pt idx="180">
                  <c:v>2</c:v>
                </c:pt>
                <c:pt idx="181">
                  <c:v>8</c:v>
                </c:pt>
                <c:pt idx="182">
                  <c:v>4</c:v>
                </c:pt>
                <c:pt idx="183">
                  <c:v>0</c:v>
                </c:pt>
                <c:pt idx="184">
                  <c:v>80</c:v>
                </c:pt>
                <c:pt idx="185">
                  <c:v>2</c:v>
                </c:pt>
                <c:pt idx="186">
                  <c:v>2</c:v>
                </c:pt>
                <c:pt idx="187">
                  <c:v>26</c:v>
                </c:pt>
                <c:pt idx="188">
                  <c:v>8</c:v>
                </c:pt>
                <c:pt idx="189">
                  <c:v>2</c:v>
                </c:pt>
                <c:pt idx="190">
                  <c:v>40</c:v>
                </c:pt>
                <c:pt idx="191">
                  <c:v>9</c:v>
                </c:pt>
                <c:pt idx="192">
                  <c:v>5</c:v>
                </c:pt>
                <c:pt idx="193">
                  <c:v>2</c:v>
                </c:pt>
                <c:pt idx="194">
                  <c:v>2</c:v>
                </c:pt>
                <c:pt idx="195">
                  <c:v>7</c:v>
                </c:pt>
                <c:pt idx="196">
                  <c:v>10</c:v>
                </c:pt>
                <c:pt idx="197">
                  <c:v>10</c:v>
                </c:pt>
                <c:pt idx="198">
                  <c:v>10</c:v>
                </c:pt>
                <c:pt idx="199">
                  <c:v>6</c:v>
                </c:pt>
                <c:pt idx="200">
                  <c:v>0</c:v>
                </c:pt>
                <c:pt idx="201">
                  <c:v>9</c:v>
                </c:pt>
                <c:pt idx="202">
                  <c:v>4</c:v>
                </c:pt>
                <c:pt idx="203">
                  <c:v>25</c:v>
                </c:pt>
                <c:pt idx="204">
                  <c:v>10</c:v>
                </c:pt>
                <c:pt idx="205">
                  <c:v>2</c:v>
                </c:pt>
                <c:pt idx="206">
                  <c:v>24</c:v>
                </c:pt>
                <c:pt idx="207">
                  <c:v>2</c:v>
                </c:pt>
                <c:pt idx="208">
                  <c:v>10</c:v>
                </c:pt>
                <c:pt idx="209">
                  <c:v>2</c:v>
                </c:pt>
                <c:pt idx="210">
                  <c:v>7</c:v>
                </c:pt>
                <c:pt idx="211">
                  <c:v>2</c:v>
                </c:pt>
                <c:pt idx="212">
                  <c:v>2</c:v>
                </c:pt>
                <c:pt idx="213">
                  <c:v>2</c:v>
                </c:pt>
                <c:pt idx="214">
                  <c:v>14</c:v>
                </c:pt>
                <c:pt idx="215">
                  <c:v>7</c:v>
                </c:pt>
                <c:pt idx="216">
                  <c:v>5</c:v>
                </c:pt>
                <c:pt idx="217">
                  <c:v>11</c:v>
                </c:pt>
                <c:pt idx="218">
                  <c:v>7</c:v>
                </c:pt>
                <c:pt idx="219">
                  <c:v>5</c:v>
                </c:pt>
                <c:pt idx="220">
                  <c:v>0</c:v>
                </c:pt>
                <c:pt idx="221">
                  <c:v>20</c:v>
                </c:pt>
                <c:pt idx="222">
                  <c:v>10</c:v>
                </c:pt>
                <c:pt idx="223">
                  <c:v>18</c:v>
                </c:pt>
                <c:pt idx="224">
                  <c:v>12</c:v>
                </c:pt>
                <c:pt idx="225">
                  <c:v>5</c:v>
                </c:pt>
                <c:pt idx="226">
                  <c:v>0</c:v>
                </c:pt>
                <c:pt idx="227">
                  <c:v>23</c:v>
                </c:pt>
                <c:pt idx="228">
                  <c:v>0</c:v>
                </c:pt>
                <c:pt idx="229">
                  <c:v>13</c:v>
                </c:pt>
                <c:pt idx="230">
                  <c:v>10</c:v>
                </c:pt>
                <c:pt idx="231">
                  <c:v>9</c:v>
                </c:pt>
                <c:pt idx="232">
                  <c:v>2</c:v>
                </c:pt>
                <c:pt idx="233">
                  <c:v>34</c:v>
                </c:pt>
                <c:pt idx="234">
                  <c:v>0</c:v>
                </c:pt>
                <c:pt idx="235">
                  <c:v>10</c:v>
                </c:pt>
                <c:pt idx="236">
                  <c:v>10</c:v>
                </c:pt>
                <c:pt idx="237">
                  <c:v>3</c:v>
                </c:pt>
                <c:pt idx="238">
                  <c:v>23</c:v>
                </c:pt>
                <c:pt idx="239">
                  <c:v>11</c:v>
                </c:pt>
                <c:pt idx="240">
                  <c:v>9</c:v>
                </c:pt>
                <c:pt idx="241">
                  <c:v>13</c:v>
                </c:pt>
                <c:pt idx="242">
                  <c:v>7</c:v>
                </c:pt>
                <c:pt idx="243">
                  <c:v>22</c:v>
                </c:pt>
                <c:pt idx="244">
                  <c:v>4</c:v>
                </c:pt>
                <c:pt idx="245">
                  <c:v>3</c:v>
                </c:pt>
                <c:pt idx="246">
                  <c:v>10</c:v>
                </c:pt>
                <c:pt idx="247">
                  <c:v>2</c:v>
                </c:pt>
                <c:pt idx="248">
                  <c:v>10</c:v>
                </c:pt>
                <c:pt idx="249">
                  <c:v>7</c:v>
                </c:pt>
                <c:pt idx="250">
                  <c:v>4</c:v>
                </c:pt>
                <c:pt idx="251">
                  <c:v>24</c:v>
                </c:pt>
                <c:pt idx="252">
                  <c:v>3</c:v>
                </c:pt>
                <c:pt idx="253">
                  <c:v>8</c:v>
                </c:pt>
                <c:pt idx="254">
                  <c:v>6</c:v>
                </c:pt>
                <c:pt idx="255">
                  <c:v>5</c:v>
                </c:pt>
                <c:pt idx="256">
                  <c:v>2</c:v>
                </c:pt>
                <c:pt idx="257">
                  <c:v>4</c:v>
                </c:pt>
                <c:pt idx="258">
                  <c:v>5</c:v>
                </c:pt>
                <c:pt idx="259">
                  <c:v>5</c:v>
                </c:pt>
                <c:pt idx="260">
                  <c:v>2</c:v>
                </c:pt>
                <c:pt idx="261">
                  <c:v>7</c:v>
                </c:pt>
                <c:pt idx="262">
                  <c:v>3</c:v>
                </c:pt>
                <c:pt idx="263">
                  <c:v>5</c:v>
                </c:pt>
                <c:pt idx="264">
                  <c:v>6</c:v>
                </c:pt>
                <c:pt idx="265">
                  <c:v>11</c:v>
                </c:pt>
                <c:pt idx="266">
                  <c:v>1</c:v>
                </c:pt>
                <c:pt idx="267">
                  <c:v>27</c:v>
                </c:pt>
                <c:pt idx="268">
                  <c:v>0</c:v>
                </c:pt>
                <c:pt idx="269">
                  <c:v>2</c:v>
                </c:pt>
                <c:pt idx="270">
                  <c:v>4</c:v>
                </c:pt>
                <c:pt idx="271">
                  <c:v>0</c:v>
                </c:pt>
                <c:pt idx="272">
                  <c:v>0</c:v>
                </c:pt>
                <c:pt idx="273">
                  <c:v>15</c:v>
                </c:pt>
                <c:pt idx="274">
                  <c:v>2</c:v>
                </c:pt>
                <c:pt idx="275">
                  <c:v>17</c:v>
                </c:pt>
                <c:pt idx="276">
                  <c:v>2</c:v>
                </c:pt>
              </c:numCache>
            </c:numRef>
          </c:xVal>
          <c:yVal>
            <c:numRef>
              <c:f>result!$B$2:$B$278</c:f>
              <c:numCache>
                <c:formatCode>General</c:formatCode>
                <c:ptCount val="277"/>
                <c:pt idx="0">
                  <c:v>1</c:v>
                </c:pt>
                <c:pt idx="1">
                  <c:v>5</c:v>
                </c:pt>
                <c:pt idx="2">
                  <c:v>0</c:v>
                </c:pt>
                <c:pt idx="3">
                  <c:v>62</c:v>
                </c:pt>
                <c:pt idx="4">
                  <c:v>8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1</c:v>
                </c:pt>
                <c:pt idx="9">
                  <c:v>3</c:v>
                </c:pt>
                <c:pt idx="10">
                  <c:v>17</c:v>
                </c:pt>
                <c:pt idx="11">
                  <c:v>0</c:v>
                </c:pt>
                <c:pt idx="12">
                  <c:v>0</c:v>
                </c:pt>
                <c:pt idx="13">
                  <c:v>9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29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6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8</c:v>
                </c:pt>
                <c:pt idx="45">
                  <c:v>32</c:v>
                </c:pt>
                <c:pt idx="46">
                  <c:v>1</c:v>
                </c:pt>
                <c:pt idx="47">
                  <c:v>28</c:v>
                </c:pt>
                <c:pt idx="48">
                  <c:v>17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15</c:v>
                </c:pt>
                <c:pt idx="60">
                  <c:v>72</c:v>
                </c:pt>
                <c:pt idx="61">
                  <c:v>0</c:v>
                </c:pt>
                <c:pt idx="62">
                  <c:v>2</c:v>
                </c:pt>
                <c:pt idx="63">
                  <c:v>0</c:v>
                </c:pt>
                <c:pt idx="64">
                  <c:v>0</c:v>
                </c:pt>
                <c:pt idx="65">
                  <c:v>21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11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2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7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6</c:v>
                </c:pt>
                <c:pt idx="97">
                  <c:v>19</c:v>
                </c:pt>
                <c:pt idx="98">
                  <c:v>0</c:v>
                </c:pt>
                <c:pt idx="99">
                  <c:v>33</c:v>
                </c:pt>
                <c:pt idx="100">
                  <c:v>16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13</c:v>
                </c:pt>
                <c:pt idx="109">
                  <c:v>0</c:v>
                </c:pt>
                <c:pt idx="110">
                  <c:v>0</c:v>
                </c:pt>
                <c:pt idx="111">
                  <c:v>6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8</c:v>
                </c:pt>
                <c:pt idx="137">
                  <c:v>5</c:v>
                </c:pt>
                <c:pt idx="138">
                  <c:v>47</c:v>
                </c:pt>
                <c:pt idx="139">
                  <c:v>8</c:v>
                </c:pt>
                <c:pt idx="140">
                  <c:v>36</c:v>
                </c:pt>
                <c:pt idx="141">
                  <c:v>6</c:v>
                </c:pt>
                <c:pt idx="142">
                  <c:v>41</c:v>
                </c:pt>
                <c:pt idx="143">
                  <c:v>30</c:v>
                </c:pt>
                <c:pt idx="144">
                  <c:v>42</c:v>
                </c:pt>
                <c:pt idx="145">
                  <c:v>0</c:v>
                </c:pt>
                <c:pt idx="146">
                  <c:v>26</c:v>
                </c:pt>
                <c:pt idx="147">
                  <c:v>15</c:v>
                </c:pt>
                <c:pt idx="148">
                  <c:v>16</c:v>
                </c:pt>
                <c:pt idx="149">
                  <c:v>29</c:v>
                </c:pt>
                <c:pt idx="150">
                  <c:v>8</c:v>
                </c:pt>
                <c:pt idx="151">
                  <c:v>7</c:v>
                </c:pt>
                <c:pt idx="152">
                  <c:v>5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10</c:v>
                </c:pt>
                <c:pt idx="178">
                  <c:v>0</c:v>
                </c:pt>
                <c:pt idx="179">
                  <c:v>4</c:v>
                </c:pt>
                <c:pt idx="180">
                  <c:v>0</c:v>
                </c:pt>
                <c:pt idx="181">
                  <c:v>11</c:v>
                </c:pt>
                <c:pt idx="182">
                  <c:v>7</c:v>
                </c:pt>
                <c:pt idx="183">
                  <c:v>0</c:v>
                </c:pt>
                <c:pt idx="184">
                  <c:v>122</c:v>
                </c:pt>
                <c:pt idx="185">
                  <c:v>0</c:v>
                </c:pt>
                <c:pt idx="186">
                  <c:v>0</c:v>
                </c:pt>
                <c:pt idx="187">
                  <c:v>15</c:v>
                </c:pt>
                <c:pt idx="188">
                  <c:v>7</c:v>
                </c:pt>
                <c:pt idx="189">
                  <c:v>0</c:v>
                </c:pt>
                <c:pt idx="190">
                  <c:v>71</c:v>
                </c:pt>
                <c:pt idx="191">
                  <c:v>12</c:v>
                </c:pt>
                <c:pt idx="192">
                  <c:v>1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30</c:v>
                </c:pt>
                <c:pt idx="197">
                  <c:v>6</c:v>
                </c:pt>
                <c:pt idx="198">
                  <c:v>6</c:v>
                </c:pt>
                <c:pt idx="199">
                  <c:v>5</c:v>
                </c:pt>
                <c:pt idx="200">
                  <c:v>0</c:v>
                </c:pt>
                <c:pt idx="201">
                  <c:v>5</c:v>
                </c:pt>
                <c:pt idx="202">
                  <c:v>5</c:v>
                </c:pt>
                <c:pt idx="203">
                  <c:v>24</c:v>
                </c:pt>
                <c:pt idx="204">
                  <c:v>8</c:v>
                </c:pt>
                <c:pt idx="205">
                  <c:v>0</c:v>
                </c:pt>
                <c:pt idx="206">
                  <c:v>12</c:v>
                </c:pt>
                <c:pt idx="207">
                  <c:v>0</c:v>
                </c:pt>
                <c:pt idx="208">
                  <c:v>12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2</c:v>
                </c:pt>
                <c:pt idx="215">
                  <c:v>0</c:v>
                </c:pt>
                <c:pt idx="216">
                  <c:v>8</c:v>
                </c:pt>
                <c:pt idx="217">
                  <c:v>3</c:v>
                </c:pt>
                <c:pt idx="218">
                  <c:v>0</c:v>
                </c:pt>
                <c:pt idx="219">
                  <c:v>8</c:v>
                </c:pt>
                <c:pt idx="220">
                  <c:v>0</c:v>
                </c:pt>
                <c:pt idx="221">
                  <c:v>10</c:v>
                </c:pt>
                <c:pt idx="222">
                  <c:v>10</c:v>
                </c:pt>
                <c:pt idx="223">
                  <c:v>2</c:v>
                </c:pt>
                <c:pt idx="224">
                  <c:v>2</c:v>
                </c:pt>
                <c:pt idx="225">
                  <c:v>2</c:v>
                </c:pt>
                <c:pt idx="226">
                  <c:v>0</c:v>
                </c:pt>
                <c:pt idx="227">
                  <c:v>10</c:v>
                </c:pt>
                <c:pt idx="228">
                  <c:v>0</c:v>
                </c:pt>
                <c:pt idx="229">
                  <c:v>11</c:v>
                </c:pt>
                <c:pt idx="230">
                  <c:v>4</c:v>
                </c:pt>
                <c:pt idx="231">
                  <c:v>0</c:v>
                </c:pt>
                <c:pt idx="232">
                  <c:v>0</c:v>
                </c:pt>
                <c:pt idx="233">
                  <c:v>20</c:v>
                </c:pt>
                <c:pt idx="234">
                  <c:v>0</c:v>
                </c:pt>
                <c:pt idx="235">
                  <c:v>1</c:v>
                </c:pt>
                <c:pt idx="236">
                  <c:v>0</c:v>
                </c:pt>
                <c:pt idx="237">
                  <c:v>0</c:v>
                </c:pt>
                <c:pt idx="238">
                  <c:v>31</c:v>
                </c:pt>
                <c:pt idx="239">
                  <c:v>12</c:v>
                </c:pt>
                <c:pt idx="240">
                  <c:v>0</c:v>
                </c:pt>
                <c:pt idx="241">
                  <c:v>19</c:v>
                </c:pt>
                <c:pt idx="242">
                  <c:v>1</c:v>
                </c:pt>
                <c:pt idx="243">
                  <c:v>1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4</c:v>
                </c:pt>
                <c:pt idx="250">
                  <c:v>12</c:v>
                </c:pt>
                <c:pt idx="251">
                  <c:v>79</c:v>
                </c:pt>
                <c:pt idx="252">
                  <c:v>1</c:v>
                </c:pt>
                <c:pt idx="253">
                  <c:v>2</c:v>
                </c:pt>
                <c:pt idx="254">
                  <c:v>10</c:v>
                </c:pt>
                <c:pt idx="255">
                  <c:v>0</c:v>
                </c:pt>
                <c:pt idx="256">
                  <c:v>0</c:v>
                </c:pt>
                <c:pt idx="257">
                  <c:v>7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5</c:v>
                </c:pt>
                <c:pt idx="262">
                  <c:v>2</c:v>
                </c:pt>
                <c:pt idx="263">
                  <c:v>4</c:v>
                </c:pt>
                <c:pt idx="264">
                  <c:v>7</c:v>
                </c:pt>
                <c:pt idx="265">
                  <c:v>15</c:v>
                </c:pt>
                <c:pt idx="266">
                  <c:v>0</c:v>
                </c:pt>
                <c:pt idx="267">
                  <c:v>66</c:v>
                </c:pt>
                <c:pt idx="268">
                  <c:v>0</c:v>
                </c:pt>
                <c:pt idx="269">
                  <c:v>0</c:v>
                </c:pt>
                <c:pt idx="270">
                  <c:v>2</c:v>
                </c:pt>
                <c:pt idx="271">
                  <c:v>0</c:v>
                </c:pt>
                <c:pt idx="272">
                  <c:v>0</c:v>
                </c:pt>
                <c:pt idx="273">
                  <c:v>10</c:v>
                </c:pt>
                <c:pt idx="274">
                  <c:v>0</c:v>
                </c:pt>
                <c:pt idx="275">
                  <c:v>6</c:v>
                </c:pt>
                <c:pt idx="276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AC-44D9-AA9E-D498B78C79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3473824"/>
        <c:axId val="1592766320"/>
      </c:scatterChart>
      <c:valAx>
        <c:axId val="1673473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Complexity Coverage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2766320"/>
        <c:crosses val="autoZero"/>
        <c:crossBetween val="midCat"/>
      </c:valAx>
      <c:valAx>
        <c:axId val="159276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Branch</a:t>
                </a:r>
                <a:r>
                  <a:rPr lang="en-CA" baseline="0" dirty="0"/>
                  <a:t> Coverage</a:t>
                </a:r>
                <a:endParaRPr lang="en-CA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3473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622D-B742-4E86-B688-C966F74FA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7BE7C-1E44-477F-89B1-F637375AD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2C9CC-773A-4718-8341-EBB45896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10E8-DB74-416C-B395-8A7BE350B63B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34D48-160E-4339-A947-01398835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E03C1-81D4-44E0-9B43-13FFEBC9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84C7-51B9-4E15-A050-06A87BE84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587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6721-E40A-4230-AF73-4637CBAC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75D26-4A36-4316-B700-1ACE5757C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694BC-1E11-4322-A641-8101C683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10E8-DB74-416C-B395-8A7BE350B63B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CCF1C-4F63-4903-AB2E-A435E83E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C4E6E-FC43-4E1A-9B2D-E754E4E8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84C7-51B9-4E15-A050-06A87BE84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98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E2D0C-A310-436E-ADA0-F0B4BD946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ED37D-81C3-41AA-9FA8-3C6865148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DFC36-C6A2-495D-935F-470727BF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10E8-DB74-416C-B395-8A7BE350B63B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D979C-5E0A-46F2-BBD6-2FDB369B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DA0C7-691D-40E5-A243-778A7E72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84C7-51B9-4E15-A050-06A87BE84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0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28BA-1E4D-4BCB-ACE7-4DBED1E1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A809-0F47-469A-A5A7-5E093D78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7C12A-6703-4E14-960F-318AB3E5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10E8-DB74-416C-B395-8A7BE350B63B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C8FC-39EE-4DE9-8BF8-DE78E5B5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FB470-DF54-4E1A-954A-13C05174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84C7-51B9-4E15-A050-06A87BE84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83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12BB-339B-4156-B883-525656A4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35E77-EFF1-4605-994D-17BC6F0EE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1F28-6037-449F-B094-838CE2D5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10E8-DB74-416C-B395-8A7BE350B63B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FB952-312C-4547-A11E-A97331AB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B2EAA-76D0-431D-B721-9C155A11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84C7-51B9-4E15-A050-06A87BE84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182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226F-FB1A-47B0-82E9-A79D45DC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C8EBE-719A-4E87-839D-776378907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08A85-56F7-47E3-8CBB-EF8DCC0E9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44E1E-D50F-46CA-9F36-3B66186A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10E8-DB74-416C-B395-8A7BE350B63B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3E080-4BAC-4426-AEBF-9F301B8F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265E2-2A9C-466E-8153-E232E04F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84C7-51B9-4E15-A050-06A87BE84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88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0899-A306-4753-8379-B5F5B66A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63B11-5E6D-43C0-84DE-0B0DCF692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A42A3-50D4-4489-A408-940B1C0AA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AB16C-963B-4958-BEDC-20D99CF89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F7297-9CCF-4C54-BA19-BC36414A1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BC185-CCEC-4D80-AAD3-6E2A3EAC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10E8-DB74-416C-B395-8A7BE350B63B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F7512-D45C-4ACF-85A6-7F495DFA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C68CB6-0DE6-42B8-9A7D-3990570E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84C7-51B9-4E15-A050-06A87BE84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27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1DCF-869E-4B58-9198-2CA133FA5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632DB-DE6A-4A38-A22C-9D0A5551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10E8-DB74-416C-B395-8A7BE350B63B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32126F-F554-4372-82A7-7C2175AF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3661A-2FBC-4081-AF79-2F09FF6E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84C7-51B9-4E15-A050-06A87BE84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33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CC094-5EA2-4C9A-8085-6892E6C8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10E8-DB74-416C-B395-8A7BE350B63B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1E9A3-46CB-4146-B508-B2A9A88A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9B5B5-234E-43C5-B579-22D33046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84C7-51B9-4E15-A050-06A87BE84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632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DCE7-2229-41C3-A58F-943D413B9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E2821-7C31-4380-8607-E423CD647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19BFA-04E6-4C0A-A69E-5497CF97C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83A82-A073-4DC5-98CD-FFA43C88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10E8-DB74-416C-B395-8A7BE350B63B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11919-3DBC-42B0-8E5F-C2974B0B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25424-7C28-46A5-9663-6AB7DAAB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84C7-51B9-4E15-A050-06A87BE84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057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CCEB-2729-4B57-9E75-9E19B191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B6EFF-6E09-4078-8D48-EE7AF9ABA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A8AF5-8401-49E0-BB4D-E00E97E9F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37FF8-4E0A-4751-BD53-CF228B03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10E8-DB74-416C-B395-8A7BE350B63B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7FA30-F3C2-4CB0-BD64-F8697A35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EA2A1-C89F-4B27-AFA3-8873ABD5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84C7-51B9-4E15-A050-06A87BE84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50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F583D-DB70-45B3-B8DA-EDB28A75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69BFD-24DD-4D49-B2F5-C641443D9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D734-BD86-49EE-A283-B7921AF58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10E8-DB74-416C-B395-8A7BE350B63B}" type="datetimeFigureOut">
              <a:rPr lang="en-CA" smtClean="0"/>
              <a:t>2020-04-02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3017E-9ED6-43BA-B41F-CA336368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6B85D-82F6-4DDF-A0AD-40FA57269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384C7-51B9-4E15-A050-06A87BE8475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635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D0ED18-E105-4D7C-9A5E-E220E35C9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54157"/>
            <a:ext cx="12192000" cy="156375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  <a:cs typeface="Arial" panose="020B0604020202020204" pitchFamily="34" charset="0"/>
              </a:rPr>
              <a:t>SOEN 6611</a:t>
            </a:r>
            <a:br>
              <a:rPr lang="en-US" dirty="0">
                <a:latin typeface="+mn-lt"/>
                <a:cs typeface="Arial" panose="020B0604020202020204" pitchFamily="34" charset="0"/>
              </a:rPr>
            </a:br>
            <a:r>
              <a:rPr lang="en-US" dirty="0">
                <a:latin typeface="+mn-lt"/>
                <a:cs typeface="Arial" panose="020B0604020202020204" pitchFamily="34" charset="0"/>
              </a:rPr>
              <a:t>SOFTWARE MEASUREMENT</a:t>
            </a:r>
            <a:endParaRPr lang="en-CA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73834F2-5FE1-48F9-9C8B-1888FD49CFDC}"/>
              </a:ext>
            </a:extLst>
          </p:cNvPr>
          <p:cNvSpPr txBox="1">
            <a:spLocks/>
          </p:cNvSpPr>
          <p:nvPr/>
        </p:nvSpPr>
        <p:spPr>
          <a:xfrm>
            <a:off x="3935896" y="2517913"/>
            <a:ext cx="4691270" cy="4715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Submitted to: </a:t>
            </a:r>
            <a:r>
              <a:rPr lang="en-CA" sz="3200" dirty="0">
                <a:solidFill>
                  <a:schemeClr val="tx1"/>
                </a:solidFill>
              </a:rPr>
              <a:t>Jinqiu Yang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F74E38E-6A6B-4451-8319-CF98A4852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5059" y="4986930"/>
            <a:ext cx="1868472" cy="471597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GROUP J</a:t>
            </a:r>
            <a:endParaRPr lang="en-CA" sz="32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012F40-DC60-41A9-8C3A-EC7F94E99C4D}"/>
              </a:ext>
            </a:extLst>
          </p:cNvPr>
          <p:cNvSpPr txBox="1">
            <a:spLocks/>
          </p:cNvSpPr>
          <p:nvPr/>
        </p:nvSpPr>
        <p:spPr>
          <a:xfrm>
            <a:off x="9011477" y="4340088"/>
            <a:ext cx="3048001" cy="22368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Submitted by:</a:t>
            </a:r>
          </a:p>
          <a:p>
            <a:r>
              <a:rPr lang="en-CA" sz="1600" dirty="0">
                <a:solidFill>
                  <a:schemeClr val="tx1"/>
                </a:solidFill>
                <a:cs typeface="Arial" panose="020B0604020202020204" pitchFamily="34" charset="0"/>
              </a:rPr>
              <a:t>40084709 : Suruthi Raju</a:t>
            </a:r>
          </a:p>
          <a:p>
            <a:r>
              <a:rPr lang="en-CA" sz="1600" dirty="0">
                <a:solidFill>
                  <a:schemeClr val="tx1"/>
                </a:solidFill>
                <a:cs typeface="Arial" panose="020B0604020202020204" pitchFamily="34" charset="0"/>
              </a:rPr>
              <a:t>40129435 : Pranoti Mulay</a:t>
            </a:r>
          </a:p>
          <a:p>
            <a:r>
              <a:rPr lang="en-CA" sz="1600" dirty="0">
                <a:solidFill>
                  <a:schemeClr val="tx1"/>
                </a:solidFill>
                <a:cs typeface="Arial" panose="020B0604020202020204" pitchFamily="34" charset="0"/>
              </a:rPr>
              <a:t>40078258 : Avinash Damodaran</a:t>
            </a:r>
          </a:p>
          <a:p>
            <a:r>
              <a:rPr lang="en-CA" sz="1600" dirty="0">
                <a:solidFill>
                  <a:schemeClr val="tx1"/>
                </a:solidFill>
                <a:cs typeface="Arial" panose="020B0604020202020204" pitchFamily="34" charset="0"/>
              </a:rPr>
              <a:t>40088004 : Shalin Patel</a:t>
            </a:r>
          </a:p>
          <a:p>
            <a:r>
              <a:rPr lang="en-CA" sz="1600" dirty="0">
                <a:solidFill>
                  <a:schemeClr val="tx1"/>
                </a:solidFill>
                <a:cs typeface="Arial" panose="020B0604020202020204" pitchFamily="34" charset="0"/>
              </a:rPr>
              <a:t>40080612 : Niralkumar Lad</a:t>
            </a:r>
          </a:p>
          <a:p>
            <a:endParaRPr lang="en-CA" sz="1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787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852D-F71F-4013-AB36-8419D059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Metric 5:</a:t>
            </a:r>
            <a:r>
              <a:rPr lang="en-CA" dirty="0"/>
              <a:t> Maintenance Effort Estimation Model</a:t>
            </a:r>
            <a:br>
              <a:rPr lang="en-US" dirty="0"/>
            </a:br>
            <a:r>
              <a:rPr lang="en-US" dirty="0"/>
              <a:t>Metric 6: </a:t>
            </a:r>
            <a:r>
              <a:rPr lang="en-CA" dirty="0"/>
              <a:t>Software Defect Density</a:t>
            </a:r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233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9A9A-3FF3-4E15-AB01-4F1B75E4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and Process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D9E64-11B9-4432-89C1-B54F18FF2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Tool: CLOC</a:t>
            </a:r>
          </a:p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Installing CLOC</a:t>
            </a:r>
          </a:p>
          <a:p>
            <a:pPr lvl="1"/>
            <a:r>
              <a:rPr lang="en-US" dirty="0"/>
              <a:t>Open terminal and write for the following line with the folder path</a:t>
            </a:r>
          </a:p>
          <a:p>
            <a:pPr lvl="2"/>
            <a:r>
              <a:rPr lang="en-US" dirty="0"/>
              <a:t>Metric 5</a:t>
            </a:r>
          </a:p>
          <a:p>
            <a:pPr marL="1371600" lvl="3" indent="0">
              <a:buNone/>
            </a:pPr>
            <a:r>
              <a:rPr lang="en-US" dirty="0" err="1"/>
              <a:t>cloc</a:t>
            </a:r>
            <a:r>
              <a:rPr lang="en-US" dirty="0"/>
              <a:t> –diff folderPath1 folderPath2</a:t>
            </a:r>
          </a:p>
          <a:p>
            <a:pPr lvl="2"/>
            <a:r>
              <a:rPr lang="en-US" dirty="0"/>
              <a:t>Metric 6</a:t>
            </a:r>
          </a:p>
          <a:p>
            <a:pPr marL="1371600" lvl="3" indent="0">
              <a:buNone/>
            </a:pPr>
            <a:r>
              <a:rPr lang="en-US" dirty="0" err="1"/>
              <a:t>Cloc</a:t>
            </a:r>
            <a:r>
              <a:rPr lang="en-US" dirty="0"/>
              <a:t> </a:t>
            </a:r>
            <a:r>
              <a:rPr lang="en-US" dirty="0" err="1"/>
              <a:t>folderPath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3794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22FF-54D6-4874-A548-F04498CF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CA" dirty="0"/>
              <a:t>Apache Commons Logging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C5D13A-C496-4106-9B55-355DE2C66A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614423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452">
                  <a:extLst>
                    <a:ext uri="{9D8B030D-6E8A-4147-A177-3AD203B41FA5}">
                      <a16:colId xmlns:a16="http://schemas.microsoft.com/office/drawing/2014/main" val="2774791769"/>
                    </a:ext>
                  </a:extLst>
                </a:gridCol>
                <a:gridCol w="1891748">
                  <a:extLst>
                    <a:ext uri="{9D8B030D-6E8A-4147-A177-3AD203B41FA5}">
                      <a16:colId xmlns:a16="http://schemas.microsoft.com/office/drawing/2014/main" val="202676311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41212897"/>
                    </a:ext>
                  </a:extLst>
                </a:gridCol>
                <a:gridCol w="1325217">
                  <a:extLst>
                    <a:ext uri="{9D8B030D-6E8A-4147-A177-3AD203B41FA5}">
                      <a16:colId xmlns:a16="http://schemas.microsoft.com/office/drawing/2014/main" val="2836484187"/>
                    </a:ext>
                  </a:extLst>
                </a:gridCol>
                <a:gridCol w="1470992">
                  <a:extLst>
                    <a:ext uri="{9D8B030D-6E8A-4147-A177-3AD203B41FA5}">
                      <a16:colId xmlns:a16="http://schemas.microsoft.com/office/drawing/2014/main" val="157819875"/>
                    </a:ext>
                  </a:extLst>
                </a:gridCol>
                <a:gridCol w="2461591">
                  <a:extLst>
                    <a:ext uri="{9D8B030D-6E8A-4147-A177-3AD203B41FA5}">
                      <a16:colId xmlns:a16="http://schemas.microsoft.com/office/drawing/2014/main" val="67787470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Version</a:t>
                      </a:r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Metric 5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Metric 6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1496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DLOC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Effort Required</a:t>
                      </a:r>
                    </a:p>
                    <a:p>
                      <a:r>
                        <a:rPr lang="en-US" dirty="0"/>
                        <a:t>(person hours)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bugs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Defect Density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87.93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2.404851527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872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119.57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16604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0.542038063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69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83.68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0.740819134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06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136.06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0.11016249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160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14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18257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0.109547023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9906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982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22FF-54D6-4874-A548-F04498CF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Results(Continue)</a:t>
            </a:r>
            <a:br>
              <a:rPr lang="en-US" dirty="0"/>
            </a:br>
            <a:r>
              <a:rPr lang="en-CA" dirty="0"/>
              <a:t>Apache Commons Math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C5D13A-C496-4106-9B55-355DE2C66A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292732"/>
              </p:ext>
            </p:extLst>
          </p:nvPr>
        </p:nvGraphicFramePr>
        <p:xfrm>
          <a:off x="838200" y="1825625"/>
          <a:ext cx="105156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452">
                  <a:extLst>
                    <a:ext uri="{9D8B030D-6E8A-4147-A177-3AD203B41FA5}">
                      <a16:colId xmlns:a16="http://schemas.microsoft.com/office/drawing/2014/main" val="2774791769"/>
                    </a:ext>
                  </a:extLst>
                </a:gridCol>
                <a:gridCol w="1891748">
                  <a:extLst>
                    <a:ext uri="{9D8B030D-6E8A-4147-A177-3AD203B41FA5}">
                      <a16:colId xmlns:a16="http://schemas.microsoft.com/office/drawing/2014/main" val="202676311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41212897"/>
                    </a:ext>
                  </a:extLst>
                </a:gridCol>
                <a:gridCol w="1404730">
                  <a:extLst>
                    <a:ext uri="{9D8B030D-6E8A-4147-A177-3AD203B41FA5}">
                      <a16:colId xmlns:a16="http://schemas.microsoft.com/office/drawing/2014/main" val="2836484187"/>
                    </a:ext>
                  </a:extLst>
                </a:gridCol>
                <a:gridCol w="1391479">
                  <a:extLst>
                    <a:ext uri="{9D8B030D-6E8A-4147-A177-3AD203B41FA5}">
                      <a16:colId xmlns:a16="http://schemas.microsoft.com/office/drawing/2014/main" val="157819875"/>
                    </a:ext>
                  </a:extLst>
                </a:gridCol>
                <a:gridCol w="2461591">
                  <a:extLst>
                    <a:ext uri="{9D8B030D-6E8A-4147-A177-3AD203B41FA5}">
                      <a16:colId xmlns:a16="http://schemas.microsoft.com/office/drawing/2014/main" val="67787470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Version</a:t>
                      </a:r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Metric 5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Metric 6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1496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DLOC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Effort Required</a:t>
                      </a:r>
                    </a:p>
                    <a:p>
                      <a:r>
                        <a:rPr lang="en-US" dirty="0"/>
                        <a:t>(person hours)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No. of bugs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Defect Density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n-lt"/>
                        </a:rPr>
                        <a:t>1.0</a:t>
                      </a:r>
                      <a:endParaRPr lang="en-CA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15873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236.73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36846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0.3528198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72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n-lt"/>
                        </a:rPr>
                        <a:t>1.1</a:t>
                      </a:r>
                      <a:endParaRPr lang="en-CA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4696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124.96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47871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0.5013474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69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n-lt"/>
                        </a:rPr>
                        <a:t>2.0</a:t>
                      </a:r>
                      <a:endParaRPr lang="en-CA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85787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935.87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156848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0.4207896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06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n-lt"/>
                        </a:rPr>
                        <a:t>2.1</a:t>
                      </a:r>
                      <a:endParaRPr lang="en-CA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13768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215.68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165423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0.3083005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160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n-lt"/>
                        </a:rPr>
                        <a:t>2.2</a:t>
                      </a:r>
                      <a:endParaRPr lang="en-CA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21411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292.11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193422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0.3515629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214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n-lt"/>
                        </a:rPr>
                        <a:t>3.4</a:t>
                      </a:r>
                      <a:endParaRPr lang="en-CA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135802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1436.02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362017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0.0331476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990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+mn-lt"/>
                        </a:rPr>
                        <a:t>3.6.1</a:t>
                      </a:r>
                      <a:endParaRPr lang="en-CA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18473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262.73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387777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0.0954157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6840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183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22FF-54D6-4874-A548-F04498CF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Results(Continue)</a:t>
            </a:r>
            <a:br>
              <a:rPr lang="en-US" dirty="0"/>
            </a:br>
            <a:r>
              <a:rPr lang="en-CA" dirty="0"/>
              <a:t>Apache Commons Lang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C5D13A-C496-4106-9B55-355DE2C66A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052221"/>
              </p:ext>
            </p:extLst>
          </p:nvPr>
        </p:nvGraphicFramePr>
        <p:xfrm>
          <a:off x="851452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452">
                  <a:extLst>
                    <a:ext uri="{9D8B030D-6E8A-4147-A177-3AD203B41FA5}">
                      <a16:colId xmlns:a16="http://schemas.microsoft.com/office/drawing/2014/main" val="2774791769"/>
                    </a:ext>
                  </a:extLst>
                </a:gridCol>
                <a:gridCol w="1891748">
                  <a:extLst>
                    <a:ext uri="{9D8B030D-6E8A-4147-A177-3AD203B41FA5}">
                      <a16:colId xmlns:a16="http://schemas.microsoft.com/office/drawing/2014/main" val="202676311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41212897"/>
                    </a:ext>
                  </a:extLst>
                </a:gridCol>
                <a:gridCol w="1351722">
                  <a:extLst>
                    <a:ext uri="{9D8B030D-6E8A-4147-A177-3AD203B41FA5}">
                      <a16:colId xmlns:a16="http://schemas.microsoft.com/office/drawing/2014/main" val="2836484187"/>
                    </a:ext>
                  </a:extLst>
                </a:gridCol>
                <a:gridCol w="1444487">
                  <a:extLst>
                    <a:ext uri="{9D8B030D-6E8A-4147-A177-3AD203B41FA5}">
                      <a16:colId xmlns:a16="http://schemas.microsoft.com/office/drawing/2014/main" val="157819875"/>
                    </a:ext>
                  </a:extLst>
                </a:gridCol>
                <a:gridCol w="2461591">
                  <a:extLst>
                    <a:ext uri="{9D8B030D-6E8A-4147-A177-3AD203B41FA5}">
                      <a16:colId xmlns:a16="http://schemas.microsoft.com/office/drawing/2014/main" val="67787470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Version</a:t>
                      </a:r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Metric 5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Metric 6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1496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DLOC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Effort Required</a:t>
                      </a:r>
                    </a:p>
                    <a:p>
                      <a:r>
                        <a:rPr lang="en-US" dirty="0"/>
                        <a:t>(person hours)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bugs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Defect Density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2.6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3046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108.46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107100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0.1867414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72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3.2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60259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680.59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121483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0.2798746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69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3.3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2687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104.87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125454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0.0478263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06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3.4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4368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121.68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129956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0.4539998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160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3.5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10982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187.82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141758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0.2468996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214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3.10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36569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443.69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154791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0.0129206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9906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40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22FF-54D6-4874-A548-F04498CF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Results(Continue) </a:t>
            </a:r>
            <a:br>
              <a:rPr lang="en-US" dirty="0"/>
            </a:br>
            <a:r>
              <a:rPr lang="en-CA" dirty="0"/>
              <a:t>Apache Commons Net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C5D13A-C496-4106-9B55-355DE2C66A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02670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452">
                  <a:extLst>
                    <a:ext uri="{9D8B030D-6E8A-4147-A177-3AD203B41FA5}">
                      <a16:colId xmlns:a16="http://schemas.microsoft.com/office/drawing/2014/main" val="2774791769"/>
                    </a:ext>
                  </a:extLst>
                </a:gridCol>
                <a:gridCol w="1891748">
                  <a:extLst>
                    <a:ext uri="{9D8B030D-6E8A-4147-A177-3AD203B41FA5}">
                      <a16:colId xmlns:a16="http://schemas.microsoft.com/office/drawing/2014/main" val="202676311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41212897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2836484187"/>
                    </a:ext>
                  </a:extLst>
                </a:gridCol>
                <a:gridCol w="1417983">
                  <a:extLst>
                    <a:ext uri="{9D8B030D-6E8A-4147-A177-3AD203B41FA5}">
                      <a16:colId xmlns:a16="http://schemas.microsoft.com/office/drawing/2014/main" val="157819875"/>
                    </a:ext>
                  </a:extLst>
                </a:gridCol>
                <a:gridCol w="2461591">
                  <a:extLst>
                    <a:ext uri="{9D8B030D-6E8A-4147-A177-3AD203B41FA5}">
                      <a16:colId xmlns:a16="http://schemas.microsoft.com/office/drawing/2014/main" val="67787470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Version</a:t>
                      </a:r>
                      <a:endParaRPr lang="en-C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Metric 5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Metric 6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1496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DLOC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Effort Required</a:t>
                      </a:r>
                    </a:p>
                    <a:p>
                      <a:r>
                        <a:rPr lang="en-US" dirty="0"/>
                        <a:t>(person hours)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bugs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Defect Density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7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1.4.1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78.12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39741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2.1136861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72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2.2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17591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253.91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46940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0.61781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699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3.3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8017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158.17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57513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0.7650444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06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3.4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3563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113.63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61848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0.1778554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160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3.5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80.31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62066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0.2255663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214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3.6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1152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89.52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62865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800" b="0" i="0" u="none" strike="noStrike" dirty="0">
                          <a:solidFill>
                            <a:srgbClr val="24292E"/>
                          </a:solidFill>
                          <a:effectLst/>
                          <a:latin typeface="+mn-lt"/>
                        </a:rPr>
                        <a:t>0.4294918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9906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410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6C60-6B9F-448E-B657-1D380352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Correlation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6226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7AA3-E46F-4DA3-B2B1-BB98C7331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4 vs Metric 1</a:t>
            </a:r>
            <a:endParaRPr lang="en-CA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C37DA47-291C-4082-965E-D425832941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8454953"/>
              </p:ext>
            </p:extLst>
          </p:nvPr>
        </p:nvGraphicFramePr>
        <p:xfrm>
          <a:off x="838200" y="1690688"/>
          <a:ext cx="7473521" cy="3764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0493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7AA3-E46F-4DA3-B2B1-BB98C7331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4 vs Metric 2</a:t>
            </a:r>
            <a:endParaRPr lang="en-CA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264DBAB-0FD3-4E88-BF8D-C6CCDFD4FD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931610"/>
              </p:ext>
            </p:extLst>
          </p:nvPr>
        </p:nvGraphicFramePr>
        <p:xfrm>
          <a:off x="838200" y="1690688"/>
          <a:ext cx="7473521" cy="3764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6281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406A0-C025-49FD-A2F7-51992C76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3 vs Metric 1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7BCFEB-CE69-4E7A-A648-EEC317FA5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473521" cy="37643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9874E2-2CE3-4E67-9605-ED2D6D0E3E8B}"/>
              </a:ext>
            </a:extLst>
          </p:cNvPr>
          <p:cNvSpPr txBox="1"/>
          <p:nvPr/>
        </p:nvSpPr>
        <p:spPr>
          <a:xfrm>
            <a:off x="838200" y="5553800"/>
            <a:ext cx="935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310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D820-118C-44EF-BB9D-C42D8855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0823D-6821-4074-8C96-C9C9C8830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Repositories Used</a:t>
            </a:r>
          </a:p>
          <a:p>
            <a:r>
              <a:rPr lang="en-CA" sz="2200" dirty="0"/>
              <a:t>Metric 1 , Metric 2 and Metric 4: Statement Coverage, Branch Coverage and McCabe Cyclomatic complexity</a:t>
            </a:r>
          </a:p>
          <a:p>
            <a:r>
              <a:rPr lang="en-CA" sz="2200" dirty="0"/>
              <a:t>Metric 3: Mutation Score</a:t>
            </a:r>
          </a:p>
          <a:p>
            <a:r>
              <a:rPr lang="en-CA" sz="2200" dirty="0"/>
              <a:t>Metric 5 and Metric 6: Maintenance Effort Estimation Model and Software Defect Density</a:t>
            </a:r>
          </a:p>
          <a:p>
            <a:r>
              <a:rPr lang="en-CA" sz="2200" dirty="0"/>
              <a:t>Correlations:</a:t>
            </a:r>
          </a:p>
          <a:p>
            <a:pPr lvl="1"/>
            <a:r>
              <a:rPr lang="en-CA" sz="2200" dirty="0"/>
              <a:t>Metric 1 and 2 Vs Metric 3</a:t>
            </a:r>
          </a:p>
          <a:p>
            <a:pPr lvl="1"/>
            <a:r>
              <a:rPr lang="en-CA" sz="2200" dirty="0"/>
              <a:t>Metric 1 and 2 Vs Metric 4</a:t>
            </a:r>
          </a:p>
          <a:p>
            <a:pPr lvl="1"/>
            <a:r>
              <a:rPr lang="en-CA" sz="2200" dirty="0"/>
              <a:t>Metric 1 and 2 Vs Metric 6</a:t>
            </a:r>
          </a:p>
          <a:p>
            <a:pPr lvl="1"/>
            <a:r>
              <a:rPr lang="en-CA" sz="2200" dirty="0"/>
              <a:t>Metric 5 Vs Metric 6</a:t>
            </a:r>
          </a:p>
        </p:txBody>
      </p:sp>
    </p:spTree>
    <p:extLst>
      <p:ext uri="{BB962C8B-B14F-4D97-AF65-F5344CB8AC3E}">
        <p14:creationId xmlns:p14="http://schemas.microsoft.com/office/powerpoint/2010/main" val="1597461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406A0-C025-49FD-A2F7-51992C76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3 vs Metric 2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A40D32-7E81-491E-9D88-2DEF496F9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8697"/>
            <a:ext cx="7486709" cy="3755238"/>
          </a:xfrm>
        </p:spPr>
      </p:pic>
    </p:spTree>
    <p:extLst>
      <p:ext uri="{BB962C8B-B14F-4D97-AF65-F5344CB8AC3E}">
        <p14:creationId xmlns:p14="http://schemas.microsoft.com/office/powerpoint/2010/main" val="1774103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71B2-99FA-47F6-BAA3-1F69E05F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1 vs Metric 6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F7184E-56BB-4F3A-8402-727AF68E7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695154" cy="4035631"/>
          </a:xfrm>
        </p:spPr>
      </p:pic>
    </p:spTree>
    <p:extLst>
      <p:ext uri="{BB962C8B-B14F-4D97-AF65-F5344CB8AC3E}">
        <p14:creationId xmlns:p14="http://schemas.microsoft.com/office/powerpoint/2010/main" val="543043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71B2-99FA-47F6-BAA3-1F69E05F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2 vs Metric 6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F5CF30-32C1-4C54-8988-AAFE97591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710863" cy="4047822"/>
          </a:xfrm>
        </p:spPr>
      </p:pic>
    </p:spTree>
    <p:extLst>
      <p:ext uri="{BB962C8B-B14F-4D97-AF65-F5344CB8AC3E}">
        <p14:creationId xmlns:p14="http://schemas.microsoft.com/office/powerpoint/2010/main" val="2046516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B762-36C3-4DAB-90C1-51E4D575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Metric 5 vs Metric 6</a:t>
            </a:r>
            <a:br>
              <a:rPr lang="en-US" dirty="0"/>
            </a:br>
            <a:r>
              <a:rPr lang="en-CA" dirty="0"/>
              <a:t>Apache Commons Logging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1C7E6CA-7404-46FF-A666-375C42CD9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234356" cy="3736952"/>
          </a:xfrm>
        </p:spPr>
      </p:pic>
    </p:spTree>
    <p:extLst>
      <p:ext uri="{BB962C8B-B14F-4D97-AF65-F5344CB8AC3E}">
        <p14:creationId xmlns:p14="http://schemas.microsoft.com/office/powerpoint/2010/main" val="899904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B762-36C3-4DAB-90C1-51E4D575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Metric 5 vs Metric 6(Continue)</a:t>
            </a:r>
            <a:br>
              <a:rPr lang="en-US" dirty="0"/>
            </a:br>
            <a:r>
              <a:rPr lang="en-CA" dirty="0"/>
              <a:t>Apache Commons Math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89B95E-87C5-48C7-A551-F717D4EB1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7436"/>
            <a:ext cx="6981012" cy="3814206"/>
          </a:xfrm>
        </p:spPr>
      </p:pic>
    </p:spTree>
    <p:extLst>
      <p:ext uri="{BB962C8B-B14F-4D97-AF65-F5344CB8AC3E}">
        <p14:creationId xmlns:p14="http://schemas.microsoft.com/office/powerpoint/2010/main" val="859112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B762-36C3-4DAB-90C1-51E4D575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Metric 5 vs Metric 6(Continue)</a:t>
            </a:r>
            <a:br>
              <a:rPr lang="en-US" dirty="0"/>
            </a:br>
            <a:r>
              <a:rPr lang="en-CA" dirty="0"/>
              <a:t>Apache Commons Lang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3F5D881-187B-446D-B213-EBE8CB5D1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7436"/>
            <a:ext cx="7260010" cy="3750204"/>
          </a:xfrm>
        </p:spPr>
      </p:pic>
    </p:spTree>
    <p:extLst>
      <p:ext uri="{BB962C8B-B14F-4D97-AF65-F5344CB8AC3E}">
        <p14:creationId xmlns:p14="http://schemas.microsoft.com/office/powerpoint/2010/main" val="664259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B762-36C3-4DAB-90C1-51E4D575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Metric 5 vs Metric 6(Continue)</a:t>
            </a:r>
            <a:br>
              <a:rPr lang="en-US" dirty="0"/>
            </a:br>
            <a:r>
              <a:rPr lang="en-CA" dirty="0"/>
              <a:t>Apache Commons Net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C7AF85-7604-47F4-9543-3137E8045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7436"/>
            <a:ext cx="7134203" cy="3762395"/>
          </a:xfrm>
        </p:spPr>
      </p:pic>
    </p:spTree>
    <p:extLst>
      <p:ext uri="{BB962C8B-B14F-4D97-AF65-F5344CB8AC3E}">
        <p14:creationId xmlns:p14="http://schemas.microsoft.com/office/powerpoint/2010/main" val="3124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9F3D-48AE-4B11-A929-BCFBDB82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02016-F77F-48F0-8F8F-858694D3D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CA" dirty="0"/>
              <a:t>Cyclomatic complexity [Online]. Available: https://en.wikipedia.org/wiki/Cyclomatic_complexity [Accessed: 15-Feb-2020].</a:t>
            </a:r>
          </a:p>
          <a:p>
            <a:pPr fontAlgn="base"/>
            <a:r>
              <a:rPr lang="en-CA" dirty="0" err="1"/>
              <a:t>Mccabe's</a:t>
            </a:r>
            <a:r>
              <a:rPr lang="en-CA" dirty="0"/>
              <a:t> Cyclomatic Complexity: Calculate with Flow Graph (Example) [Online]. Available: https://www.guru99.com/cyclomatic-complexity.html [Accessed: 15-Feb-2020].</a:t>
            </a:r>
          </a:p>
          <a:p>
            <a:pPr fontAlgn="base"/>
            <a:r>
              <a:rPr lang="en-CA" dirty="0"/>
              <a:t>M. M. S. Sarwar, S. Shahzad and I. Ahmad, "Cyclomatic complexity: The nesting problem," </a:t>
            </a:r>
            <a:r>
              <a:rPr lang="en-CA" i="1" dirty="0"/>
              <a:t>IEEE, </a:t>
            </a:r>
            <a:r>
              <a:rPr lang="en-CA" dirty="0"/>
              <a:t>2014. </a:t>
            </a:r>
          </a:p>
          <a:p>
            <a:pPr fontAlgn="base"/>
            <a:r>
              <a:rPr lang="en-CA" dirty="0"/>
              <a:t>Mutation Testing in Software Testing: Mutant Score &amp; Analysis Example [Online]. Available: https://www.guru99.com/mutation-testing.html [Accessed: 15-Feb-2020].</a:t>
            </a:r>
          </a:p>
          <a:p>
            <a:pPr fontAlgn="base"/>
            <a:r>
              <a:rPr lang="en-CA" dirty="0" err="1"/>
              <a:t>ThinkSys</a:t>
            </a:r>
            <a:r>
              <a:rPr lang="en-CA" dirty="0"/>
              <a:t>, “34 Software Testing Metrics &amp; KPIs: Complete Guide,” </a:t>
            </a:r>
            <a:r>
              <a:rPr lang="en-CA" i="1" dirty="0" err="1"/>
              <a:t>ThinkSys</a:t>
            </a:r>
            <a:r>
              <a:rPr lang="en-CA" i="1" dirty="0"/>
              <a:t> Inc</a:t>
            </a:r>
            <a:r>
              <a:rPr lang="en-CA" dirty="0"/>
              <a:t>, 11-Oct-2019. [Online]. Available: https://www.thinksys.com/qa-testing/software-testing-metrics-kpis/. [Accessed: 16-Feb-2020].</a:t>
            </a:r>
          </a:p>
          <a:p>
            <a:pPr fontAlgn="base"/>
            <a:r>
              <a:rPr lang="en-CA" dirty="0"/>
              <a:t>J. Arnold, “64 Essential Software Quality Testing Metrics For Measuring Success,” </a:t>
            </a:r>
            <a:r>
              <a:rPr lang="en-CA" i="1" dirty="0" err="1"/>
              <a:t>QASymphony</a:t>
            </a:r>
            <a:r>
              <a:rPr lang="en-CA" dirty="0"/>
              <a:t>, 07-Jan-2019. [Online]. Available: https://www.qasymphony.com/blog/64-test-metrics/. [Accessed: 16-Feb-2020].</a:t>
            </a:r>
          </a:p>
        </p:txBody>
      </p:sp>
    </p:spTree>
    <p:extLst>
      <p:ext uri="{BB962C8B-B14F-4D97-AF65-F5344CB8AC3E}">
        <p14:creationId xmlns:p14="http://schemas.microsoft.com/office/powerpoint/2010/main" val="348831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F1D5-A185-446C-9568-05F69CDD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Repositories Used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F762C5-3F51-4B55-914B-3A02FFE44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248148"/>
              </p:ext>
            </p:extLst>
          </p:nvPr>
        </p:nvGraphicFramePr>
        <p:xfrm>
          <a:off x="838200" y="1825623"/>
          <a:ext cx="10515600" cy="3607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348">
                  <a:extLst>
                    <a:ext uri="{9D8B030D-6E8A-4147-A177-3AD203B41FA5}">
                      <a16:colId xmlns:a16="http://schemas.microsoft.com/office/drawing/2014/main" val="1187213603"/>
                    </a:ext>
                  </a:extLst>
                </a:gridCol>
                <a:gridCol w="3339548">
                  <a:extLst>
                    <a:ext uri="{9D8B030D-6E8A-4147-A177-3AD203B41FA5}">
                      <a16:colId xmlns:a16="http://schemas.microsoft.com/office/drawing/2014/main" val="1319379089"/>
                    </a:ext>
                  </a:extLst>
                </a:gridCol>
                <a:gridCol w="3569804">
                  <a:extLst>
                    <a:ext uri="{9D8B030D-6E8A-4147-A177-3AD203B41FA5}">
                      <a16:colId xmlns:a16="http://schemas.microsoft.com/office/drawing/2014/main" val="12603498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49038662"/>
                    </a:ext>
                  </a:extLst>
                </a:gridCol>
              </a:tblGrid>
              <a:tr h="721553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Repository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Lines of Code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064568"/>
                  </a:ext>
                </a:extLst>
              </a:tr>
              <a:tr h="72155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Apache Commons 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18K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759634"/>
                  </a:ext>
                </a:extLst>
              </a:tr>
              <a:tr h="72155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Apache Commons 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3.6.1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387K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99444"/>
                  </a:ext>
                </a:extLst>
              </a:tr>
              <a:tr h="72155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Apache commons 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154K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464775"/>
                  </a:ext>
                </a:extLst>
              </a:tr>
              <a:tr h="72155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Apache Commons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62K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157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89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8439-1952-4EB6-A834-3F8665BC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7" y="2319475"/>
            <a:ext cx="10515600" cy="2219049"/>
          </a:xfrm>
        </p:spPr>
        <p:txBody>
          <a:bodyPr>
            <a:normAutofit fontScale="90000"/>
          </a:bodyPr>
          <a:lstStyle/>
          <a:p>
            <a:r>
              <a:rPr lang="en-US" dirty="0"/>
              <a:t>Metric 1: Statement Coverage </a:t>
            </a:r>
            <a:br>
              <a:rPr lang="en-US" dirty="0"/>
            </a:br>
            <a:r>
              <a:rPr lang="en-US" dirty="0"/>
              <a:t>Metric 2: Branch Coverage </a:t>
            </a:r>
            <a:br>
              <a:rPr lang="en-US" dirty="0"/>
            </a:br>
            <a:r>
              <a:rPr lang="en-US" dirty="0"/>
              <a:t>Metric 4: </a:t>
            </a:r>
            <a:r>
              <a:rPr lang="en-CA" dirty="0"/>
              <a:t>McCabe Cyclomatic complexity</a:t>
            </a:r>
            <a:br>
              <a:rPr lang="en-US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690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1931-AAE0-43EF-A99E-EEC196F1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Tool, Process and Challenges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2BF33-52AD-4A38-88D0-2EF4ABE44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Tool: JaCoCo</a:t>
            </a:r>
          </a:p>
          <a:p>
            <a:pPr lvl="1"/>
            <a:r>
              <a:rPr lang="en-US" dirty="0"/>
              <a:t>Why JaCoCo?</a:t>
            </a:r>
          </a:p>
          <a:p>
            <a:pPr lvl="2"/>
            <a:r>
              <a:rPr lang="en-CA" dirty="0"/>
              <a:t>Easy integration with eclipse and free as well as Open-Source for Java.</a:t>
            </a:r>
            <a:endParaRPr lang="en-US" dirty="0"/>
          </a:p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Imported projects in eclipse.</a:t>
            </a:r>
          </a:p>
          <a:p>
            <a:pPr lvl="1"/>
            <a:r>
              <a:rPr lang="en-US" dirty="0"/>
              <a:t>Resolved dependencies error.</a:t>
            </a:r>
          </a:p>
          <a:p>
            <a:pPr lvl="1"/>
            <a:r>
              <a:rPr lang="en-US" dirty="0"/>
              <a:t>Ran the tool i.e. JaCoCo to calculate metric 1,2 and 4.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Resolving dependencies error.</a:t>
            </a:r>
          </a:p>
          <a:p>
            <a:pPr lvl="1"/>
            <a:r>
              <a:rPr lang="en-US" dirty="0"/>
              <a:t>Ignoring some test cases that were not detecting any coverage.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1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D780-82D9-4772-9A3D-4FD530D3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6E70A9-5403-49D7-AFA0-D2D27A92A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091670"/>
              </p:ext>
            </p:extLst>
          </p:nvPr>
        </p:nvGraphicFramePr>
        <p:xfrm>
          <a:off x="838200" y="1825625"/>
          <a:ext cx="10863470" cy="3448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895">
                  <a:extLst>
                    <a:ext uri="{9D8B030D-6E8A-4147-A177-3AD203B41FA5}">
                      <a16:colId xmlns:a16="http://schemas.microsoft.com/office/drawing/2014/main" val="4012627219"/>
                    </a:ext>
                  </a:extLst>
                </a:gridCol>
                <a:gridCol w="2792878">
                  <a:extLst>
                    <a:ext uri="{9D8B030D-6E8A-4147-A177-3AD203B41FA5}">
                      <a16:colId xmlns:a16="http://schemas.microsoft.com/office/drawing/2014/main" val="3189198359"/>
                    </a:ext>
                  </a:extLst>
                </a:gridCol>
                <a:gridCol w="2163110">
                  <a:extLst>
                    <a:ext uri="{9D8B030D-6E8A-4147-A177-3AD203B41FA5}">
                      <a16:colId xmlns:a16="http://schemas.microsoft.com/office/drawing/2014/main" val="1769553528"/>
                    </a:ext>
                  </a:extLst>
                </a:gridCol>
                <a:gridCol w="1861918">
                  <a:extLst>
                    <a:ext uri="{9D8B030D-6E8A-4147-A177-3AD203B41FA5}">
                      <a16:colId xmlns:a16="http://schemas.microsoft.com/office/drawing/2014/main" val="274395105"/>
                    </a:ext>
                  </a:extLst>
                </a:gridCol>
                <a:gridCol w="2912669">
                  <a:extLst>
                    <a:ext uri="{9D8B030D-6E8A-4147-A177-3AD203B41FA5}">
                      <a16:colId xmlns:a16="http://schemas.microsoft.com/office/drawing/2014/main" val="1018090644"/>
                    </a:ext>
                  </a:extLst>
                </a:gridCol>
              </a:tblGrid>
              <a:tr h="1315197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Repository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 1:</a:t>
                      </a:r>
                    </a:p>
                    <a:p>
                      <a:r>
                        <a:rPr lang="en-US" dirty="0"/>
                        <a:t>Statement </a:t>
                      </a:r>
                    </a:p>
                    <a:p>
                      <a:r>
                        <a:rPr lang="en-US" dirty="0"/>
                        <a:t>Coverage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 2:</a:t>
                      </a:r>
                    </a:p>
                    <a:p>
                      <a:r>
                        <a:rPr lang="en-US" dirty="0"/>
                        <a:t>Branch </a:t>
                      </a:r>
                    </a:p>
                    <a:p>
                      <a:r>
                        <a:rPr lang="en-US" dirty="0"/>
                        <a:t>Coverage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 4:</a:t>
                      </a:r>
                    </a:p>
                    <a:p>
                      <a:r>
                        <a:rPr lang="en-CA" dirty="0"/>
                        <a:t>McCabe </a:t>
                      </a:r>
                    </a:p>
                    <a:p>
                      <a:r>
                        <a:rPr lang="en-CA" dirty="0"/>
                        <a:t>Cyclomatic</a:t>
                      </a:r>
                    </a:p>
                    <a:p>
                      <a:r>
                        <a:rPr lang="en-CA" dirty="0"/>
                        <a:t>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343495"/>
                  </a:ext>
                </a:extLst>
              </a:tr>
              <a:tr h="53338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Apache Commons 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0.3844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51.55%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776292"/>
                  </a:ext>
                </a:extLst>
              </a:tr>
              <a:tr h="53338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Apache Commons 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81.73%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258360"/>
                  </a:ext>
                </a:extLst>
              </a:tr>
              <a:tr h="53338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Apache commons 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0.8728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81.34%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29598"/>
                  </a:ext>
                </a:extLst>
              </a:tr>
              <a:tr h="53338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Apache Commons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0.543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0.3278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33.97%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93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139B-B4A2-4799-9A5B-FA06CE45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Metric 3: </a:t>
            </a:r>
            <a:r>
              <a:rPr lang="en-CA" dirty="0"/>
              <a:t>Mutation Score</a:t>
            </a:r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761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28F0-42AC-49ED-9958-7CDC42C8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Tool, Process and Challenges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87BE1-2850-418E-A37B-BF07B0FF7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Tool: PitClipse</a:t>
            </a:r>
          </a:p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Install PitClipse and add plugin to POM.xml</a:t>
            </a:r>
          </a:p>
          <a:p>
            <a:pPr lvl="1"/>
            <a:r>
              <a:rPr lang="en-US" dirty="0"/>
              <a:t>Resolve the dependencies if any exists</a:t>
            </a:r>
          </a:p>
          <a:p>
            <a:pPr lvl="1"/>
            <a:r>
              <a:rPr lang="en-US" dirty="0"/>
              <a:t>Open terminal and write the following command:</a:t>
            </a:r>
          </a:p>
          <a:p>
            <a:pPr marL="914400" lvl="2" indent="0">
              <a:buNone/>
            </a:pPr>
            <a:r>
              <a:rPr lang="en-US" dirty="0"/>
              <a:t>mvn org.pitest:pitest-maven:mutationCoverage</a:t>
            </a:r>
          </a:p>
          <a:p>
            <a:r>
              <a:rPr lang="en-CA" dirty="0"/>
              <a:t>Challenges:</a:t>
            </a:r>
          </a:p>
          <a:p>
            <a:pPr lvl="1"/>
            <a:r>
              <a:rPr lang="en-CA" dirty="0"/>
              <a:t>Multiple time outs</a:t>
            </a:r>
          </a:p>
          <a:p>
            <a:pPr lvl="1"/>
            <a:r>
              <a:rPr lang="en-US" dirty="0"/>
              <a:t>Ignoring some test cases that were not detecting any mutation.</a:t>
            </a:r>
          </a:p>
        </p:txBody>
      </p:sp>
    </p:spTree>
    <p:extLst>
      <p:ext uri="{BB962C8B-B14F-4D97-AF65-F5344CB8AC3E}">
        <p14:creationId xmlns:p14="http://schemas.microsoft.com/office/powerpoint/2010/main" val="3172066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47C9-590E-4839-9043-36E531B3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7E2518-BE8B-4166-822B-3A4526106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856464"/>
              </p:ext>
            </p:extLst>
          </p:nvPr>
        </p:nvGraphicFramePr>
        <p:xfrm>
          <a:off x="838200" y="1825624"/>
          <a:ext cx="10515597" cy="2256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652">
                  <a:extLst>
                    <a:ext uri="{9D8B030D-6E8A-4147-A177-3AD203B41FA5}">
                      <a16:colId xmlns:a16="http://schemas.microsoft.com/office/drawing/2014/main" val="3519954374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322809260"/>
                    </a:ext>
                  </a:extLst>
                </a:gridCol>
                <a:gridCol w="4939745">
                  <a:extLst>
                    <a:ext uri="{9D8B030D-6E8A-4147-A177-3AD203B41FA5}">
                      <a16:colId xmlns:a16="http://schemas.microsoft.com/office/drawing/2014/main" val="1965037771"/>
                    </a:ext>
                  </a:extLst>
                </a:gridCol>
              </a:tblGrid>
              <a:tr h="451209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Repository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 3 Mutation Score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70559"/>
                  </a:ext>
                </a:extLst>
              </a:tr>
              <a:tr h="45120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Apache Commons 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182838"/>
                  </a:ext>
                </a:extLst>
              </a:tr>
              <a:tr h="45120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Apache Commons 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570122"/>
                  </a:ext>
                </a:extLst>
              </a:tr>
              <a:tr h="45120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Apache commons 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59164"/>
                  </a:ext>
                </a:extLst>
              </a:tr>
              <a:tr h="45120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Apache Commons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24%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889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872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967</Words>
  <Application>Microsoft Office PowerPoint</Application>
  <PresentationFormat>Widescreen</PresentationFormat>
  <Paragraphs>338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 2</vt:lpstr>
      <vt:lpstr>Office Theme</vt:lpstr>
      <vt:lpstr>SOEN 6611 SOFTWARE MEASUREMENT</vt:lpstr>
      <vt:lpstr>Outline</vt:lpstr>
      <vt:lpstr>Repositories Used</vt:lpstr>
      <vt:lpstr>Metric 1: Statement Coverage  Metric 2: Branch Coverage  Metric 4: McCabe Cyclomatic complexity </vt:lpstr>
      <vt:lpstr>Tool, Process and Challenges </vt:lpstr>
      <vt:lpstr>Results:</vt:lpstr>
      <vt:lpstr>Metric 3: Mutation Score </vt:lpstr>
      <vt:lpstr>Tool, Process and Challenges</vt:lpstr>
      <vt:lpstr>Results</vt:lpstr>
      <vt:lpstr>Metric 5: Maintenance Effort Estimation Model Metric 6: Software Defect Density </vt:lpstr>
      <vt:lpstr>Tool and Process</vt:lpstr>
      <vt:lpstr>Results Apache Commons Logging</vt:lpstr>
      <vt:lpstr>Results(Continue) Apache Commons Math</vt:lpstr>
      <vt:lpstr>Results(Continue) Apache Commons Lang</vt:lpstr>
      <vt:lpstr>Results(Continue)  Apache Commons Net</vt:lpstr>
      <vt:lpstr>Correlation</vt:lpstr>
      <vt:lpstr>Metric 4 vs Metric 1</vt:lpstr>
      <vt:lpstr>Metric 4 vs Metric 2</vt:lpstr>
      <vt:lpstr>Metric 3 vs Metric 1</vt:lpstr>
      <vt:lpstr>Metric 3 vs Metric 2</vt:lpstr>
      <vt:lpstr>Metric 1 vs Metric 6</vt:lpstr>
      <vt:lpstr>Metric 2 vs Metric 6</vt:lpstr>
      <vt:lpstr>Metric 5 vs Metric 6 Apache Commons Logging</vt:lpstr>
      <vt:lpstr>Metric 5 vs Metric 6(Continue) Apache Commons Math</vt:lpstr>
      <vt:lpstr>Metric 5 vs Metric 6(Continue) Apache Commons Lang</vt:lpstr>
      <vt:lpstr>Metric 5 vs Metric 6(Continue) Apache Commons Net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SOEN 6611 SOFTWARE MEASUREMENT</dc:title>
  <dc:creator>Niral Lad</dc:creator>
  <cp:lastModifiedBy>Niral Lad</cp:lastModifiedBy>
  <cp:revision>46</cp:revision>
  <dcterms:created xsi:type="dcterms:W3CDTF">2020-04-02T18:32:09Z</dcterms:created>
  <dcterms:modified xsi:type="dcterms:W3CDTF">2020-04-03T02:08:56Z</dcterms:modified>
</cp:coreProperties>
</file>