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F4F9D-AFA5-49D8-A433-F5A7293877C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179657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F4F9D-AFA5-49D8-A433-F5A7293877C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178230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F4F9D-AFA5-49D8-A433-F5A7293877C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3BA1B-43E9-41DA-9E6A-8FF59677AFC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9352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CF4F9D-AFA5-49D8-A433-F5A7293877C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3232884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CF4F9D-AFA5-49D8-A433-F5A7293877C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3BA1B-43E9-41DA-9E6A-8FF59677AFC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398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CF4F9D-AFA5-49D8-A433-F5A7293877C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2335946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F4F9D-AFA5-49D8-A433-F5A7293877C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1754415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F4F9D-AFA5-49D8-A433-F5A7293877C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64941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F4F9D-AFA5-49D8-A433-F5A7293877C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405022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F4F9D-AFA5-49D8-A433-F5A7293877C0}"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425625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F4F9D-AFA5-49D8-A433-F5A7293877C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62168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F4F9D-AFA5-49D8-A433-F5A7293877C0}"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302127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F4F9D-AFA5-49D8-A433-F5A7293877C0}"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350345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F4F9D-AFA5-49D8-A433-F5A7293877C0}"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34086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CF4F9D-AFA5-49D8-A433-F5A7293877C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103715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CF4F9D-AFA5-49D8-A433-F5A7293877C0}"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3BA1B-43E9-41DA-9E6A-8FF59677AFCD}" type="slidenum">
              <a:rPr lang="en-IN" smtClean="0"/>
              <a:t>‹#›</a:t>
            </a:fld>
            <a:endParaRPr lang="en-IN"/>
          </a:p>
        </p:txBody>
      </p:sp>
    </p:spTree>
    <p:extLst>
      <p:ext uri="{BB962C8B-B14F-4D97-AF65-F5344CB8AC3E}">
        <p14:creationId xmlns:p14="http://schemas.microsoft.com/office/powerpoint/2010/main" val="207713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CF4F9D-AFA5-49D8-A433-F5A7293877C0}" type="datetimeFigureOut">
              <a:rPr lang="en-IN" smtClean="0"/>
              <a:t>18-04-2024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53BA1B-43E9-41DA-9E6A-8FF59677AFCD}" type="slidenum">
              <a:rPr lang="en-IN" smtClean="0"/>
              <a:t>‹#›</a:t>
            </a:fld>
            <a:endParaRPr lang="en-IN"/>
          </a:p>
        </p:txBody>
      </p:sp>
    </p:spTree>
    <p:extLst>
      <p:ext uri="{BB962C8B-B14F-4D97-AF65-F5344CB8AC3E}">
        <p14:creationId xmlns:p14="http://schemas.microsoft.com/office/powerpoint/2010/main" val="4061485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w3school.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0EDF-F4AF-491B-A19A-6DB62302A180}"/>
              </a:ext>
            </a:extLst>
          </p:cNvPr>
          <p:cNvSpPr>
            <a:spLocks noGrp="1"/>
          </p:cNvSpPr>
          <p:nvPr>
            <p:ph type="ctrTitle"/>
          </p:nvPr>
        </p:nvSpPr>
        <p:spPr>
          <a:xfrm>
            <a:off x="3193774" y="768626"/>
            <a:ext cx="8085551" cy="3472070"/>
          </a:xfrm>
        </p:spPr>
        <p:txBody>
          <a:bodyPr>
            <a:normAutofit/>
          </a:bodyPr>
          <a:lstStyle/>
          <a:p>
            <a:r>
              <a:rPr lang="en-US" sz="6000" b="1" dirty="0">
                <a:latin typeface="Times New Roman" panose="02020603050405020304" pitchFamily="18" charset="0"/>
                <a:cs typeface="Times New Roman" panose="02020603050405020304" pitchFamily="18" charset="0"/>
              </a:rPr>
              <a:t>PHARMACY MANAGEMENT SYSTEM</a:t>
            </a:r>
            <a:endParaRPr lang="en-IN" sz="6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618B2A5-593E-4AFF-8A59-AD8E71180604}"/>
              </a:ext>
            </a:extLst>
          </p:cNvPr>
          <p:cNvSpPr>
            <a:spLocks noGrp="1"/>
          </p:cNvSpPr>
          <p:nvPr>
            <p:ph type="subTitle" idx="1"/>
          </p:nvPr>
        </p:nvSpPr>
        <p:spPr>
          <a:xfrm>
            <a:off x="2589213" y="4452731"/>
            <a:ext cx="8915399" cy="1450932"/>
          </a:xfrm>
        </p:spPr>
        <p:txBody>
          <a:bodyPr>
            <a:normAutofit/>
          </a:bodyPr>
          <a:lstStyle/>
          <a:p>
            <a:r>
              <a:rPr lang="en-US" sz="2000" b="1" dirty="0"/>
              <a:t>Under The Guidance Of</a:t>
            </a:r>
            <a:endParaRPr lang="en-IN" sz="2000" b="1" dirty="0"/>
          </a:p>
          <a:p>
            <a:r>
              <a:rPr lang="en-US" sz="2000" dirty="0"/>
              <a:t>   Prof. </a:t>
            </a:r>
            <a:r>
              <a:rPr lang="en-US" sz="2000" dirty="0" err="1"/>
              <a:t>Bahirat</a:t>
            </a:r>
            <a:r>
              <a:rPr lang="en-US" sz="2000" dirty="0"/>
              <a:t> M.R</a:t>
            </a:r>
            <a:endParaRPr lang="en-IN" sz="2000" dirty="0"/>
          </a:p>
          <a:p>
            <a:r>
              <a:rPr lang="en-IN" sz="1600" dirty="0"/>
              <a:t>                                                                Submitted by :</a:t>
            </a:r>
            <a:r>
              <a:rPr lang="en-US" dirty="0" err="1"/>
              <a:t>Yelwande</a:t>
            </a:r>
            <a:r>
              <a:rPr lang="en-US" dirty="0"/>
              <a:t> </a:t>
            </a:r>
            <a:r>
              <a:rPr lang="en-US" dirty="0" err="1"/>
              <a:t>Pranoti</a:t>
            </a:r>
            <a:r>
              <a:rPr lang="en-US" dirty="0"/>
              <a:t> Kiran.</a:t>
            </a:r>
            <a:endParaRPr lang="en-IN" sz="1600" dirty="0"/>
          </a:p>
        </p:txBody>
      </p:sp>
    </p:spTree>
    <p:extLst>
      <p:ext uri="{BB962C8B-B14F-4D97-AF65-F5344CB8AC3E}">
        <p14:creationId xmlns:p14="http://schemas.microsoft.com/office/powerpoint/2010/main" val="2850712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9FA7DC-CC86-47DB-8D21-A55DCF98F9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3200" y="1089025"/>
            <a:ext cx="6067425" cy="4105275"/>
          </a:xfrm>
        </p:spPr>
      </p:pic>
    </p:spTree>
    <p:extLst>
      <p:ext uri="{BB962C8B-B14F-4D97-AF65-F5344CB8AC3E}">
        <p14:creationId xmlns:p14="http://schemas.microsoft.com/office/powerpoint/2010/main" val="299065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41F042-7047-49B2-913B-702AEE9E2D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6100" y="510381"/>
            <a:ext cx="5381625" cy="5143500"/>
          </a:xfrm>
        </p:spPr>
      </p:pic>
    </p:spTree>
    <p:extLst>
      <p:ext uri="{BB962C8B-B14F-4D97-AF65-F5344CB8AC3E}">
        <p14:creationId xmlns:p14="http://schemas.microsoft.com/office/powerpoint/2010/main" val="305140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88F1C0-65AA-41AA-8DF6-FBF41AF90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5166" y="410817"/>
            <a:ext cx="5396088" cy="5501033"/>
          </a:xfrm>
        </p:spPr>
      </p:pic>
    </p:spTree>
    <p:extLst>
      <p:ext uri="{BB962C8B-B14F-4D97-AF65-F5344CB8AC3E}">
        <p14:creationId xmlns:p14="http://schemas.microsoft.com/office/powerpoint/2010/main" val="663769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54004C-CFCA-4F74-904C-E5D3B69FC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5653" y="516835"/>
            <a:ext cx="4505738" cy="5592417"/>
          </a:xfrm>
        </p:spPr>
      </p:pic>
    </p:spTree>
    <p:extLst>
      <p:ext uri="{BB962C8B-B14F-4D97-AF65-F5344CB8AC3E}">
        <p14:creationId xmlns:p14="http://schemas.microsoft.com/office/powerpoint/2010/main" val="238813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E698-FF6C-487B-9B79-D11054D4D09B}"/>
              </a:ext>
            </a:extLst>
          </p:cNvPr>
          <p:cNvSpPr>
            <a:spLocks noGrp="1"/>
          </p:cNvSpPr>
          <p:nvPr>
            <p:ph type="title"/>
          </p:nvPr>
        </p:nvSpPr>
        <p:spPr>
          <a:xfrm>
            <a:off x="2592925" y="624110"/>
            <a:ext cx="8911687" cy="674603"/>
          </a:xfrm>
        </p:spPr>
        <p:txBody>
          <a:bodyPr/>
          <a:lstStyle/>
          <a:p>
            <a:r>
              <a:rPr lang="en-US" dirty="0">
                <a:latin typeface="Times New Roman" panose="02020603050405020304" pitchFamily="18" charset="0"/>
                <a:cs typeface="Times New Roman" panose="02020603050405020304" pitchFamily="18" charset="0"/>
              </a:rPr>
              <a:t>DATA DICTIONARY:</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D94EAD5-09E3-48E8-A913-6ABE179BCC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913" y="2120348"/>
            <a:ext cx="5081450" cy="3312077"/>
          </a:xfrm>
        </p:spPr>
      </p:pic>
    </p:spTree>
    <p:extLst>
      <p:ext uri="{BB962C8B-B14F-4D97-AF65-F5344CB8AC3E}">
        <p14:creationId xmlns:p14="http://schemas.microsoft.com/office/powerpoint/2010/main" val="213637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7772C6-7931-46AA-82FD-4BEF33A56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749" y="940904"/>
            <a:ext cx="4585252" cy="3604592"/>
          </a:xfrm>
        </p:spPr>
      </p:pic>
      <p:pic>
        <p:nvPicPr>
          <p:cNvPr id="7" name="Picture 6">
            <a:extLst>
              <a:ext uri="{FF2B5EF4-FFF2-40B4-BE49-F238E27FC236}">
                <a16:creationId xmlns:a16="http://schemas.microsoft.com/office/drawing/2014/main" id="{8D8DCBAD-4BE7-4FD5-8F3A-49DE2F234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905" y="384313"/>
            <a:ext cx="5271260" cy="5255729"/>
          </a:xfrm>
          <a:prstGeom prst="rect">
            <a:avLst/>
          </a:prstGeom>
        </p:spPr>
      </p:pic>
    </p:spTree>
    <p:extLst>
      <p:ext uri="{BB962C8B-B14F-4D97-AF65-F5344CB8AC3E}">
        <p14:creationId xmlns:p14="http://schemas.microsoft.com/office/powerpoint/2010/main" val="174660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1D315-7311-4352-A8A6-327538747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6871" y="1258957"/>
            <a:ext cx="5579164" cy="4333460"/>
          </a:xfrm>
        </p:spPr>
      </p:pic>
    </p:spTree>
    <p:extLst>
      <p:ext uri="{BB962C8B-B14F-4D97-AF65-F5344CB8AC3E}">
        <p14:creationId xmlns:p14="http://schemas.microsoft.com/office/powerpoint/2010/main" val="165768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FF28-2D96-4D9B-AF15-A953069B4A3E}"/>
              </a:ext>
            </a:extLst>
          </p:cNvPr>
          <p:cNvSpPr>
            <a:spLocks noGrp="1"/>
          </p:cNvSpPr>
          <p:nvPr>
            <p:ph type="title"/>
          </p:nvPr>
        </p:nvSpPr>
        <p:spPr>
          <a:xfrm>
            <a:off x="2592925" y="343213"/>
            <a:ext cx="8911687" cy="636104"/>
          </a:xfrm>
        </p:spPr>
        <p:txBody>
          <a:bodyPr>
            <a:normAutofit fontScale="90000"/>
          </a:bodyPr>
          <a:lstStyle/>
          <a:p>
            <a:r>
              <a:rPr lang="en-US" dirty="0">
                <a:latin typeface="Times New Roman" panose="02020603050405020304" pitchFamily="18" charset="0"/>
                <a:cs typeface="Times New Roman" panose="02020603050405020304" pitchFamily="18" charset="0"/>
              </a:rPr>
              <a:t>OUTPUTS: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78DCC99-D608-42FF-A962-C80F4DE33B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999" y="875886"/>
            <a:ext cx="5819775" cy="2314575"/>
          </a:xfrm>
        </p:spPr>
      </p:pic>
      <p:pic>
        <p:nvPicPr>
          <p:cNvPr id="7" name="Picture 6">
            <a:extLst>
              <a:ext uri="{FF2B5EF4-FFF2-40B4-BE49-F238E27FC236}">
                <a16:creationId xmlns:a16="http://schemas.microsoft.com/office/drawing/2014/main" id="{D8BEE7EB-AC6C-4A75-B9EC-7DA7DB193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999" y="3429000"/>
            <a:ext cx="6953250" cy="3314700"/>
          </a:xfrm>
          <a:prstGeom prst="rect">
            <a:avLst/>
          </a:prstGeom>
        </p:spPr>
      </p:pic>
      <p:pic>
        <p:nvPicPr>
          <p:cNvPr id="8" name="Content Placeholder 4">
            <a:extLst>
              <a:ext uri="{FF2B5EF4-FFF2-40B4-BE49-F238E27FC236}">
                <a16:creationId xmlns:a16="http://schemas.microsoft.com/office/drawing/2014/main" id="{2AB3B2A8-4395-4F62-9C8A-1B59CF454C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955" y="61705"/>
            <a:ext cx="4181475" cy="3248025"/>
          </a:xfrm>
          <a:prstGeom prst="rect">
            <a:avLst/>
          </a:prstGeom>
        </p:spPr>
      </p:pic>
    </p:spTree>
    <p:extLst>
      <p:ext uri="{BB962C8B-B14F-4D97-AF65-F5344CB8AC3E}">
        <p14:creationId xmlns:p14="http://schemas.microsoft.com/office/powerpoint/2010/main" val="286936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D5D0978-2247-4A38-85EB-CECDE38AB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474" y="1136374"/>
            <a:ext cx="9343896" cy="4585252"/>
          </a:xfrm>
          <a:prstGeom prst="rect">
            <a:avLst/>
          </a:prstGeom>
        </p:spPr>
      </p:pic>
    </p:spTree>
    <p:extLst>
      <p:ext uri="{BB962C8B-B14F-4D97-AF65-F5344CB8AC3E}">
        <p14:creationId xmlns:p14="http://schemas.microsoft.com/office/powerpoint/2010/main" val="286438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949DE-7B75-4BDD-8F06-B8F386F43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928" y="129208"/>
            <a:ext cx="10125489" cy="4645386"/>
          </a:xfrm>
          <a:prstGeom prst="rect">
            <a:avLst/>
          </a:prstGeom>
        </p:spPr>
      </p:pic>
      <p:pic>
        <p:nvPicPr>
          <p:cNvPr id="8" name="Picture 7">
            <a:extLst>
              <a:ext uri="{FF2B5EF4-FFF2-40B4-BE49-F238E27FC236}">
                <a16:creationId xmlns:a16="http://schemas.microsoft.com/office/drawing/2014/main" id="{B2D2DB02-2948-4CA7-91B2-FED028D2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909637"/>
            <a:ext cx="10553700" cy="5038725"/>
          </a:xfrm>
          <a:prstGeom prst="rect">
            <a:avLst/>
          </a:prstGeom>
        </p:spPr>
      </p:pic>
    </p:spTree>
    <p:extLst>
      <p:ext uri="{BB962C8B-B14F-4D97-AF65-F5344CB8AC3E}">
        <p14:creationId xmlns:p14="http://schemas.microsoft.com/office/powerpoint/2010/main" val="55897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7135-AD05-40F9-9172-DCF73E01874F}"/>
              </a:ext>
            </a:extLst>
          </p:cNvPr>
          <p:cNvSpPr>
            <a:spLocks noGrp="1"/>
          </p:cNvSpPr>
          <p:nvPr>
            <p:ph type="title"/>
          </p:nvPr>
        </p:nvSpPr>
        <p:spPr>
          <a:xfrm>
            <a:off x="2592925" y="278296"/>
            <a:ext cx="8911687" cy="1139687"/>
          </a:xfrm>
        </p:spPr>
        <p:txBody>
          <a:bodyPr>
            <a:noAutofit/>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E6266-0DE1-4A05-9BE3-4ADA055ACFF2}"/>
              </a:ext>
            </a:extLst>
          </p:cNvPr>
          <p:cNvSpPr>
            <a:spLocks noGrp="1"/>
          </p:cNvSpPr>
          <p:nvPr>
            <p:ph idx="1"/>
          </p:nvPr>
        </p:nvSpPr>
        <p:spPr>
          <a:xfrm>
            <a:off x="2589212" y="1656522"/>
            <a:ext cx="8915400" cy="4254700"/>
          </a:xfrm>
        </p:spPr>
        <p:txBody>
          <a:bodyPr/>
          <a:lstStyle/>
          <a:p>
            <a:pPr lvl="0"/>
            <a:r>
              <a:rPr lang="en-US" dirty="0"/>
              <a:t>The Pharmacy Management System is a desktop application designed to streamline and enhance the operations.</a:t>
            </a:r>
          </a:p>
          <a:p>
            <a:pPr marL="0" lvl="0" indent="0">
              <a:buNone/>
            </a:pPr>
            <a:endParaRPr lang="en-IN" dirty="0"/>
          </a:p>
          <a:p>
            <a:pPr lvl="0"/>
            <a:r>
              <a:rPr lang="en-US" dirty="0"/>
              <a:t>The main goal is to automate the existing manual system with the help of Computerized equipment.</a:t>
            </a:r>
          </a:p>
          <a:p>
            <a:pPr marL="0" lvl="0" indent="0">
              <a:buNone/>
            </a:pPr>
            <a:endParaRPr lang="en-US" dirty="0"/>
          </a:p>
          <a:p>
            <a:pPr lvl="0"/>
            <a:r>
              <a:rPr lang="en-US" dirty="0"/>
              <a:t>The Pharmacy Management System is a technologically advanced solution designed to revolutionize the way pharmacist manages their work.</a:t>
            </a:r>
            <a:endParaRPr lang="en-IN" dirty="0"/>
          </a:p>
          <a:p>
            <a:endParaRPr lang="en-IN" dirty="0"/>
          </a:p>
        </p:txBody>
      </p:sp>
    </p:spTree>
    <p:extLst>
      <p:ext uri="{BB962C8B-B14F-4D97-AF65-F5344CB8AC3E}">
        <p14:creationId xmlns:p14="http://schemas.microsoft.com/office/powerpoint/2010/main" val="198740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CD686F-CA2C-4C12-A741-2A337EF8BC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105" y="53009"/>
            <a:ext cx="8577625" cy="4095274"/>
          </a:xfrm>
          <a:prstGeom prst="rect">
            <a:avLst/>
          </a:prstGeom>
        </p:spPr>
      </p:pic>
      <p:pic>
        <p:nvPicPr>
          <p:cNvPr id="6" name="Picture 5">
            <a:extLst>
              <a:ext uri="{FF2B5EF4-FFF2-40B4-BE49-F238E27FC236}">
                <a16:creationId xmlns:a16="http://schemas.microsoft.com/office/drawing/2014/main" id="{07F77B02-A6AC-4F98-A241-27D24CA2A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809" y="4245403"/>
            <a:ext cx="7653338" cy="2559588"/>
          </a:xfrm>
          <a:prstGeom prst="rect">
            <a:avLst/>
          </a:prstGeom>
        </p:spPr>
      </p:pic>
    </p:spTree>
    <p:extLst>
      <p:ext uri="{BB962C8B-B14F-4D97-AF65-F5344CB8AC3E}">
        <p14:creationId xmlns:p14="http://schemas.microsoft.com/office/powerpoint/2010/main" val="207174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2B24E0-817E-45C8-9166-FCB8A3ACA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934" y="470314"/>
            <a:ext cx="8486775" cy="2095500"/>
          </a:xfrm>
        </p:spPr>
      </p:pic>
      <p:pic>
        <p:nvPicPr>
          <p:cNvPr id="7" name="Picture 6">
            <a:extLst>
              <a:ext uri="{FF2B5EF4-FFF2-40B4-BE49-F238E27FC236}">
                <a16:creationId xmlns:a16="http://schemas.microsoft.com/office/drawing/2014/main" id="{24A94D1E-7002-4811-B6EB-EACAF1AD8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9777" y="3296892"/>
            <a:ext cx="6657975" cy="2305050"/>
          </a:xfrm>
          <a:prstGeom prst="rect">
            <a:avLst/>
          </a:prstGeom>
        </p:spPr>
      </p:pic>
    </p:spTree>
    <p:extLst>
      <p:ext uri="{BB962C8B-B14F-4D97-AF65-F5344CB8AC3E}">
        <p14:creationId xmlns:p14="http://schemas.microsoft.com/office/powerpoint/2010/main" val="1403899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565D-2365-429E-815F-B7D3F999B055}"/>
              </a:ext>
            </a:extLst>
          </p:cNvPr>
          <p:cNvSpPr>
            <a:spLocks noGrp="1"/>
          </p:cNvSpPr>
          <p:nvPr>
            <p:ph type="title"/>
          </p:nvPr>
        </p:nvSpPr>
        <p:spPr>
          <a:xfrm>
            <a:off x="2592925" y="624110"/>
            <a:ext cx="8911687" cy="701107"/>
          </a:xfrm>
        </p:spPr>
        <p:txBody>
          <a:bodyPr/>
          <a:lstStyle/>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5EB248-CBA2-4FB2-BDD9-FCE5F4D2E25F}"/>
              </a:ext>
            </a:extLst>
          </p:cNvPr>
          <p:cNvSpPr>
            <a:spLocks noGrp="1"/>
          </p:cNvSpPr>
          <p:nvPr>
            <p:ph idx="1"/>
          </p:nvPr>
        </p:nvSpPr>
        <p:spPr>
          <a:xfrm>
            <a:off x="2589212" y="2133600"/>
            <a:ext cx="8915400" cy="4240696"/>
          </a:xfrm>
        </p:spPr>
        <p:txBody>
          <a:bodyPr>
            <a:noAutofit/>
          </a:bodyPr>
          <a:lstStyle/>
          <a:p>
            <a:pPr lvl="0"/>
            <a:r>
              <a:rPr lang="en-US" sz="2000" dirty="0">
                <a:latin typeface="Times New Roman" panose="02020603050405020304" pitchFamily="18" charset="0"/>
                <a:cs typeface="Times New Roman" panose="02020603050405020304" pitchFamily="18" charset="0"/>
              </a:rPr>
              <a:t>Artificial Intelligence for Automated Approval: Implement AI algorithms that analyze historical data and user patterns to automatically approve routine.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Robotic assistants in certain environments to facilitate the answer queries.</a:t>
            </a:r>
          </a:p>
          <a:p>
            <a:pPr lvl="0"/>
            <a:r>
              <a:rPr lang="en-US" sz="2000" dirty="0">
                <a:latin typeface="Times New Roman" panose="02020603050405020304" pitchFamily="18" charset="0"/>
                <a:cs typeface="Times New Roman" panose="02020603050405020304" pitchFamily="18" charset="0"/>
              </a:rPr>
              <a:t>Leveraging data analytics tools can enable pharmacies to analyze population health trends, identify high-risk patient groups, and implement targeted interventions.</a:t>
            </a:r>
          </a:p>
          <a:p>
            <a:pPr lvl="0"/>
            <a:r>
              <a:rPr lang="en-US" sz="2000" dirty="0">
                <a:latin typeface="Times New Roman" panose="02020603050405020304" pitchFamily="18" charset="0"/>
                <a:cs typeface="Times New Roman" panose="02020603050405020304" pitchFamily="18" charset="0"/>
              </a:rPr>
              <a:t>By embracing innovation and collaboration, pharmacy management systems will continue to play a pivotal role in the evolving landscape of healthcare delivery.</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Besides traditional medication dispensing, PMS can expand its services to include medication therapy management, medication synchronization programs, and comprehensive medication reviews.</a:t>
            </a:r>
            <a:endParaRPr lang="en-IN" sz="2000" dirty="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926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CDB2-01B0-48FA-84F7-465A660A266B}"/>
              </a:ext>
            </a:extLst>
          </p:cNvPr>
          <p:cNvSpPr>
            <a:spLocks noGrp="1"/>
          </p:cNvSpPr>
          <p:nvPr>
            <p:ph type="title"/>
          </p:nvPr>
        </p:nvSpPr>
        <p:spPr>
          <a:xfrm>
            <a:off x="2592925" y="624110"/>
            <a:ext cx="8911687" cy="75411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E2145B-E1E8-40FD-8BD6-3F0A15B431D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Pharmacy management system is actually a desktop application which handle the essential data and save the data and actually about the database of a pharmacy and its management.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good pharmacy management system should be flexible and scalable to accommodate the changing needs of the pharmacy as it grows. Whether it's adding new services or expanding to multiple locations, the system should adapt to support the evolving business requirements.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summary, the future of Pharmacy Management Systems holds immense potential for innovation, driven by advancements in technology, evolving healthcare needs, and a focus on improving patient care outcomes.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291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18F9-D4B6-4646-99A4-236BED103EEE}"/>
              </a:ext>
            </a:extLst>
          </p:cNvPr>
          <p:cNvSpPr>
            <a:spLocks noGrp="1"/>
          </p:cNvSpPr>
          <p:nvPr>
            <p:ph type="title"/>
          </p:nvPr>
        </p:nvSpPr>
        <p:spPr>
          <a:xfrm>
            <a:off x="2592925" y="624110"/>
            <a:ext cx="8911687" cy="767368"/>
          </a:xfrm>
        </p:spPr>
        <p:txBody>
          <a:bodyPr>
            <a:noAutofit/>
          </a:bodyPr>
          <a:lstStyle/>
          <a:p>
            <a:r>
              <a:rPr lang="en-US" sz="4000" dirty="0">
                <a:latin typeface="Times New Roman" panose="02020603050405020304" pitchFamily="18" charset="0"/>
                <a:cs typeface="Times New Roman" panose="02020603050405020304" pitchFamily="18" charset="0"/>
              </a:rPr>
              <a:t>BIBLIOGRAPHY:</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F9437A-4D41-4E65-B40C-676C759CCC55}"/>
              </a:ext>
            </a:extLst>
          </p:cNvPr>
          <p:cNvSpPr>
            <a:spLocks noGrp="1"/>
          </p:cNvSpPr>
          <p:nvPr>
            <p:ph idx="1"/>
          </p:nvPr>
        </p:nvSpPr>
        <p:spPr/>
        <p:txBody>
          <a:bodyPr>
            <a:normAutofit/>
          </a:bodyPr>
          <a:lstStyle/>
          <a:p>
            <a:r>
              <a:rPr lang="en-US" sz="2000" u="sng" dirty="0">
                <a:latin typeface="Times New Roman" panose="02020603050405020304" pitchFamily="18" charset="0"/>
                <a:cs typeface="Times New Roman" panose="02020603050405020304" pitchFamily="18" charset="0"/>
                <a:hlinkClick r:id="rId2"/>
              </a:rPr>
              <a:t>http://www.w3school.com</a:t>
            </a:r>
            <a:endParaRPr lang="en-US" sz="2000" u="sng"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hlinkClick r:id="rId3"/>
              </a:rPr>
              <a:t>http://www.youtube.com</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https://www.tutorialspoint.com/vb.net/index.htm</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https://www.google.com/</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65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2C97D-B2DA-4FC3-B0DB-23572127309A}"/>
              </a:ext>
            </a:extLst>
          </p:cNvPr>
          <p:cNvSpPr>
            <a:spLocks noGrp="1"/>
          </p:cNvSpPr>
          <p:nvPr>
            <p:ph idx="1"/>
          </p:nvPr>
        </p:nvSpPr>
        <p:spPr>
          <a:xfrm>
            <a:off x="4073456" y="1815548"/>
            <a:ext cx="6236735" cy="1510748"/>
          </a:xfrm>
        </p:spPr>
        <p:txBody>
          <a:bodyPr>
            <a:normAutofit/>
          </a:bodyPr>
          <a:lstStyle/>
          <a:p>
            <a:pPr marL="0" indent="0">
              <a:buNone/>
            </a:pPr>
            <a:r>
              <a:rPr lang="en-US"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18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1061-87F0-4347-91A6-A4DC96AAECD0}"/>
              </a:ext>
            </a:extLst>
          </p:cNvPr>
          <p:cNvSpPr>
            <a:spLocks noGrp="1"/>
          </p:cNvSpPr>
          <p:nvPr>
            <p:ph type="title"/>
          </p:nvPr>
        </p:nvSpPr>
        <p:spPr/>
        <p:txBody>
          <a:bodyPr>
            <a:normAutofit fontScale="90000"/>
          </a:bodyPr>
          <a:lstStyle/>
          <a:p>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INTRODUCTION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AF069F-731E-41BD-9526-1BE57B792343}"/>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In an era where security, efficiency, and user experience are paramount, this system offers a comprehensive set of features aimed at addressing the shortcomings of traditional Pharmacy management processes.</a:t>
            </a:r>
          </a:p>
          <a:p>
            <a:pPr marL="0" indent="0">
              <a:buNone/>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Pharmacy Management System is a Desktop Application that will help to manage the database of the pharmaceutical shop.</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user interface prioritizes simplicity and efficiency.</a:t>
            </a:r>
          </a:p>
          <a:p>
            <a:endParaRPr lang="en-IN" dirty="0"/>
          </a:p>
        </p:txBody>
      </p:sp>
    </p:spTree>
    <p:extLst>
      <p:ext uri="{BB962C8B-B14F-4D97-AF65-F5344CB8AC3E}">
        <p14:creationId xmlns:p14="http://schemas.microsoft.com/office/powerpoint/2010/main" val="384005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9FFE-0DE7-454C-B41D-647196865CA5}"/>
              </a:ext>
            </a:extLst>
          </p:cNvPr>
          <p:cNvSpPr>
            <a:spLocks noGrp="1"/>
          </p:cNvSpPr>
          <p:nvPr>
            <p:ph type="title"/>
          </p:nvPr>
        </p:nvSpPr>
        <p:spPr>
          <a:xfrm>
            <a:off x="2592925" y="624110"/>
            <a:ext cx="8911687" cy="1191438"/>
          </a:xfrm>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AC2934-22D3-4474-8F6B-F9EF42646C90}"/>
              </a:ext>
            </a:extLst>
          </p:cNvPr>
          <p:cNvSpPr>
            <a:spLocks noGrp="1"/>
          </p:cNvSpPr>
          <p:nvPr>
            <p:ph idx="1"/>
          </p:nvPr>
        </p:nvSpPr>
        <p:spPr/>
        <p:txBody>
          <a:bodyPr>
            <a:noAutofit/>
          </a:bodyPr>
          <a:lstStyle/>
          <a:p>
            <a:pPr lvl="0"/>
            <a:r>
              <a:rPr lang="en-US" sz="2000" b="1" dirty="0">
                <a:latin typeface="Times New Roman" panose="02020603050405020304" pitchFamily="18" charset="0"/>
                <a:cs typeface="Times New Roman" panose="02020603050405020304" pitchFamily="18" charset="0"/>
              </a:rPr>
              <a:t>Emergency Preparedness: </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the event of emergencies, Pharmacist may encounter difficulties in swiftly and accurately accounting.</a:t>
            </a:r>
            <a:endParaRPr lang="en-IN"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Data Accuracy:</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Accurate records can lead to effective decision-making.</a:t>
            </a:r>
            <a:endParaRPr lang="en-IN"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Lack of Adaptability:</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Traditional systems often struggle to adapt to changing security needs and technological advancements.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14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A463-EC4E-49D1-ABC0-C8CC57AFF502}"/>
              </a:ext>
            </a:extLst>
          </p:cNvPr>
          <p:cNvSpPr>
            <a:spLocks noGrp="1"/>
          </p:cNvSpPr>
          <p:nvPr>
            <p:ph type="title"/>
          </p:nvPr>
        </p:nvSpPr>
        <p:spPr/>
        <p:txBody>
          <a:bodyPr>
            <a:noAutofit/>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PURPOSED SYSTEM: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DC972-C0B0-48CE-BA25-723C1B9AFAF4}"/>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main purpose is effectively and easily handling of pharmacy data and its management.</a:t>
            </a:r>
          </a:p>
          <a:p>
            <a:pPr marL="0" indent="0">
              <a:buNone/>
            </a:pP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will provide detailed analytics for better decision-making.</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Improving the overall experience is a key objective.</a:t>
            </a:r>
          </a:p>
          <a:p>
            <a:pPr marL="0" indent="0">
              <a:buNone/>
            </a:pPr>
            <a:endParaRPr lang="en-IN" sz="1600" dirty="0"/>
          </a:p>
        </p:txBody>
      </p:sp>
    </p:spTree>
    <p:extLst>
      <p:ext uri="{BB962C8B-B14F-4D97-AF65-F5344CB8AC3E}">
        <p14:creationId xmlns:p14="http://schemas.microsoft.com/office/powerpoint/2010/main" val="290872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B31F-5E2D-4D53-869B-93A4600DDE9A}"/>
              </a:ext>
            </a:extLst>
          </p:cNvPr>
          <p:cNvSpPr>
            <a:spLocks noGrp="1"/>
          </p:cNvSpPr>
          <p:nvPr>
            <p:ph type="title"/>
          </p:nvPr>
        </p:nvSpPr>
        <p:spPr/>
        <p:txBody>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SCOPE OF PROJECT</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450B111-FFAF-4092-B8E4-E74B601A0A33}"/>
              </a:ext>
            </a:extLst>
          </p:cNvPr>
          <p:cNvSpPr>
            <a:spLocks noGrp="1"/>
          </p:cNvSpPr>
          <p:nvPr>
            <p:ph idx="1"/>
          </p:nvPr>
        </p:nvSpPr>
        <p:spPr/>
        <p:txBody>
          <a:bodyPr>
            <a:normAutofit/>
          </a:bodyPr>
          <a:lstStyle/>
          <a:p>
            <a:pPr lvl="0"/>
            <a:r>
              <a:rPr lang="en-IN" sz="2000" dirty="0">
                <a:latin typeface="Times New Roman" panose="02020603050405020304" pitchFamily="18" charset="0"/>
                <a:cs typeface="Times New Roman" panose="02020603050405020304" pitchFamily="18" charset="0"/>
              </a:rPr>
              <a:t>It may help collecting perfect management in details. In a very short time, the collection will be obvious, simple and sensible. </a:t>
            </a:r>
          </a:p>
          <a:p>
            <a:pPr marL="0" indent="0">
              <a:buNone/>
            </a:pPr>
            <a:endParaRPr lang="en-IN"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It will help a person to know the management of passed year perfectly and vividly.</a:t>
            </a:r>
          </a:p>
          <a:p>
            <a:pPr marL="0" indent="0">
              <a:buNone/>
            </a:pPr>
            <a:endParaRPr lang="en-IN" sz="2000" dirty="0">
              <a:latin typeface="Times New Roman" panose="02020603050405020304" pitchFamily="18" charset="0"/>
              <a:cs typeface="Times New Roman" panose="02020603050405020304" pitchFamily="18" charset="0"/>
            </a:endParaRPr>
          </a:p>
          <a:p>
            <a:pPr lvl="0"/>
            <a:r>
              <a:rPr lang="en-IN" sz="2000" dirty="0">
                <a:latin typeface="Times New Roman" panose="02020603050405020304" pitchFamily="18" charset="0"/>
                <a:cs typeface="Times New Roman" panose="02020603050405020304" pitchFamily="18" charset="0"/>
              </a:rPr>
              <a:t> It also helps in current all works relative to Pharmacy Management System.</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76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AE31-F123-464E-BCE9-474E0994279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D28479F-FB40-4C87-9DBC-B620C2E4A9F7}"/>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main aim of the project is the management of the database of the pharmaceutical shop.</a:t>
            </a:r>
          </a:p>
          <a:p>
            <a:r>
              <a:rPr lang="en-US" sz="2000" dirty="0">
                <a:latin typeface="Times New Roman" panose="02020603050405020304" pitchFamily="18" charset="0"/>
                <a:cs typeface="Times New Roman" panose="02020603050405020304" pitchFamily="18" charset="0"/>
              </a:rPr>
              <a:t>Data is securely stored, adhering to data protection and privacy regulations to maintain the integrity and confidentiality of information.</a:t>
            </a:r>
            <a:endParaRPr lang="en-IN" sz="2000" dirty="0">
              <a:latin typeface="Times New Roman" panose="02020603050405020304" pitchFamily="18" charset="0"/>
              <a:cs typeface="Times New Roman" panose="02020603050405020304" pitchFamily="18" charset="0"/>
            </a:endParaRPr>
          </a:p>
          <a:p>
            <a:endParaRPr lang="en-IN" sz="1400" dirty="0"/>
          </a:p>
          <a:p>
            <a:endParaRPr lang="en-IN" dirty="0"/>
          </a:p>
        </p:txBody>
      </p:sp>
    </p:spTree>
    <p:extLst>
      <p:ext uri="{BB962C8B-B14F-4D97-AF65-F5344CB8AC3E}">
        <p14:creationId xmlns:p14="http://schemas.microsoft.com/office/powerpoint/2010/main" val="339828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CC60-9165-4CFC-91DF-7375AADC6AA4}"/>
              </a:ext>
            </a:extLst>
          </p:cNvPr>
          <p:cNvSpPr>
            <a:spLocks noGrp="1"/>
          </p:cNvSpPr>
          <p:nvPr>
            <p:ph type="title"/>
          </p:nvPr>
        </p:nvSpPr>
        <p:spPr>
          <a:xfrm>
            <a:off x="2592925" y="624110"/>
            <a:ext cx="8911687" cy="687855"/>
          </a:xfrm>
        </p:spPr>
        <p:txBody>
          <a:bodyPr>
            <a:noAutofit/>
          </a:bodyPr>
          <a:lstStyle/>
          <a:p>
            <a:r>
              <a:rPr lang="en-US" dirty="0">
                <a:latin typeface="Times New Roman" panose="02020603050405020304" pitchFamily="18" charset="0"/>
                <a:cs typeface="Times New Roman" panose="02020603050405020304" pitchFamily="18" charset="0"/>
              </a:rPr>
              <a:t>ADVANTAGES AND DISADVANTAGES: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8F698D-AA23-4308-8D96-3DEEFD585885}"/>
              </a:ext>
            </a:extLst>
          </p:cNvPr>
          <p:cNvSpPr>
            <a:spLocks noGrp="1"/>
          </p:cNvSpPr>
          <p:nvPr>
            <p:ph idx="1"/>
          </p:nvPr>
        </p:nvSpPr>
        <p:spPr>
          <a:xfrm>
            <a:off x="2589212" y="2133599"/>
            <a:ext cx="8915400" cy="4505739"/>
          </a:xfrm>
        </p:spPr>
        <p:txBody>
          <a:bodyPr>
            <a:normAutofit/>
          </a:bodyPr>
          <a:lstStyle/>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ADVANTAGES :</a:t>
            </a:r>
          </a:p>
          <a:p>
            <a:r>
              <a:rPr lang="en-US" sz="2000" dirty="0">
                <a:latin typeface="Times New Roman" panose="02020603050405020304" pitchFamily="18" charset="0"/>
                <a:cs typeface="Times New Roman" panose="02020603050405020304" pitchFamily="18" charset="0"/>
              </a:rPr>
              <a:t>It helps to keep records as well as makes easier to add new records.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Pharmacist can easily retrieve historical data for audits, analysis, or compliance purposes.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allocates resources more efficiently based on data provided by the system.</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DISADVANTAGES:</a:t>
            </a:r>
          </a:p>
          <a:p>
            <a:r>
              <a:rPr lang="en-US" dirty="0"/>
              <a:t>Initial implementation costs, including hardware, software, and training expenses, can be significant.</a:t>
            </a:r>
          </a:p>
          <a:p>
            <a:r>
              <a:rPr lang="en-US" dirty="0"/>
              <a:t>It may initially resist adapting to the new system, causing a temporary disruption in workflows.</a:t>
            </a:r>
          </a:p>
          <a:p>
            <a:r>
              <a:rPr lang="en-US" dirty="0"/>
              <a:t>Regular maintenance and updates.</a:t>
            </a:r>
            <a:endParaRPr lang="en-IN" dirty="0"/>
          </a:p>
          <a:p>
            <a:pPr>
              <a:buFont typeface="Wingdings" panose="05000000000000000000" pitchFamily="2" charset="2"/>
              <a:buChar char="§"/>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8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7552-34D7-4E8C-A40E-B46FD42F9D94}"/>
              </a:ext>
            </a:extLst>
          </p:cNvPr>
          <p:cNvSpPr>
            <a:spLocks noGrp="1"/>
          </p:cNvSpPr>
          <p:nvPr>
            <p:ph type="title"/>
          </p:nvPr>
        </p:nvSpPr>
        <p:spPr>
          <a:xfrm>
            <a:off x="2592925" y="357810"/>
            <a:ext cx="8911687" cy="1086678"/>
          </a:xfrm>
        </p:spPr>
        <p:txBody>
          <a:bodyPr>
            <a:normAutofit/>
          </a:bodyPr>
          <a:lstStyle/>
          <a:p>
            <a:r>
              <a:rPr lang="en-US" dirty="0">
                <a:latin typeface="Times New Roman" panose="02020603050405020304" pitchFamily="18" charset="0"/>
                <a:cs typeface="Times New Roman" panose="02020603050405020304" pitchFamily="18" charset="0"/>
              </a:rPr>
              <a:t>SYSTEM DESIGN: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20F3AD6-19F7-4EAB-8462-69EA47569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2244" y="1444488"/>
            <a:ext cx="3958536" cy="4929808"/>
          </a:xfrm>
        </p:spPr>
      </p:pic>
    </p:spTree>
    <p:extLst>
      <p:ext uri="{BB962C8B-B14F-4D97-AF65-F5344CB8AC3E}">
        <p14:creationId xmlns:p14="http://schemas.microsoft.com/office/powerpoint/2010/main" val="9815671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101</TotalTime>
  <Words>688</Words>
  <Application>Microsoft Office PowerPoint</Application>
  <PresentationFormat>Widescreen</PresentationFormat>
  <Paragraphs>65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Times New Roman</vt:lpstr>
      <vt:lpstr>Wingdings</vt:lpstr>
      <vt:lpstr>Wingdings 3</vt:lpstr>
      <vt:lpstr>Wisp</vt:lpstr>
      <vt:lpstr>PHARMACY MANAGEMENT SYSTEM</vt:lpstr>
      <vt:lpstr> ABSTRACT:</vt:lpstr>
      <vt:lpstr> INTRODUCTION :</vt:lpstr>
      <vt:lpstr> PROBLEM STATEMENT:</vt:lpstr>
      <vt:lpstr> PURPOSED SYSTEM: </vt:lpstr>
      <vt:lpstr> SCOPE OF PROJECT:</vt:lpstr>
      <vt:lpstr>PowerPoint Presentation</vt:lpstr>
      <vt:lpstr>ADVANTAGES AND DISADVANTAGES: </vt:lpstr>
      <vt:lpstr>SYSTEM DESIGN:</vt:lpstr>
      <vt:lpstr>PowerPoint Presentation</vt:lpstr>
      <vt:lpstr>PowerPoint Presentation</vt:lpstr>
      <vt:lpstr>PowerPoint Presentation</vt:lpstr>
      <vt:lpstr>PowerPoint Presentation</vt:lpstr>
      <vt:lpstr>DATA DICTIONARY:</vt:lpstr>
      <vt:lpstr>PowerPoint Presentation</vt:lpstr>
      <vt:lpstr>PowerPoint Presentation</vt:lpstr>
      <vt:lpstr>OUTPUTS: </vt:lpstr>
      <vt:lpstr>PowerPoint Presentation</vt:lpstr>
      <vt:lpstr>PowerPoint Presentation</vt:lpstr>
      <vt:lpstr>PowerPoint Presentation</vt:lpstr>
      <vt:lpstr>PowerPoint Presentation</vt:lpstr>
      <vt:lpstr>FUTURE SCOPE:</vt:lpstr>
      <vt:lpstr>CONCLUSION:</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MANAGEMENT SYSTEM</dc:title>
  <dc:creator>sai</dc:creator>
  <cp:lastModifiedBy>sai</cp:lastModifiedBy>
  <cp:revision>24</cp:revision>
  <dcterms:created xsi:type="dcterms:W3CDTF">2024-04-18T00:12:15Z</dcterms:created>
  <dcterms:modified xsi:type="dcterms:W3CDTF">2024-04-18T02:32:14Z</dcterms:modified>
</cp:coreProperties>
</file>