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1C4F8B-56BD-464A-A0F3-42E52B35484E}">
  <a:tblStyle styleId="{EA1C4F8B-56BD-464A-A0F3-42E52B3548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9d9ce008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9d9ce008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9d9ce00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9d9ce00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9d9ce00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9d9ce00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9d9ce00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9d9ce00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9d9ce00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9d9ce00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9d9ce008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9d9ce008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9d9ce008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9d9ce008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9d9ce008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9d9ce008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9d9ce008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9d9ce008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744575"/>
            <a:ext cx="8901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Dashboard Design — Superstore Analysis</a:t>
            </a:r>
            <a:endParaRPr sz="33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Analyst Internship | Task 3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0" y="4350900"/>
            <a:ext cx="2230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Pranav k a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pranoxv@gmail.com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0201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>
                <a:solidFill>
                  <a:schemeClr val="dk1"/>
                </a:solidFill>
              </a:rPr>
              <a:t>The dashboard offers clarity on which regions and products perform well.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>
                <a:solidFill>
                  <a:schemeClr val="dk1"/>
                </a:solidFill>
              </a:rPr>
              <a:t>Helps in making </a:t>
            </a:r>
            <a:r>
              <a:rPr b="1" lang="en" sz="1900">
                <a:solidFill>
                  <a:schemeClr val="dk1"/>
                </a:solidFill>
              </a:rPr>
              <a:t>data-driven decisions</a:t>
            </a:r>
            <a:r>
              <a:rPr lang="en" sz="1900">
                <a:solidFill>
                  <a:schemeClr val="dk1"/>
                </a:solidFill>
              </a:rPr>
              <a:t> on discount strategies and product focus.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Char char="○"/>
            </a:pPr>
            <a:r>
              <a:rPr lang="en" sz="1900">
                <a:solidFill>
                  <a:schemeClr val="dk1"/>
                </a:solidFill>
              </a:rPr>
              <a:t>Enables business managers to optimize profit.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Objective of the Task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Content: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Design an interactive dashboard to help business stakeholders.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Identify key metrics like </a:t>
            </a:r>
            <a:r>
              <a:rPr b="1" lang="en" sz="2000">
                <a:solidFill>
                  <a:schemeClr val="dk1"/>
                </a:solidFill>
              </a:rPr>
              <a:t>Sales, Profit, and Discount impact</a:t>
            </a:r>
            <a:r>
              <a:rPr lang="en" sz="2000">
                <a:solidFill>
                  <a:schemeClr val="dk1"/>
                </a:solidFill>
              </a:rPr>
              <a:t>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Derive insights to improve business decisions.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Overview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8">
                <a:solidFill>
                  <a:schemeClr val="dk1"/>
                </a:solidFill>
              </a:rPr>
              <a:t>Content:</a:t>
            </a:r>
            <a:endParaRPr b="1" sz="5608">
              <a:solidFill>
                <a:schemeClr val="dk1"/>
              </a:solidFill>
            </a:endParaRPr>
          </a:p>
          <a:p>
            <a:pPr indent="-3176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8">
                <a:solidFill>
                  <a:schemeClr val="dk1"/>
                </a:solidFill>
              </a:rPr>
              <a:t>Dataset: </a:t>
            </a:r>
            <a:r>
              <a:rPr b="1" lang="en" sz="5608">
                <a:solidFill>
                  <a:schemeClr val="dk1"/>
                </a:solidFill>
              </a:rPr>
              <a:t>Sample Superstore (Kaggle)</a:t>
            </a:r>
            <a:br>
              <a:rPr b="1" lang="en" sz="5608">
                <a:solidFill>
                  <a:schemeClr val="dk1"/>
                </a:solidFill>
              </a:rPr>
            </a:br>
            <a:endParaRPr b="1" sz="5608">
              <a:solidFill>
                <a:schemeClr val="dk1"/>
              </a:solidFill>
            </a:endParaRPr>
          </a:p>
          <a:p>
            <a:pPr indent="-3176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8">
                <a:solidFill>
                  <a:schemeClr val="dk1"/>
                </a:solidFill>
              </a:rPr>
              <a:t>Tools Used: </a:t>
            </a:r>
            <a:r>
              <a:rPr b="1" lang="en" sz="5608">
                <a:solidFill>
                  <a:schemeClr val="dk1"/>
                </a:solidFill>
              </a:rPr>
              <a:t>Tableau Public</a:t>
            </a:r>
            <a:br>
              <a:rPr b="1" lang="en" sz="5608">
                <a:solidFill>
                  <a:schemeClr val="dk1"/>
                </a:solidFill>
              </a:rPr>
            </a:br>
            <a:endParaRPr b="1" sz="5608">
              <a:solidFill>
                <a:schemeClr val="dk1"/>
              </a:solidFill>
            </a:endParaRPr>
          </a:p>
          <a:p>
            <a:pPr indent="-3176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8">
                <a:solidFill>
                  <a:schemeClr val="dk1"/>
                </a:solidFill>
              </a:rPr>
              <a:t>KPI Focus:</a:t>
            </a:r>
            <a:br>
              <a:rPr lang="en" sz="5608">
                <a:solidFill>
                  <a:schemeClr val="dk1"/>
                </a:solidFill>
              </a:rPr>
            </a:br>
            <a:endParaRPr sz="5608">
              <a:solidFill>
                <a:schemeClr val="dk1"/>
              </a:solidFill>
            </a:endParaRPr>
          </a:p>
          <a:p>
            <a:pPr indent="-31763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8">
                <a:solidFill>
                  <a:schemeClr val="dk1"/>
                </a:solidFill>
              </a:rPr>
              <a:t>Total Sales</a:t>
            </a:r>
            <a:br>
              <a:rPr lang="en" sz="5608">
                <a:solidFill>
                  <a:schemeClr val="dk1"/>
                </a:solidFill>
              </a:rPr>
            </a:br>
            <a:endParaRPr sz="5608">
              <a:solidFill>
                <a:schemeClr val="dk1"/>
              </a:solidFill>
            </a:endParaRPr>
          </a:p>
          <a:p>
            <a:pPr indent="-31763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8">
                <a:solidFill>
                  <a:schemeClr val="dk1"/>
                </a:solidFill>
              </a:rPr>
              <a:t>Total Profit</a:t>
            </a:r>
            <a:br>
              <a:rPr lang="en" sz="5608">
                <a:solidFill>
                  <a:schemeClr val="dk1"/>
                </a:solidFill>
              </a:rPr>
            </a:br>
            <a:endParaRPr sz="5608">
              <a:solidFill>
                <a:schemeClr val="dk1"/>
              </a:solidFill>
            </a:endParaRPr>
          </a:p>
          <a:p>
            <a:pPr indent="-31763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8">
                <a:solidFill>
                  <a:schemeClr val="dk1"/>
                </a:solidFill>
              </a:rPr>
              <a:t>Profit by Region and Sub-Category</a:t>
            </a:r>
            <a:br>
              <a:rPr lang="en" sz="5608">
                <a:solidFill>
                  <a:schemeClr val="dk1"/>
                </a:solidFill>
              </a:rPr>
            </a:br>
            <a:endParaRPr sz="5608">
              <a:solidFill>
                <a:schemeClr val="dk1"/>
              </a:solidFill>
            </a:endParaRPr>
          </a:p>
          <a:p>
            <a:pPr indent="-31763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8">
                <a:solidFill>
                  <a:schemeClr val="dk1"/>
                </a:solidFill>
              </a:rPr>
              <a:t>Impact of Discounts on Profit</a:t>
            </a:r>
            <a:endParaRPr sz="5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Superstore Business Overview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 title="Superstore Business Over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0"/>
            <a:ext cx="9143999" cy="395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Chart-wise Insights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534350" y="15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{EA1C4F8B-56BD-464A-A0F3-42E52B35484E}</a:tableStyleId>
              </a:tblPr>
              <a:tblGrid>
                <a:gridCol w="3967975"/>
                <a:gridCol w="3967975"/>
              </a:tblGrid>
              <a:tr h="62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                             </a:t>
                      </a:r>
                      <a:r>
                        <a:rPr b="1" lang="en" sz="2000"/>
                        <a:t> Sheet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                    </a:t>
                      </a:r>
                      <a:r>
                        <a:rPr lang="en" sz="1900"/>
                        <a:t>    </a:t>
                      </a:r>
                      <a:r>
                        <a:rPr b="1" lang="en" sz="1900"/>
                        <a:t>Insight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72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 &amp; Profit by Region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West and East regions perform best in Sales and Profit.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Discount vs Profit (Scatter)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discounts negatively impact profit in certain sub-categories.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Profit by Sub-Category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sub-categories (like Tables, Bookcases) have low or negative profits.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 title="Sheet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875" y="0"/>
            <a:ext cx="4794984" cy="52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 title="Sheet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063" y="0"/>
            <a:ext cx="6307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Sheet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0"/>
            <a:ext cx="9144001" cy="402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Bullet Points: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✅ West &amp; East regions are most profitable.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✅ High discounts reduce profitability in some products.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✅ Focus required on unprofitable sub-categories like Tables and Bookcases.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✅ Office Supplies has consistent profit with low discount sensitivity.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