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97" r:id="rId3"/>
    <p:sldId id="296" r:id="rId4"/>
    <p:sldId id="295" r:id="rId5"/>
    <p:sldId id="294" r:id="rId6"/>
    <p:sldId id="279" r:id="rId7"/>
    <p:sldId id="280" r:id="rId8"/>
    <p:sldId id="281" r:id="rId9"/>
    <p:sldId id="298" r:id="rId10"/>
    <p:sldId id="282" r:id="rId11"/>
    <p:sldId id="283" r:id="rId12"/>
    <p:sldId id="301" r:id="rId13"/>
    <p:sldId id="286" r:id="rId14"/>
    <p:sldId id="300" r:id="rId15"/>
    <p:sldId id="285" r:id="rId16"/>
    <p:sldId id="284" r:id="rId17"/>
    <p:sldId id="288" r:id="rId18"/>
    <p:sldId id="299" r:id="rId19"/>
    <p:sldId id="287" r:id="rId20"/>
    <p:sldId id="292" r:id="rId21"/>
    <p:sldId id="293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tin" initials="Y" lastIdx="1" clrIdx="0">
    <p:extLst>
      <p:ext uri="{19B8F6BF-5375-455C-9EA6-DF929625EA0E}">
        <p15:presenceInfo xmlns:p15="http://schemas.microsoft.com/office/powerpoint/2012/main" userId="Ya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0E51-C56C-4012-806D-5784D7847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379B-293E-4460-9C51-DB12A990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F51B-4BD0-4EFE-AE73-C138811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4C22-4A7D-4C9A-9CFB-38C755C5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07E8-2023-4990-8637-E5D00E0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F586-8A25-41D4-8C2E-A3434F62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7208-F6E4-40C9-9DBD-0A4A2B3F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7182-6D42-46B7-9BC2-096EAD79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B30F-2E64-439F-818B-EE5F17C6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A50A-C3EE-4C37-A933-644D5F5C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B6088-550A-4188-9DBC-3B7286E4E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EF74-59A3-4CC0-B0AA-9849CA3A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22DB-1934-4868-9A18-DE9C3838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EE36-E064-4B6C-B0FF-AC899DD9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F61C-47C4-4916-A962-0F59B68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576C-F80A-4EAB-8C8F-BBDB9ABA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900F-C6DE-4F69-A2BA-DF10BB69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3157-F27B-4E63-9DBB-F58DFC8E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0A0F-97C9-48CA-86FD-74CD55F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4BB5-872F-4F5A-85AA-564C00A7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4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F1EC-FC81-4484-87E7-E755229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46B2B-3192-42FE-A955-BFD867C1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8737-1000-40BD-A6B6-6D0DD42C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A54A-5D85-4FD9-A979-E3542C09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B490-7906-41ED-9796-2BDD2F19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43D2-FF36-453B-BFB2-0BAF1257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C102-52DD-4C30-A01D-01C50E787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59A3-0F71-40FD-AE38-27AEFD52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8265-0A1E-4331-A213-9F2F0EA8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DDC3-7FE5-4D90-ABA8-48992D9E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B236-AC6B-4345-8250-CB025677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2233-9661-479E-B116-39CB9AD2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6FC3-3BA6-423F-8A38-4F8C5423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72EAD-6D99-43F7-8A5A-1304FC6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D30BD-792F-4459-AFB1-0E34283D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94802-92B6-4B74-A588-D2C02C3C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734C5-CC55-417E-B20B-0D85C2C8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6EB8-1E6A-4066-B5FF-FEE35BB4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5B4D-5530-4FDB-8291-C541AB1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C82-8A81-4F85-A55B-A40F53F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2AE1-0C47-4584-889B-AEBE8210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0E063-B543-43FC-824B-6183254E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A85CE-2C75-4DA9-BD1A-FBC45000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73DA-4C5F-45F6-AB02-6DEC432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4056-00C2-4DBD-A7AB-E087651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FF6C-2B52-4E44-8D13-DBF19555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AF36-3EBC-4FE3-B8C3-0E6A6D99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2237-82C3-4D96-977B-4B769A95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55EB-FBA9-4DE0-BAFB-FD61FCB0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DDD3-39D1-488E-B7E7-95B41C02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3D10-0174-4FE0-BF7C-0409B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ECE4-A754-46BD-8627-FF868E05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40A0-2E4B-4DA6-8627-02A5156C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B7FAF-CDC7-4A9C-8142-8CB33CF4C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6981-476F-430D-BD63-D75784F9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D206-CEED-4E4C-88AB-83BE01A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3683-34E4-4696-A4F0-E13EC85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D75B-65CC-4FF8-AF4B-D02481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3473-5C74-47DD-BB3A-C0331A19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7A47-974E-40BA-818D-94E00BF5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9963-70E6-424D-BFF3-7AF57E1F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E6BC-D404-4281-AE8C-F5B084538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071C-F454-49A8-AD03-C934581D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80D13B2C-F90C-D588-E10F-B2A390C39619}"/>
              </a:ext>
            </a:extLst>
          </p:cNvPr>
          <p:cNvSpPr/>
          <p:nvPr/>
        </p:nvSpPr>
        <p:spPr>
          <a:xfrm rot="7682761">
            <a:off x="-1383321" y="-18594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221567C-89D4-A086-A306-B3EF27291C61}"/>
              </a:ext>
            </a:extLst>
          </p:cNvPr>
          <p:cNvSpPr/>
          <p:nvPr/>
        </p:nvSpPr>
        <p:spPr>
          <a:xfrm>
            <a:off x="7639050" y="2438400"/>
            <a:ext cx="4552950" cy="4419600"/>
          </a:xfrm>
          <a:custGeom>
            <a:avLst/>
            <a:gdLst/>
            <a:ahLst/>
            <a:cxnLst/>
            <a:rect l="l" t="t" r="r" b="b"/>
            <a:pathLst>
              <a:path w="7200900" h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B55C8-CB57-2828-1533-E3ACA756F65D}"/>
              </a:ext>
            </a:extLst>
          </p:cNvPr>
          <p:cNvSpPr txBox="1"/>
          <p:nvPr/>
        </p:nvSpPr>
        <p:spPr>
          <a:xfrm>
            <a:off x="862227" y="2894737"/>
            <a:ext cx="6153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Consumer Goods </a:t>
            </a:r>
          </a:p>
          <a:p>
            <a:r>
              <a:rPr lang="en-US" sz="5400" u="sng" dirty="0">
                <a:latin typeface="Arial Rounded MT Bold" panose="020F0704030504030204" pitchFamily="34" charset="0"/>
              </a:rPr>
              <a:t>AD – Hoc Insights</a:t>
            </a:r>
            <a:endParaRPr lang="en-IN" sz="5400" u="sng" dirty="0">
              <a:latin typeface="Arial Rounded MT Bold" panose="020F0704030504030204" pitchFamily="34" charset="0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C5358300-A64E-FEAD-EAA9-475A15565A4D}"/>
              </a:ext>
            </a:extLst>
          </p:cNvPr>
          <p:cNvSpPr/>
          <p:nvPr/>
        </p:nvSpPr>
        <p:spPr>
          <a:xfrm>
            <a:off x="10836322" y="751941"/>
            <a:ext cx="736160" cy="763009"/>
          </a:xfrm>
          <a:custGeom>
            <a:avLst/>
            <a:gdLst/>
            <a:ahLst/>
            <a:cxnLst/>
            <a:rect l="l" t="t" r="r" b="b"/>
            <a:pathLst>
              <a:path w="2952523" h="3023621">
                <a:moveTo>
                  <a:pt x="0" y="0"/>
                </a:moveTo>
                <a:lnTo>
                  <a:pt x="2952523" y="0"/>
                </a:lnTo>
                <a:lnTo>
                  <a:pt x="2952523" y="3023621"/>
                </a:lnTo>
                <a:lnTo>
                  <a:pt x="0" y="30236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7750" t="-26753" r="-27750" b="-25090"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FCEBE-827D-B3EF-1A36-DD3AACE5CFB2}"/>
              </a:ext>
            </a:extLst>
          </p:cNvPr>
          <p:cNvSpPr txBox="1"/>
          <p:nvPr/>
        </p:nvSpPr>
        <p:spPr>
          <a:xfrm>
            <a:off x="485704" y="4586468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rial Rounded MT Bold" panose="020F0704030504030204" pitchFamily="34" charset="0"/>
              </a:rPr>
              <a:t>AtliQ</a:t>
            </a:r>
            <a:r>
              <a:rPr lang="en-US" sz="2000" dirty="0">
                <a:latin typeface="Arial Rounded MT Bold" panose="020F0704030504030204" pitchFamily="34" charset="0"/>
              </a:rPr>
              <a:t> Hardware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00C393E-E34B-3069-C002-30F0733849C8}"/>
              </a:ext>
            </a:extLst>
          </p:cNvPr>
          <p:cNvSpPr/>
          <p:nvPr/>
        </p:nvSpPr>
        <p:spPr>
          <a:xfrm rot="7682761">
            <a:off x="9024290" y="5166484"/>
            <a:ext cx="616844" cy="650046"/>
          </a:xfrm>
          <a:custGeom>
            <a:avLst/>
            <a:gdLst/>
            <a:ahLst/>
            <a:cxnLst/>
            <a:rect l="l" t="t" r="r" b="b"/>
            <a:pathLst>
              <a:path w="631420" h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571E7E39-1277-8541-4A84-2CF32608D3A3}"/>
              </a:ext>
            </a:extLst>
          </p:cNvPr>
          <p:cNvSpPr txBox="1"/>
          <p:nvPr/>
        </p:nvSpPr>
        <p:spPr>
          <a:xfrm>
            <a:off x="9720631" y="5048309"/>
            <a:ext cx="1851851" cy="725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32"/>
              </a:lnSpc>
            </a:pPr>
            <a:r>
              <a:rPr lang="en-US" sz="1400" spc="108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Presented By: Pranoy Roy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67389B48-8440-514D-32A0-4E297BBDE192}"/>
              </a:ext>
            </a:extLst>
          </p:cNvPr>
          <p:cNvSpPr/>
          <p:nvPr/>
        </p:nvSpPr>
        <p:spPr>
          <a:xfrm>
            <a:off x="6441742" y="2715904"/>
            <a:ext cx="757557" cy="835966"/>
          </a:xfrm>
          <a:custGeom>
            <a:avLst/>
            <a:gdLst/>
            <a:ahLst/>
            <a:cxnLst/>
            <a:rect l="l" t="t" r="r" b="b"/>
            <a:pathLst>
              <a:path w="1276987" h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1991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2" y="375674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products The final output that have the highest and lowest manufacturing costs</a:t>
            </a:r>
          </a:p>
          <a:p>
            <a:r>
              <a:rPr lang="en-GB" b="1" dirty="0"/>
              <a:t>should contain these fields, product_code,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F2B9CF-DFC5-40BE-966B-FFA2AD14B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78" y="4988351"/>
            <a:ext cx="5096586" cy="866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660736-11AE-3377-8AA9-670B90600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4090"/>
            <a:ext cx="9093639" cy="29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1" y="414570"/>
            <a:ext cx="989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a report which contains the top 5 customers who received an average high pre invoice discount_pct for the fiscal year 202I and in the Indian market. The final output contains these fields</a:t>
            </a:r>
          </a:p>
          <a:p>
            <a:r>
              <a:rPr lang="en-GB" b="1" dirty="0"/>
              <a:t>customer_code customer average_discount_percentage.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BD9927-A530-4CC7-B397-8CA820B66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90" y="4398264"/>
            <a:ext cx="3477110" cy="1638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BF043-6D67-716F-E0B7-C58B0E24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614899"/>
            <a:ext cx="8038075" cy="27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DDA35B-7EF9-E23A-A81C-EDAF4489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68439-8DCF-6A01-D9A7-6652F2F10F4B}"/>
              </a:ext>
            </a:extLst>
          </p:cNvPr>
          <p:cNvSpPr txBox="1"/>
          <p:nvPr/>
        </p:nvSpPr>
        <p:spPr>
          <a:xfrm>
            <a:off x="1214781" y="414570"/>
            <a:ext cx="989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a report which contains the top 5 customers who received an average high pre invoice discount_pct for the fiscal year 202I and in the Indian market. The final output contains these fields</a:t>
            </a:r>
          </a:p>
          <a:p>
            <a:r>
              <a:rPr lang="en-GB" b="1" dirty="0"/>
              <a:t>customer_code customer average_discount_percentage.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A9B20-D232-4D4B-CF70-8E05C1D60F15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5C12A-485C-9C53-F6EF-BA723066DD00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7" name="Picture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E1B00266-48EB-FB79-91B8-A9BE0BB2A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1" y="1614899"/>
            <a:ext cx="8038076" cy="44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9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20800" y="540000"/>
            <a:ext cx="1059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complete report of the Gross sales amount for the customer "Atliq Exclusive "for each month. This analysis helps to get an idea of low and high-performing months and take strategic decisions. The final</a:t>
            </a:r>
          </a:p>
          <a:p>
            <a:r>
              <a:rPr lang="en-GB" b="1" dirty="0"/>
              <a:t>report contains these columns: Month Year Gross sales Amount.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13745-8B76-4CEC-AF5B-19A5535AB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76" y="1874002"/>
            <a:ext cx="3600953" cy="3639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EBD2DD-69A4-C5EA-80BE-3D687F087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75" y="1740329"/>
            <a:ext cx="6993401" cy="37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A477C-DC4E-A5F8-6072-E9B108735679}"/>
              </a:ext>
            </a:extLst>
          </p:cNvPr>
          <p:cNvSpPr txBox="1"/>
          <p:nvPr/>
        </p:nvSpPr>
        <p:spPr>
          <a:xfrm>
            <a:off x="1320800" y="540000"/>
            <a:ext cx="1059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complete report of the Gross sales amount for the customer "Atliq Exclusive "for each month. This analysis helps to get an idea of low and high-performing months and take strategic decisions. The final</a:t>
            </a:r>
          </a:p>
          <a:p>
            <a:r>
              <a:rPr lang="en-GB" b="1" dirty="0"/>
              <a:t>report contains these columns: Month Year Gross sales Amount.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E9AFC-1EEA-38B0-5759-EE407B3E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C0C22-690C-B763-13EC-048F12CD55F4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F028C-BECC-D156-211A-68163AC76711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7" name="Picture 6" descr="A graph with orange line&#10;&#10;Description automatically generated">
            <a:extLst>
              <a:ext uri="{FF2B5EF4-FFF2-40B4-BE49-F238E27FC236}">
                <a16:creationId xmlns:a16="http://schemas.microsoft.com/office/drawing/2014/main" id="{2F7051AA-C442-33BB-8B14-90B2EBDCE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40330"/>
            <a:ext cx="9706591" cy="45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7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49136" y="395946"/>
            <a:ext cx="938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quarter of 2020, got the maximum total_sold_quantity? The final output contains these fields sorted by the total_sold_quantiy, Quarter, total_sold_quantity.</a:t>
            </a:r>
          </a:p>
          <a:p>
            <a:endParaRPr lang="en-GB" b="1" dirty="0">
              <a:solidFill>
                <a:schemeClr val="accent5"/>
              </a:solidFill>
            </a:endParaRP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6A03C-22F3-4DEC-94A8-27FA11E9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94" y="4004850"/>
            <a:ext cx="2581635" cy="1343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179223-5D81-55C9-01BB-346081944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08" y="1390666"/>
            <a:ext cx="6524401" cy="39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3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47315" y="380052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channel helped to bring more gross sales in the fiscal year 2021 and the percentage of contribution? The final output contains these fields, channel gross sales min 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662A25-3372-4B4B-8056-22F2B2A16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88" y="4942807"/>
            <a:ext cx="3162741" cy="1152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E7665-5F49-73B4-618C-4BEE0D018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441839"/>
            <a:ext cx="8326399" cy="35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0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316729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Top 3 products in each division that have a high total_sold_quantity in the </a:t>
            </a:r>
            <a:r>
              <a:rPr lang="en-GB" b="1" dirty="0" err="1"/>
              <a:t>fiscal_year</a:t>
            </a:r>
            <a:r>
              <a:rPr lang="en-GB" b="1" dirty="0"/>
              <a:t> 2021? The final output contains these fields, division product_code.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C1C908-C7CC-42E1-AD53-35871EED0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5" y="3153774"/>
            <a:ext cx="5251061" cy="2753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8B1B4D-39E4-889D-EF5A-B7CDA2AD7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1240059"/>
            <a:ext cx="6294783" cy="46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4137F2-09F9-C4BC-BFEE-2DE6FD8F72C2}"/>
              </a:ext>
            </a:extLst>
          </p:cNvPr>
          <p:cNvSpPr txBox="1"/>
          <p:nvPr/>
        </p:nvSpPr>
        <p:spPr>
          <a:xfrm>
            <a:off x="1080000" y="316729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Top 3 products in each division that have a high total_sold_quantity in the </a:t>
            </a:r>
            <a:r>
              <a:rPr lang="en-GB" b="1" dirty="0" err="1"/>
              <a:t>fiscal_year</a:t>
            </a:r>
            <a:r>
              <a:rPr lang="en-GB" b="1" dirty="0"/>
              <a:t> 2021? The final output contains these fields, division product_code.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A4B7A-6694-4119-72F7-8C3E0C116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AB3CC-1067-EB86-6B4E-3ED7730A6F9B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92FBD-6576-1D82-AB60-87D43A170214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9" name="Picture 8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D0960D6-488B-4313-0587-7133EC0B2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40059"/>
            <a:ext cx="9389455" cy="51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94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275115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all the sales transaction data from fact_sales_monthly table for that customer(croma: 90002002) in the fiscal_year 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8D40C-E820-4DA9-B262-532CA70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00227"/>
            <a:ext cx="7106057" cy="190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AFA3A-055B-417C-A74E-8A2F9FC53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251434"/>
            <a:ext cx="6138168" cy="290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BB39E-92E6-40B5-8621-3C4D65D15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15" y="3225800"/>
            <a:ext cx="5300900" cy="32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D99E3-1425-4FA8-9DF9-E85E825EBA1D}"/>
              </a:ext>
            </a:extLst>
          </p:cNvPr>
          <p:cNvSpPr txBox="1"/>
          <p:nvPr/>
        </p:nvSpPr>
        <p:spPr>
          <a:xfrm>
            <a:off x="6715557" y="2737476"/>
            <a:ext cx="36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function for fiscal_year</a:t>
            </a:r>
          </a:p>
        </p:txBody>
      </p:sp>
    </p:spTree>
    <p:extLst>
      <p:ext uri="{BB962C8B-B14F-4D97-AF65-F5344CB8AC3E}">
        <p14:creationId xmlns:p14="http://schemas.microsoft.com/office/powerpoint/2010/main" val="132787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630017" y="1045788"/>
            <a:ext cx="9289774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dirty="0">
                <a:effectLst/>
                <a:latin typeface="Söhne"/>
              </a:rPr>
              <a:t>Unveiling Insights: Leveraging Data for Strategic Decision-Making</a:t>
            </a:r>
          </a:p>
          <a:p>
            <a:pPr algn="l">
              <a:lnSpc>
                <a:spcPct val="150000"/>
              </a:lnSpc>
            </a:pPr>
            <a:endParaRPr lang="en-GB" b="0" i="0" dirty="0"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GB" b="1" i="0" dirty="0">
                <a:effectLst/>
                <a:latin typeface="Söhne"/>
              </a:rPr>
              <a:t>Problem Statement:</a:t>
            </a:r>
            <a:r>
              <a:rPr lang="en-GB" b="0" i="0" dirty="0">
                <a:effectLst/>
                <a:latin typeface="Söhne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effectLst/>
                <a:latin typeface="Söhne"/>
              </a:rPr>
              <a:t>Atliq Hardware's, a leading computer hardware producer, faced a critical challenge. They needed quick and data-informed decisions to stay competitive in the ever-evolving market. The management noticed that they were missing crucial insights for strategic moves.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CEAD26-F594-4B07-820E-422A7D38754C}"/>
              </a:ext>
            </a:extLst>
          </p:cNvPr>
          <p:cNvSpPr txBox="1"/>
          <p:nvPr/>
        </p:nvSpPr>
        <p:spPr>
          <a:xfrm>
            <a:off x="1630016" y="3897338"/>
            <a:ext cx="928977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öhne"/>
              </a:rPr>
              <a:t>To tackle this, they hired a data analytics team, and I took on the SQL challenge. My aim? Answer 10 ad-hoc requests, translating data into valuable insights for strategic decision-making.</a:t>
            </a:r>
            <a:endParaRPr lang="en-IN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5140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976196" y="647009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monthly gross sales report for any customer using stored procedure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34D9C-E4DF-47A3-8A42-C2E4D8B8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" y="1518971"/>
            <a:ext cx="7006661" cy="3820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85494-7756-409C-8553-3C9DA599C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5616052"/>
            <a:ext cx="7916380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2BE8B-31BE-4C47-A9FC-42E6386A9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76" y="1518971"/>
            <a:ext cx="242921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2" y="661153"/>
            <a:ext cx="938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monthly gross sales report for any customer using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FAE9-CEDD-4AE2-A67C-A10628A2A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573630"/>
            <a:ext cx="5039428" cy="3896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190AC-FD26-4DE8-B64C-146C6F22A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2" y="2650105"/>
            <a:ext cx="464884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4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20CD7-C6DD-4DE9-9D10-DE089B5BEB87}"/>
              </a:ext>
            </a:extLst>
          </p:cNvPr>
          <p:cNvSpPr txBox="1"/>
          <p:nvPr/>
        </p:nvSpPr>
        <p:spPr>
          <a:xfrm>
            <a:off x="3868057" y="2875002"/>
            <a:ext cx="4455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850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214782" y="1080000"/>
            <a:ext cx="9758018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GB" b="1" dirty="0">
                <a:latin typeface="Söhne"/>
              </a:rPr>
              <a:t>Key Insights: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Significant increase in unique products, 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334 in 2021 </a:t>
            </a:r>
            <a:r>
              <a:rPr lang="en-GB" dirty="0">
                <a:latin typeface="Söhne"/>
              </a:rPr>
              <a:t>compared to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245 in 2020</a:t>
            </a:r>
            <a:r>
              <a:rPr lang="en-GB" dirty="0"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Notebook</a:t>
            </a:r>
            <a:r>
              <a:rPr lang="en-GB" dirty="0">
                <a:latin typeface="Söhne"/>
              </a:rPr>
              <a:t>" segment boasts the highest product count, 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129 products</a:t>
            </a:r>
            <a:r>
              <a:rPr lang="en-GB" dirty="0"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Accessories</a:t>
            </a:r>
            <a:r>
              <a:rPr lang="en-GB" dirty="0">
                <a:latin typeface="Söhne"/>
              </a:rPr>
              <a:t>" segment saw a notable increase in product counts, 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34 more products in 2021 </a:t>
            </a:r>
            <a:r>
              <a:rPr lang="en-GB" dirty="0">
                <a:latin typeface="Söhne"/>
              </a:rPr>
              <a:t>compared to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Flipkart</a:t>
            </a:r>
            <a:r>
              <a:rPr lang="en-GB" dirty="0">
                <a:latin typeface="Söhne"/>
              </a:rPr>
              <a:t>" leads with the highest average pre-invoice discount percentage at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30.83%</a:t>
            </a:r>
            <a:r>
              <a:rPr lang="en-GB" dirty="0"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Fiscal year 2020's low sales in March and April improved in fiscal year 2021.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Retailer</a:t>
            </a:r>
            <a:r>
              <a:rPr lang="en-GB" dirty="0">
                <a:latin typeface="Söhne"/>
              </a:rPr>
              <a:t>" channel contributes to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73.22% </a:t>
            </a:r>
            <a:r>
              <a:rPr lang="en-GB" dirty="0">
                <a:latin typeface="Söhne"/>
              </a:rPr>
              <a:t>of gross sales, making it the key driver.</a:t>
            </a:r>
          </a:p>
          <a:p>
            <a:pPr algn="l">
              <a:lnSpc>
                <a:spcPct val="200000"/>
              </a:lnSpc>
            </a:pPr>
            <a:endParaRPr lang="en-GB" b="0" i="0" dirty="0">
              <a:solidFill>
                <a:srgbClr val="0070C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569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214782" y="533664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Database Overview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28F06-B180-40D2-A904-8652F2A6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5245411"/>
            <a:ext cx="6725589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44CFC-C9E3-4C01-8CA6-6FD0408BA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81767"/>
            <a:ext cx="6658904" cy="1390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52DC7-E91A-435B-B6D3-683A5392E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460012"/>
            <a:ext cx="6420746" cy="1981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60BBE-758E-47C7-BDEB-9DABD9627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93" y="4988200"/>
            <a:ext cx="1914792" cy="89547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5BED3F1-C45E-448B-B04A-BAA77905F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4" y="1923692"/>
            <a:ext cx="1534931" cy="527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10AF2E-F1B3-4B35-8400-5DCCE33FC1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1" y="2452058"/>
            <a:ext cx="1974193" cy="1825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DFCD5FC-C1AB-43CB-9DB8-BEDB08EAA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3" y="3161761"/>
            <a:ext cx="2462584" cy="2323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0C5134-91E8-4CD9-8D54-C047ED9561FB}"/>
              </a:ext>
            </a:extLst>
          </p:cNvPr>
          <p:cNvSpPr txBox="1"/>
          <p:nvPr/>
        </p:nvSpPr>
        <p:spPr>
          <a:xfrm>
            <a:off x="9475305" y="1723637"/>
            <a:ext cx="197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Tables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3F9F13-424F-471E-A1D7-7F0A5ED05B82}"/>
              </a:ext>
            </a:extLst>
          </p:cNvPr>
          <p:cNvSpPr txBox="1"/>
          <p:nvPr/>
        </p:nvSpPr>
        <p:spPr>
          <a:xfrm>
            <a:off x="9913470" y="2144676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Stored Procedures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B3F12-DB18-4A0E-85B0-C4B8B53438E8}"/>
              </a:ext>
            </a:extLst>
          </p:cNvPr>
          <p:cNvSpPr txBox="1"/>
          <p:nvPr/>
        </p:nvSpPr>
        <p:spPr>
          <a:xfrm>
            <a:off x="10402957" y="2939158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Functions 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5D2728C-8E07-4EFB-BBBD-10912F7A7E10}"/>
              </a:ext>
            </a:extLst>
          </p:cNvPr>
          <p:cNvCxnSpPr>
            <a:cxnSpLocks/>
          </p:cNvCxnSpPr>
          <p:nvPr/>
        </p:nvCxnSpPr>
        <p:spPr>
          <a:xfrm flipV="1">
            <a:off x="7635528" y="5453201"/>
            <a:ext cx="1536137" cy="741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C11E20-DD06-4710-BA0A-BCF4A3C18CB8}"/>
              </a:ext>
            </a:extLst>
          </p:cNvPr>
          <p:cNvSpPr txBox="1"/>
          <p:nvPr/>
        </p:nvSpPr>
        <p:spPr>
          <a:xfrm>
            <a:off x="6953274" y="5963460"/>
            <a:ext cx="98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Views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98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346807" y="589486"/>
            <a:ext cx="601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Provide the list of market in which customer </a:t>
            </a:r>
          </a:p>
          <a:p>
            <a:r>
              <a:rPr lang="en-GB" sz="2000" b="1" dirty="0"/>
              <a:t>“Atliq Exclusive” operates its business in APAC region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9081C2-0C66-4A57-BD32-229A329C5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260" y="2162402"/>
            <a:ext cx="1811763" cy="3739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73612-9FA4-CAAF-82C7-3E452E56F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90" y="1532350"/>
            <a:ext cx="6019226" cy="43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6CA19-541B-4ED5-A5BC-3DD51FCBA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12" y="4952676"/>
            <a:ext cx="5515745" cy="571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1" y="545943"/>
            <a:ext cx="93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is the percentage of unique product increase in 2021vs.2020?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C42EB-9608-FFF2-8DDC-7681B004F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1" y="1333744"/>
            <a:ext cx="9389456" cy="36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693758"/>
            <a:ext cx="9389456" cy="104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r>
              <a:rPr lang="en-US" b="1" dirty="0"/>
              <a:t>Provide  a  report  with  all  the  unique  product  counts  for  each  segment</a:t>
            </a:r>
            <a:endParaRPr lang="en-IN" b="1" dirty="0"/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/>
              <a:t>and  sort  them  in  descending  order  of  product  counts. </a:t>
            </a: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endParaRPr lang="en-US" b="1" dirty="0"/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/>
              <a:t>The  final  output</a:t>
            </a:r>
            <a:r>
              <a:rPr lang="en-IN" b="1" dirty="0"/>
              <a:t> </a:t>
            </a:r>
            <a:r>
              <a:rPr lang="en-US" b="1" dirty="0"/>
              <a:t>contains  2  fields, segment   product count.</a:t>
            </a:r>
            <a:endParaRPr lang="en-IN" b="1" dirty="0"/>
          </a:p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endParaRPr lang="en-IN" sz="1800" b="1" dirty="0">
              <a:solidFill>
                <a:schemeClr val="accent1"/>
              </a:solidFill>
              <a:effectLst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5269E-E143-4C38-AFC2-0DA91A20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070" y="2258374"/>
            <a:ext cx="2825244" cy="2341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9C2FE-5B14-4061-8C32-C13D037F6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9" y="2258374"/>
            <a:ext cx="6201640" cy="23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540000" y="132674"/>
            <a:ext cx="9818272" cy="104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115" marR="130810" indent="-526415" eaLnBrk="0">
              <a:lnSpc>
                <a:spcPct val="117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sz="1800" b="1" spc="-5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          </a:t>
            </a:r>
            <a:r>
              <a:rPr lang="en-US" b="1" dirty="0"/>
              <a:t>Follow-up: Which segment  had the  most  increase  in  unique  products  in 2021 vs 2020?          The final output contains these fields, segment</a:t>
            </a:r>
            <a:r>
              <a:rPr lang="en-IN" b="1" dirty="0"/>
              <a:t>, </a:t>
            </a:r>
            <a:r>
              <a:rPr lang="en-US" b="1" dirty="0"/>
              <a:t>product   count    2020    product_count_202I      difference.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56830-2469-4ECF-8FA7-12C09322B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43" y="4717773"/>
            <a:ext cx="5744377" cy="1586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6F70E-218D-EDDB-EF7C-CD5B777D4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193657"/>
            <a:ext cx="9057913" cy="35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4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37B00C-CBFB-4BD8-5BE8-A32C351BA14E}"/>
              </a:ext>
            </a:extLst>
          </p:cNvPr>
          <p:cNvSpPr txBox="1"/>
          <p:nvPr/>
        </p:nvSpPr>
        <p:spPr>
          <a:xfrm>
            <a:off x="1214782" y="156670"/>
            <a:ext cx="9034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5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b="1" dirty="0"/>
              <a:t>Follow-up: Which segment  had the  most  increase  in  unique  products  in 2021 vs 2020?          The final output contains these fields, segment</a:t>
            </a:r>
            <a:r>
              <a:rPr lang="en-IN" b="1" dirty="0"/>
              <a:t>, </a:t>
            </a:r>
            <a:r>
              <a:rPr lang="en-US" b="1" dirty="0"/>
              <a:t>product   count    2020    product_count_202I      difference.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6F6F5-E876-8D97-8B23-8545D388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C07923-9369-6089-F7F2-D55B1ED216E4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55FEC-1BB6-4993-F928-A6A9A3FD62A2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10" name="Picture 9" descr="A graph of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E8A71186-244B-7743-EA70-DC2576E15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3" y="1080000"/>
            <a:ext cx="9034686" cy="53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73924"/>
      </p:ext>
    </p:extLst>
  </p:cSld>
  <p:clrMapOvr>
    <a:masterClrMapping/>
  </p:clrMapOvr>
</p:sld>
</file>

<file path=ppt/theme/theme1.xml><?xml version="1.0" encoding="utf-8"?>
<a:theme xmlns:a="http://schemas.openxmlformats.org/drawingml/2006/main" name="1111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11" id="{7E65B1E8-BFFE-4A81-A9BF-CD895C7ECE66}" vid="{5FDA63A6-45D5-4DB4-9E59-A8D93E609B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111111</Template>
  <TotalTime>8564</TotalTime>
  <Words>889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Rounded MT Bold</vt:lpstr>
      <vt:lpstr>Avenir LT Pro 65 Medium</vt:lpstr>
      <vt:lpstr>Calibri</vt:lpstr>
      <vt:lpstr>Calibri Light</vt:lpstr>
      <vt:lpstr>Canva Sans</vt:lpstr>
      <vt:lpstr>Söhne</vt:lpstr>
      <vt:lpstr>111111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Pranoy</dc:creator>
  <cp:lastModifiedBy>Pranoy</cp:lastModifiedBy>
  <cp:revision>58</cp:revision>
  <dcterms:created xsi:type="dcterms:W3CDTF">2024-04-27T19:30:57Z</dcterms:created>
  <dcterms:modified xsi:type="dcterms:W3CDTF">2024-09-23T22:11:14Z</dcterms:modified>
</cp:coreProperties>
</file>