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295" r:id="rId5"/>
    <p:sldId id="294" r:id="rId6"/>
    <p:sldId id="279" r:id="rId7"/>
    <p:sldId id="280" r:id="rId8"/>
    <p:sldId id="281" r:id="rId9"/>
    <p:sldId id="298" r:id="rId10"/>
    <p:sldId id="282" r:id="rId11"/>
    <p:sldId id="283" r:id="rId12"/>
    <p:sldId id="301" r:id="rId13"/>
    <p:sldId id="286" r:id="rId14"/>
    <p:sldId id="300" r:id="rId15"/>
    <p:sldId id="285" r:id="rId16"/>
    <p:sldId id="284" r:id="rId17"/>
    <p:sldId id="288" r:id="rId18"/>
    <p:sldId id="299" r:id="rId19"/>
    <p:sldId id="287" r:id="rId20"/>
    <p:sldId id="292" r:id="rId21"/>
    <p:sldId id="293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80D13B2C-F90C-D588-E10F-B2A390C39619}"/>
              </a:ext>
            </a:extLst>
          </p:cNvPr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221567C-89D4-A086-A306-B3EF27291C61}"/>
              </a:ext>
            </a:extLst>
          </p:cNvPr>
          <p:cNvSpPr/>
          <p:nvPr/>
        </p:nvSpPr>
        <p:spPr>
          <a:xfrm>
            <a:off x="7639050" y="2438400"/>
            <a:ext cx="4552950" cy="44196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B55C8-CB57-2828-1533-E3ACA756F65D}"/>
              </a:ext>
            </a:extLst>
          </p:cNvPr>
          <p:cNvSpPr txBox="1"/>
          <p:nvPr/>
        </p:nvSpPr>
        <p:spPr>
          <a:xfrm>
            <a:off x="862227" y="2894737"/>
            <a:ext cx="615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Consumer Goods </a:t>
            </a:r>
          </a:p>
          <a:p>
            <a:r>
              <a:rPr lang="en-US" sz="5400" u="sng" dirty="0">
                <a:latin typeface="Arial Rounded MT Bold" panose="020F0704030504030204" pitchFamily="34" charset="0"/>
              </a:rPr>
              <a:t>AD – Hoc Insights</a:t>
            </a:r>
            <a:endParaRPr lang="en-IN" sz="5400" u="sng" dirty="0">
              <a:latin typeface="Arial Rounded MT Bold" panose="020F0704030504030204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C5358300-A64E-FEAD-EAA9-475A15565A4D}"/>
              </a:ext>
            </a:extLst>
          </p:cNvPr>
          <p:cNvSpPr/>
          <p:nvPr/>
        </p:nvSpPr>
        <p:spPr>
          <a:xfrm>
            <a:off x="10836322" y="751941"/>
            <a:ext cx="736160" cy="763009"/>
          </a:xfrm>
          <a:custGeom>
            <a:avLst/>
            <a:gdLst/>
            <a:ahLst/>
            <a:cxnLst/>
            <a:rect l="l" t="t" r="r" b="b"/>
            <a:pathLst>
              <a:path w="2952523" h="3023621">
                <a:moveTo>
                  <a:pt x="0" y="0"/>
                </a:moveTo>
                <a:lnTo>
                  <a:pt x="2952523" y="0"/>
                </a:lnTo>
                <a:lnTo>
                  <a:pt x="2952523" y="3023621"/>
                </a:lnTo>
                <a:lnTo>
                  <a:pt x="0" y="30236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750" t="-26753" r="-27750" b="-25090"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FCEBE-827D-B3EF-1A36-DD3AACE5CFB2}"/>
              </a:ext>
            </a:extLst>
          </p:cNvPr>
          <p:cNvSpPr txBox="1"/>
          <p:nvPr/>
        </p:nvSpPr>
        <p:spPr>
          <a:xfrm>
            <a:off x="485704" y="4586468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rial Rounded MT Bold" panose="020F0704030504030204" pitchFamily="34" charset="0"/>
              </a:rPr>
              <a:t>AtliQ</a:t>
            </a:r>
            <a:r>
              <a:rPr lang="en-US" sz="2000" dirty="0">
                <a:latin typeface="Arial Rounded MT Bold" panose="020F0704030504030204" pitchFamily="34" charset="0"/>
              </a:rPr>
              <a:t> Hardware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00C393E-E34B-3069-C002-30F0733849C8}"/>
              </a:ext>
            </a:extLst>
          </p:cNvPr>
          <p:cNvSpPr/>
          <p:nvPr/>
        </p:nvSpPr>
        <p:spPr>
          <a:xfrm rot="7682761">
            <a:off x="9024290" y="5166484"/>
            <a:ext cx="616844" cy="650046"/>
          </a:xfrm>
          <a:custGeom>
            <a:avLst/>
            <a:gdLst/>
            <a:ahLst/>
            <a:cxnLst/>
            <a:rect l="l" t="t" r="r" b="b"/>
            <a:pathLst>
              <a:path w="631420" h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571E7E39-1277-8541-4A84-2CF32608D3A3}"/>
              </a:ext>
            </a:extLst>
          </p:cNvPr>
          <p:cNvSpPr txBox="1"/>
          <p:nvPr/>
        </p:nvSpPr>
        <p:spPr>
          <a:xfrm>
            <a:off x="9720631" y="5048309"/>
            <a:ext cx="1851851" cy="72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sz="1400" spc="10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By: Pranoy Roy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7389B48-8440-514D-32A0-4E297BBDE192}"/>
              </a:ext>
            </a:extLst>
          </p:cNvPr>
          <p:cNvSpPr/>
          <p:nvPr/>
        </p:nvSpPr>
        <p:spPr>
          <a:xfrm>
            <a:off x="6441742" y="2715904"/>
            <a:ext cx="757557" cy="835966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products The final output that have the highest and lowest manufacturing costs</a:t>
            </a:r>
          </a:p>
          <a:p>
            <a:r>
              <a:rPr lang="en-GB" b="1" dirty="0"/>
              <a:t>should contain these fields, product_code,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F2B9CF-DFC5-40BE-966B-FFA2AD14B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78" y="4988351"/>
            <a:ext cx="5096586" cy="86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60736-11AE-3377-8AA9-670B90600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4090"/>
            <a:ext cx="9093639" cy="29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/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7-A530-4CC7-B397-8CA820B6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0" y="4398264"/>
            <a:ext cx="3477110" cy="1638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BF043-6D67-716F-E0B7-C58B0E24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614899"/>
            <a:ext cx="8038075" cy="27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DDA35B-7EF9-E23A-A81C-EDAF4489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68439-8DCF-6A01-D9A7-6652F2F10F4B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/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A9B20-D232-4D4B-CF70-8E05C1D60F15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5C12A-485C-9C53-F6EF-BA723066DD00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7" name="Picture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E1B00266-48EB-FB79-91B8-A9BE0BB2A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1" y="1614899"/>
            <a:ext cx="8038076" cy="44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9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/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3745-8B76-4CEC-AF5B-19A5535A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6" y="1874002"/>
            <a:ext cx="3600953" cy="3639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BD2DD-69A4-C5EA-80BE-3D687F087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75" y="1740329"/>
            <a:ext cx="6993401" cy="37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A477C-DC4E-A5F8-6072-E9B108735679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/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E9AFC-1EEA-38B0-5759-EE407B3E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C0C22-690C-B763-13EC-048F12CD55F4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F028C-BECC-D156-211A-68163AC76711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7" name="Picture 6" descr="A graph with orange line&#10;&#10;Description automatically generated">
            <a:extLst>
              <a:ext uri="{FF2B5EF4-FFF2-40B4-BE49-F238E27FC236}">
                <a16:creationId xmlns:a16="http://schemas.microsoft.com/office/drawing/2014/main" id="{2F7051AA-C442-33BB-8B14-90B2EBDCE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40330"/>
            <a:ext cx="9706591" cy="45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>
              <a:solidFill>
                <a:schemeClr val="accent5"/>
              </a:solidFill>
            </a:endParaRP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6A03C-22F3-4DEC-94A8-27FA11E9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94" y="4004850"/>
            <a:ext cx="2581635" cy="1343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179223-5D81-55C9-01BB-346081944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08" y="1390666"/>
            <a:ext cx="6524401" cy="39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62A25-3372-4B4B-8056-22F2B2A1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88" y="4942807"/>
            <a:ext cx="3162741" cy="115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E7665-5F49-73B4-618C-4BEE0D018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41839"/>
            <a:ext cx="8326399" cy="35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Top 3 products in each division that have a high total_sold_quantity in the </a:t>
            </a:r>
            <a:r>
              <a:rPr lang="en-GB" b="1" dirty="0" err="1"/>
              <a:t>fiscal_year</a:t>
            </a:r>
            <a:r>
              <a:rPr lang="en-GB" b="1" dirty="0"/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1C908-C7CC-42E1-AD53-35871EED0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3153774"/>
            <a:ext cx="5251061" cy="275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B1B4D-39E4-889D-EF5A-B7CDA2AD7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1240059"/>
            <a:ext cx="6294783" cy="46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4137F2-09F9-C4BC-BFEE-2DE6FD8F72C2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Top 3 products in each division that have a high total_sold_quantity in the </a:t>
            </a:r>
            <a:r>
              <a:rPr lang="en-GB" b="1" dirty="0" err="1"/>
              <a:t>fiscal_year</a:t>
            </a:r>
            <a:r>
              <a:rPr lang="en-GB" b="1" dirty="0"/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A4B7A-6694-4119-72F7-8C3E0C11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AB3CC-1067-EB86-6B4E-3ED7730A6F9B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92FBD-6576-1D82-AB60-87D43A170214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9" name="Picture 8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D0960D6-488B-4313-0587-7133EC0B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40059"/>
            <a:ext cx="9389455" cy="51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9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630017" y="1045788"/>
            <a:ext cx="928977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effectLst/>
                <a:latin typeface="Söhne"/>
              </a:rPr>
              <a:t>Unveiling Insights: Leveraging Data for Strategic Decision-Making</a:t>
            </a:r>
          </a:p>
          <a:p>
            <a:pPr algn="l">
              <a:lnSpc>
                <a:spcPct val="150000"/>
              </a:lnSpc>
            </a:pPr>
            <a:endParaRPr lang="en-GB" b="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GB" b="1" i="0" dirty="0">
                <a:effectLst/>
                <a:latin typeface="Söhne"/>
              </a:rPr>
              <a:t>Problem Statement:</a:t>
            </a:r>
            <a:r>
              <a:rPr lang="en-GB" b="0" i="0" dirty="0">
                <a:effectLst/>
                <a:latin typeface="Söhne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Söhne"/>
              </a:rPr>
              <a:t>Atliq Hardware's, a leading computer hardware producer, faced a critical challenge. They needed quick and data-informed decisions to stay competitive in the ever-evolving market. The management noticed that they were missing crucial insights for strategic moves.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EAD26-F594-4B07-820E-422A7D38754C}"/>
              </a:ext>
            </a:extLst>
          </p:cNvPr>
          <p:cNvSpPr txBox="1"/>
          <p:nvPr/>
        </p:nvSpPr>
        <p:spPr>
          <a:xfrm>
            <a:off x="1630016" y="3897338"/>
            <a:ext cx="928977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öhne"/>
              </a:rPr>
              <a:t>To tackle this, they hired a data analytics team, and I took on the SQL challenge. My aim? Answer 10 ad-hoc requests, translating data into valuable insights for strategic decision-making.</a:t>
            </a:r>
            <a:endParaRPr lang="en-IN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dirty="0">
                <a:latin typeface="Söhne"/>
              </a:rPr>
              <a:t>Key Insights: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Significant increase in unique products,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334 in 2021 </a:t>
            </a:r>
            <a:r>
              <a:rPr lang="en-GB" dirty="0">
                <a:latin typeface="Söhne"/>
              </a:rPr>
              <a:t>compared to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245 in 2020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Notebook</a:t>
            </a:r>
            <a:r>
              <a:rPr lang="en-GB" dirty="0">
                <a:latin typeface="Söhne"/>
              </a:rPr>
              <a:t>" segment boasts the highest product count,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129 products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Accessories</a:t>
            </a:r>
            <a:r>
              <a:rPr lang="en-GB" dirty="0">
                <a:latin typeface="Söhne"/>
              </a:rPr>
              <a:t>" segment saw a notable increase in product counts,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34 more products in 2021 </a:t>
            </a:r>
            <a:r>
              <a:rPr lang="en-GB" dirty="0">
                <a:latin typeface="Söhne"/>
              </a:rPr>
              <a:t>compared to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Flipkart</a:t>
            </a:r>
            <a:r>
              <a:rPr lang="en-GB" dirty="0">
                <a:latin typeface="Söhne"/>
              </a:rPr>
              <a:t>" leads with the highest average pre-invoice discount percentage at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30.83%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Fiscal year 2020's low sales in March and April improved in fiscal year 2021.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Retailer</a:t>
            </a:r>
            <a:r>
              <a:rPr lang="en-GB" dirty="0">
                <a:latin typeface="Söhne"/>
              </a:rPr>
              <a:t>" channel contributes to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73.22% </a:t>
            </a:r>
            <a:r>
              <a:rPr lang="en-GB" dirty="0">
                <a:latin typeface="Söhne"/>
              </a:rPr>
              <a:t>of gross sales, making it the key driver.</a:t>
            </a:r>
          </a:p>
          <a:p>
            <a:pPr algn="l">
              <a:lnSpc>
                <a:spcPct val="20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Database Overview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Stored Procedures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Functions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46807" y="589486"/>
            <a:ext cx="60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Provide the list of market in which customer </a:t>
            </a:r>
          </a:p>
          <a:p>
            <a:r>
              <a:rPr lang="en-GB" sz="2000" b="1" dirty="0"/>
              <a:t>“Atliq Exclusive” operates its business in APAC region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081C2-0C66-4A57-BD32-229A329C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60" y="2162402"/>
            <a:ext cx="1811763" cy="37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73612-9FA4-CAAF-82C7-3E452E56F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90" y="1532350"/>
            <a:ext cx="6019226" cy="43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6CA19-541B-4ED5-A5BC-3DD51FCBA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12" y="4952676"/>
            <a:ext cx="5515745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1" y="54594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is the percentage of unique product increase in 2021vs.2020?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C42EB-9608-FFF2-8DDC-7681B004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1" y="1333744"/>
            <a:ext cx="9389456" cy="36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693758"/>
            <a:ext cx="9389456" cy="104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b="1" dirty="0"/>
              <a:t>Provide  a  report  with  all  the  unique  product  counts  for  each  segment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The  final  output</a:t>
            </a:r>
            <a:r>
              <a:rPr lang="en-IN" b="1" dirty="0"/>
              <a:t> </a:t>
            </a:r>
            <a:r>
              <a:rPr lang="en-US" b="1" dirty="0"/>
              <a:t>contains  2  fields, segment   product count.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1800" b="1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269E-E143-4C38-AFC2-0DA91A2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70" y="2258374"/>
            <a:ext cx="2825244" cy="2341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9C2FE-5B14-4061-8C32-C13D037F6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9" y="2258374"/>
            <a:ext cx="6201640" cy="23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540000" y="132674"/>
            <a:ext cx="9818272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         </a:t>
            </a:r>
            <a:r>
              <a:rPr lang="en-US" b="1" dirty="0"/>
              <a:t>Follow-up: Which segment  had the  most  increase  in  unique  products  in 2021 vs 2020?          The final output contains these fields, segment</a:t>
            </a:r>
            <a:r>
              <a:rPr lang="en-IN" b="1" dirty="0"/>
              <a:t>, </a:t>
            </a:r>
            <a:r>
              <a:rPr lang="en-US" b="1" dirty="0"/>
              <a:t>product   count    2020    product_count_202I      difference.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56830-2469-4ECF-8FA7-12C09322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43" y="4717773"/>
            <a:ext cx="5744377" cy="1586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6F70E-218D-EDDB-EF7C-CD5B777D4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193657"/>
            <a:ext cx="9057913" cy="35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7B00C-CBFB-4BD8-5BE8-A32C351BA14E}"/>
              </a:ext>
            </a:extLst>
          </p:cNvPr>
          <p:cNvSpPr txBox="1"/>
          <p:nvPr/>
        </p:nvSpPr>
        <p:spPr>
          <a:xfrm>
            <a:off x="1214782" y="156670"/>
            <a:ext cx="9034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b="1" dirty="0"/>
              <a:t>Follow-up: Which segment  had the  most  increase  in  unique  products  in 2021 vs 2020?          The final output contains these fields, segment</a:t>
            </a:r>
            <a:r>
              <a:rPr lang="en-IN" b="1" dirty="0"/>
              <a:t>, </a:t>
            </a:r>
            <a:r>
              <a:rPr lang="en-US" b="1" dirty="0"/>
              <a:t>product   count    2020    product_count_202I      difference.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6F6F5-E876-8D97-8B23-8545D388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07923-9369-6089-F7F2-D55B1ED216E4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55FEC-1BB6-4993-F928-A6A9A3FD62A2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10" name="Picture 9" descr="A graph of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E8A71186-244B-7743-EA70-DC2576E1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3" y="1080000"/>
            <a:ext cx="9034686" cy="53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73924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111111</Template>
  <TotalTime>8564</TotalTime>
  <Words>889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Rounded MT Bold</vt:lpstr>
      <vt:lpstr>Avenir LT Pro 65 Medium</vt:lpstr>
      <vt:lpstr>Calibri</vt:lpstr>
      <vt:lpstr>Calibri Light</vt:lpstr>
      <vt:lpstr>Canva Sans</vt:lpstr>
      <vt:lpstr>Söhne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Pranoy</dc:creator>
  <cp:lastModifiedBy>Pranoy</cp:lastModifiedBy>
  <cp:revision>58</cp:revision>
  <dcterms:created xsi:type="dcterms:W3CDTF">2024-04-27T19:30:57Z</dcterms:created>
  <dcterms:modified xsi:type="dcterms:W3CDTF">2024-09-23T22:15:42Z</dcterms:modified>
</cp:coreProperties>
</file>