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 Patra" initials="PP" lastIdx="2" clrIdx="0">
    <p:extLst>
      <p:ext uri="{19B8F6BF-5375-455C-9EA6-DF929625EA0E}">
        <p15:presenceInfo xmlns:p15="http://schemas.microsoft.com/office/powerpoint/2012/main" userId="a2c911b4c489c3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54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5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2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7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62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13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112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8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23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4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9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70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82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3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93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41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pretty-format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3870-1A53-11BC-7873-C88D0CD80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Lets GIT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42B3D-C07D-F25D-2B2D-F83F45F0BF55}"/>
              </a:ext>
            </a:extLst>
          </p:cNvPr>
          <p:cNvSpPr txBox="1"/>
          <p:nvPr/>
        </p:nvSpPr>
        <p:spPr>
          <a:xfrm>
            <a:off x="9283700" y="4889500"/>
            <a:ext cx="382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~~Pranoy Patra</a:t>
            </a:r>
          </a:p>
        </p:txBody>
      </p:sp>
    </p:spTree>
    <p:extLst>
      <p:ext uri="{BB962C8B-B14F-4D97-AF65-F5344CB8AC3E}">
        <p14:creationId xmlns:p14="http://schemas.microsoft.com/office/powerpoint/2010/main" val="385691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8226-0447-C322-5B94-A601992F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– Three Stage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FA90FE-ECF3-60F3-0BCE-3E2621D44891}"/>
              </a:ext>
            </a:extLst>
          </p:cNvPr>
          <p:cNvSpPr/>
          <p:nvPr/>
        </p:nvSpPr>
        <p:spPr>
          <a:xfrm>
            <a:off x="1106905" y="2714324"/>
            <a:ext cx="2223436" cy="121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905CF-4A03-7463-FF9A-B0044060F57D}"/>
              </a:ext>
            </a:extLst>
          </p:cNvPr>
          <p:cNvSpPr/>
          <p:nvPr/>
        </p:nvSpPr>
        <p:spPr>
          <a:xfrm>
            <a:off x="4724399" y="2714324"/>
            <a:ext cx="2223436" cy="12127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1D00A-796A-A62A-22A2-38800B9053EE}"/>
              </a:ext>
            </a:extLst>
          </p:cNvPr>
          <p:cNvSpPr/>
          <p:nvPr/>
        </p:nvSpPr>
        <p:spPr>
          <a:xfrm>
            <a:off x="8632256" y="2714324"/>
            <a:ext cx="2223436" cy="1212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4411E-A084-75DB-6BE7-500F59871E97}"/>
              </a:ext>
            </a:extLst>
          </p:cNvPr>
          <p:cNvSpPr txBox="1"/>
          <p:nvPr/>
        </p:nvSpPr>
        <p:spPr>
          <a:xfrm>
            <a:off x="1259305" y="3136049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Working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F4C4D-A04F-502E-4D32-B1C6CA198CC9}"/>
              </a:ext>
            </a:extLst>
          </p:cNvPr>
          <p:cNvSpPr txBox="1"/>
          <p:nvPr/>
        </p:nvSpPr>
        <p:spPr>
          <a:xfrm>
            <a:off x="5091765" y="3124637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Staging Area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6F9E8-FFD6-817D-6AFB-A31A88B03B7C}"/>
              </a:ext>
            </a:extLst>
          </p:cNvPr>
          <p:cNvSpPr txBox="1"/>
          <p:nvPr/>
        </p:nvSpPr>
        <p:spPr>
          <a:xfrm>
            <a:off x="8999621" y="3122850"/>
            <a:ext cx="2223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Git Directory</a:t>
            </a:r>
          </a:p>
          <a:p>
            <a:r>
              <a:rPr lang="en-IN" sz="1400" dirty="0">
                <a:solidFill>
                  <a:schemeClr val="accent3">
                    <a:lumMod val="75000"/>
                  </a:schemeClr>
                </a:solidFill>
              </a:rPr>
              <a:t>     (.git Folder)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B1CFD-F29D-7CE7-70DF-9FDBA5606EDB}"/>
              </a:ext>
            </a:extLst>
          </p:cNvPr>
          <p:cNvSpPr/>
          <p:nvPr/>
        </p:nvSpPr>
        <p:spPr>
          <a:xfrm>
            <a:off x="2058201" y="3927107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FBFCC-49B2-06D9-B5B7-E3EE37173DC0}"/>
              </a:ext>
            </a:extLst>
          </p:cNvPr>
          <p:cNvSpPr/>
          <p:nvPr/>
        </p:nvSpPr>
        <p:spPr>
          <a:xfrm>
            <a:off x="5706176" y="3913908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A7FBD-DA84-0D52-BAAC-B9158C5B1B25}"/>
              </a:ext>
            </a:extLst>
          </p:cNvPr>
          <p:cNvSpPr/>
          <p:nvPr/>
        </p:nvSpPr>
        <p:spPr>
          <a:xfrm>
            <a:off x="9614033" y="3927107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7C52B7-72E1-742A-2664-101616DFE7D2}"/>
              </a:ext>
            </a:extLst>
          </p:cNvPr>
          <p:cNvSpPr/>
          <p:nvPr/>
        </p:nvSpPr>
        <p:spPr>
          <a:xfrm>
            <a:off x="2496151" y="5275540"/>
            <a:ext cx="3080084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98604FD-711A-6AFE-7284-3BF5FBB839F6}"/>
              </a:ext>
            </a:extLst>
          </p:cNvPr>
          <p:cNvSpPr/>
          <p:nvPr/>
        </p:nvSpPr>
        <p:spPr>
          <a:xfrm>
            <a:off x="6274067" y="6104772"/>
            <a:ext cx="3080084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5125F5-00FD-47A8-5FC7-7DE00E2D0876}"/>
              </a:ext>
            </a:extLst>
          </p:cNvPr>
          <p:cNvSpPr/>
          <p:nvPr/>
        </p:nvSpPr>
        <p:spPr>
          <a:xfrm rot="10800000">
            <a:off x="2638923" y="4127564"/>
            <a:ext cx="6752123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A89A2-EF62-8DB8-D47D-7B0328F73F1A}"/>
              </a:ext>
            </a:extLst>
          </p:cNvPr>
          <p:cNvSpPr txBox="1"/>
          <p:nvPr/>
        </p:nvSpPr>
        <p:spPr>
          <a:xfrm>
            <a:off x="3039978" y="5433111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Stage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D7820D-5C61-8CD9-A509-DB7ED9508241}"/>
              </a:ext>
            </a:extLst>
          </p:cNvPr>
          <p:cNvSpPr txBox="1"/>
          <p:nvPr/>
        </p:nvSpPr>
        <p:spPr>
          <a:xfrm>
            <a:off x="7119486" y="6250560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F15BE-A2BF-ECAB-CD63-E2E0C7ECB7FC}"/>
              </a:ext>
            </a:extLst>
          </p:cNvPr>
          <p:cNvSpPr txBox="1"/>
          <p:nvPr/>
        </p:nvSpPr>
        <p:spPr>
          <a:xfrm>
            <a:off x="3675643" y="4283703"/>
            <a:ext cx="203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Checkout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192060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96C-BB40-56DC-C4E4-4E629863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Bash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63702-A78E-3B63-9555-38AE3FED2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750295" cy="45211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</a:t>
            </a:r>
            <a:r>
              <a:rPr lang="en-IN" dirty="0"/>
              <a:t> (It will gives you an overview)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status </a:t>
            </a:r>
            <a:r>
              <a:rPr lang="en-IN" dirty="0"/>
              <a:t>(To check the status of git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config (Configure git for first time or update user </a:t>
            </a:r>
            <a:r>
              <a:rPr lang="en-IN" dirty="0" err="1"/>
              <a:t>datas</a:t>
            </a:r>
            <a:r>
              <a:rPr lang="en-I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config --global user.name=“Your Name” </a:t>
            </a:r>
            <a:r>
              <a:rPr lang="en-IN" dirty="0"/>
              <a:t>(Set your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config --global </a:t>
            </a:r>
            <a:r>
              <a:rPr lang="en-IN" dirty="0" err="1">
                <a:solidFill>
                  <a:schemeClr val="bg1"/>
                </a:solidFill>
              </a:rPr>
              <a:t>user.email</a:t>
            </a:r>
            <a:r>
              <a:rPr lang="en-IN" dirty="0">
                <a:solidFill>
                  <a:schemeClr val="bg1"/>
                </a:solidFill>
              </a:rPr>
              <a:t>=“Your mail id” </a:t>
            </a:r>
            <a:r>
              <a:rPr lang="en-IN" dirty="0"/>
              <a:t>(Set your mail)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config user.name </a:t>
            </a:r>
            <a:r>
              <a:rPr lang="en-IN" dirty="0"/>
              <a:t>(Show your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config </a:t>
            </a:r>
            <a:r>
              <a:rPr lang="en-IN" dirty="0" err="1">
                <a:solidFill>
                  <a:schemeClr val="bg1"/>
                </a:solidFill>
              </a:rPr>
              <a:t>user.email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/>
              <a:t>(Show your Email 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</a:t>
            </a:r>
            <a:r>
              <a:rPr lang="en-IN" dirty="0" err="1">
                <a:solidFill>
                  <a:schemeClr val="bg1"/>
                </a:solidFill>
              </a:rPr>
              <a:t>init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/>
              <a:t>(To initialize Git by making .git folder)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add –a </a:t>
            </a:r>
            <a:r>
              <a:rPr lang="en-IN" dirty="0"/>
              <a:t>(To Track All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 add . </a:t>
            </a:r>
            <a:r>
              <a:rPr lang="en-IN" dirty="0"/>
              <a:t>(To Track All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add “filename” </a:t>
            </a:r>
            <a:r>
              <a:rPr lang="en-IN" dirty="0"/>
              <a:t>(To Track a single Files)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D49DA-A37C-6B47-0898-2C5AC939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84" y="2146853"/>
            <a:ext cx="5641139" cy="18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3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B549D-1701-89BD-87D7-936964D295C1}"/>
              </a:ext>
            </a:extLst>
          </p:cNvPr>
          <p:cNvSpPr txBox="1"/>
          <p:nvPr/>
        </p:nvSpPr>
        <p:spPr>
          <a:xfrm>
            <a:off x="685800" y="556591"/>
            <a:ext cx="6291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git commit –m “Your Massage”  </a:t>
            </a:r>
            <a:r>
              <a:rPr lang="en-IN"/>
              <a:t>(To Commit Staged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git log </a:t>
            </a:r>
            <a:r>
              <a:rPr lang="en-IN"/>
              <a:t>(To see the logs of your Commits with details)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rm –rf .git </a:t>
            </a:r>
            <a:r>
              <a:rPr lang="en-IN"/>
              <a:t>(To remove .git folder)(Be carefull about it , </a:t>
            </a:r>
            <a:r>
              <a:rPr lang="en-IN">
                <a:solidFill>
                  <a:srgbClr val="00B0F0"/>
                </a:solidFill>
              </a:rPr>
              <a:t>it will delete all your previous versions</a:t>
            </a:r>
            <a:r>
              <a:rPr lang="en-IN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10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ABEB-7943-5DBA-5EA7-0B42569E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Clone a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360A5-9678-0337-E55C-005D8F92D543}"/>
              </a:ext>
            </a:extLst>
          </p:cNvPr>
          <p:cNvSpPr txBox="1"/>
          <p:nvPr/>
        </p:nvSpPr>
        <p:spPr>
          <a:xfrm>
            <a:off x="1145406" y="2608446"/>
            <a:ext cx="780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will Clone the Project from Remote Server to Your Local Computer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137A1-31CB-937C-6C57-2EE61368B72D}"/>
              </a:ext>
            </a:extLst>
          </p:cNvPr>
          <p:cNvSpPr txBox="1"/>
          <p:nvPr/>
        </p:nvSpPr>
        <p:spPr>
          <a:xfrm>
            <a:off x="1337912" y="3429000"/>
            <a:ext cx="7257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Open your 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GitBash</a:t>
            </a:r>
            <a:r>
              <a:rPr lang="en-IN" dirty="0"/>
              <a:t> and type the Command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git clone “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url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of repository”</a:t>
            </a:r>
          </a:p>
          <a:p>
            <a:r>
              <a:rPr lang="en-IN" dirty="0"/>
              <a:t>Or 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git clone “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url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of repository” “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coustom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name”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5A8FF-EDD1-64EA-EFFB-A0070FEB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47" y="4948998"/>
            <a:ext cx="6806840" cy="19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8226-0447-C322-5B94-A601992F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– File Status </a:t>
            </a:r>
            <a:r>
              <a:rPr lang="en-IN" dirty="0" err="1"/>
              <a:t>LifeCycle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FA90FE-ECF3-60F3-0BCE-3E2621D44891}"/>
              </a:ext>
            </a:extLst>
          </p:cNvPr>
          <p:cNvSpPr/>
          <p:nvPr/>
        </p:nvSpPr>
        <p:spPr>
          <a:xfrm>
            <a:off x="94647" y="2347999"/>
            <a:ext cx="2223436" cy="12127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905CF-4A03-7463-FF9A-B0044060F57D}"/>
              </a:ext>
            </a:extLst>
          </p:cNvPr>
          <p:cNvSpPr/>
          <p:nvPr/>
        </p:nvSpPr>
        <p:spPr>
          <a:xfrm>
            <a:off x="3335152" y="2374473"/>
            <a:ext cx="2223436" cy="12127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1D00A-796A-A62A-22A2-38800B9053EE}"/>
              </a:ext>
            </a:extLst>
          </p:cNvPr>
          <p:cNvSpPr/>
          <p:nvPr/>
        </p:nvSpPr>
        <p:spPr>
          <a:xfrm>
            <a:off x="6575657" y="2366344"/>
            <a:ext cx="2223436" cy="121278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4411E-A084-75DB-6BE7-500F59871E97}"/>
              </a:ext>
            </a:extLst>
          </p:cNvPr>
          <p:cNvSpPr txBox="1"/>
          <p:nvPr/>
        </p:nvSpPr>
        <p:spPr>
          <a:xfrm>
            <a:off x="502118" y="2822218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Untracked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F4C4D-A04F-502E-4D32-B1C6CA198CC9}"/>
              </a:ext>
            </a:extLst>
          </p:cNvPr>
          <p:cNvSpPr txBox="1"/>
          <p:nvPr/>
        </p:nvSpPr>
        <p:spPr>
          <a:xfrm>
            <a:off x="3742623" y="2822218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Unmodified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6F9E8-FFD6-817D-6AFB-A31A88B03B7C}"/>
              </a:ext>
            </a:extLst>
          </p:cNvPr>
          <p:cNvSpPr txBox="1"/>
          <p:nvPr/>
        </p:nvSpPr>
        <p:spPr>
          <a:xfrm>
            <a:off x="7048098" y="2822218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Modified</a:t>
            </a:r>
            <a:endParaRPr lang="en-IN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B1CFD-F29D-7CE7-70DF-9FDBA5606EDB}"/>
              </a:ext>
            </a:extLst>
          </p:cNvPr>
          <p:cNvSpPr/>
          <p:nvPr/>
        </p:nvSpPr>
        <p:spPr>
          <a:xfrm>
            <a:off x="1005137" y="3560782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FBFCC-49B2-06D9-B5B7-E3EE37173DC0}"/>
              </a:ext>
            </a:extLst>
          </p:cNvPr>
          <p:cNvSpPr/>
          <p:nvPr/>
        </p:nvSpPr>
        <p:spPr>
          <a:xfrm>
            <a:off x="4277828" y="3560782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A7FBD-DA84-0D52-BAAC-B9158C5B1B25}"/>
              </a:ext>
            </a:extLst>
          </p:cNvPr>
          <p:cNvSpPr/>
          <p:nvPr/>
        </p:nvSpPr>
        <p:spPr>
          <a:xfrm>
            <a:off x="7542594" y="3560782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7C52B7-72E1-742A-2664-101616DFE7D2}"/>
              </a:ext>
            </a:extLst>
          </p:cNvPr>
          <p:cNvSpPr/>
          <p:nvPr/>
        </p:nvSpPr>
        <p:spPr>
          <a:xfrm>
            <a:off x="7954476" y="3911610"/>
            <a:ext cx="2550695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98604FD-711A-6AFE-7284-3BF5FBB839F6}"/>
              </a:ext>
            </a:extLst>
          </p:cNvPr>
          <p:cNvSpPr/>
          <p:nvPr/>
        </p:nvSpPr>
        <p:spPr>
          <a:xfrm>
            <a:off x="1518888" y="3865675"/>
            <a:ext cx="2513297" cy="5685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5125F5-00FD-47A8-5FC7-7DE00E2D0876}"/>
              </a:ext>
            </a:extLst>
          </p:cNvPr>
          <p:cNvSpPr/>
          <p:nvPr/>
        </p:nvSpPr>
        <p:spPr>
          <a:xfrm rot="10800000">
            <a:off x="4746255" y="5414039"/>
            <a:ext cx="5677903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A89A2-EF62-8DB8-D47D-7B0328F73F1A}"/>
              </a:ext>
            </a:extLst>
          </p:cNvPr>
          <p:cNvSpPr txBox="1"/>
          <p:nvPr/>
        </p:nvSpPr>
        <p:spPr>
          <a:xfrm>
            <a:off x="8640242" y="4041101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Stage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D7820D-5C61-8CD9-A509-DB7ED9508241}"/>
              </a:ext>
            </a:extLst>
          </p:cNvPr>
          <p:cNvSpPr txBox="1"/>
          <p:nvPr/>
        </p:nvSpPr>
        <p:spPr>
          <a:xfrm>
            <a:off x="1991275" y="4011463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 or Remove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F15BE-A2BF-ECAB-CD63-E2E0C7ECB7FC}"/>
              </a:ext>
            </a:extLst>
          </p:cNvPr>
          <p:cNvSpPr txBox="1"/>
          <p:nvPr/>
        </p:nvSpPr>
        <p:spPr>
          <a:xfrm>
            <a:off x="5966058" y="5559827"/>
            <a:ext cx="203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E51EDE-A862-2156-904B-D68F704A3282}"/>
              </a:ext>
            </a:extLst>
          </p:cNvPr>
          <p:cNvSpPr/>
          <p:nvPr/>
        </p:nvSpPr>
        <p:spPr>
          <a:xfrm>
            <a:off x="9743974" y="2383261"/>
            <a:ext cx="2223436" cy="121278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C3345-0F21-1DED-E8AE-8152D95168FD}"/>
              </a:ext>
            </a:extLst>
          </p:cNvPr>
          <p:cNvSpPr txBox="1"/>
          <p:nvPr/>
        </p:nvSpPr>
        <p:spPr>
          <a:xfrm>
            <a:off x="10350329" y="2822218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Staged</a:t>
            </a:r>
            <a:endParaRPr lang="en-IN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D63359-84AB-70C4-1D46-7F7526F3D0E4}"/>
              </a:ext>
            </a:extLst>
          </p:cNvPr>
          <p:cNvSpPr/>
          <p:nvPr/>
        </p:nvSpPr>
        <p:spPr>
          <a:xfrm>
            <a:off x="10713717" y="3587256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3020043-CA27-DC63-7BA5-C2CB532DCBD4}"/>
              </a:ext>
            </a:extLst>
          </p:cNvPr>
          <p:cNvSpPr/>
          <p:nvPr/>
        </p:nvSpPr>
        <p:spPr>
          <a:xfrm>
            <a:off x="4783353" y="3888125"/>
            <a:ext cx="2550695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88895-F8D9-C75B-79A8-D473B1874FBB}"/>
              </a:ext>
            </a:extLst>
          </p:cNvPr>
          <p:cNvSpPr txBox="1"/>
          <p:nvPr/>
        </p:nvSpPr>
        <p:spPr>
          <a:xfrm>
            <a:off x="5465546" y="4041102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Edit Files</a:t>
            </a:r>
          </a:p>
        </p:txBody>
      </p:sp>
    </p:spTree>
    <p:extLst>
      <p:ext uri="{BB962C8B-B14F-4D97-AF65-F5344CB8AC3E}">
        <p14:creationId xmlns:p14="http://schemas.microsoft.com/office/powerpoint/2010/main" val="285566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0988-08D1-4688-8D88-E29EE151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.</a:t>
            </a:r>
            <a:r>
              <a:rPr lang="en-IN" dirty="0" err="1"/>
              <a:t>gitignore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CA46A-1543-FF91-B296-EDA47C9B11E5}"/>
              </a:ext>
            </a:extLst>
          </p:cNvPr>
          <p:cNvSpPr txBox="1"/>
          <p:nvPr/>
        </p:nvSpPr>
        <p:spPr>
          <a:xfrm>
            <a:off x="680321" y="2243654"/>
            <a:ext cx="782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you don’t want to track your all files (like </a:t>
            </a:r>
            <a:r>
              <a:rPr lang="en-IN" dirty="0" err="1"/>
              <a:t>app.log,etc</a:t>
            </a:r>
            <a:r>
              <a:rPr lang="en-IN" dirty="0"/>
              <a:t>)</a:t>
            </a:r>
          </a:p>
          <a:p>
            <a:r>
              <a:rPr lang="en-IN" dirty="0"/>
              <a:t>		                            </a:t>
            </a:r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.</a:t>
            </a:r>
            <a:r>
              <a:rPr lang="en-IN" dirty="0" err="1">
                <a:solidFill>
                  <a:schemeClr val="tx2">
                    <a:lumMod val="25000"/>
                  </a:schemeClr>
                </a:solidFill>
              </a:rPr>
              <a:t>gitignore</a:t>
            </a:r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 is here to help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6CED5-A49F-433C-77F2-FEFA574A7B7E}"/>
              </a:ext>
            </a:extLst>
          </p:cNvPr>
          <p:cNvSpPr txBox="1"/>
          <p:nvPr/>
        </p:nvSpPr>
        <p:spPr>
          <a:xfrm>
            <a:off x="1001026" y="3753853"/>
            <a:ext cx="65548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Generate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touch .</a:t>
            </a:r>
            <a:r>
              <a:rPr lang="en-IN" sz="1600" dirty="0" err="1">
                <a:solidFill>
                  <a:schemeClr val="bg1"/>
                </a:solidFill>
              </a:rPr>
              <a:t>gitignore</a:t>
            </a: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Writes some files or folders inside it(</a:t>
            </a:r>
            <a:r>
              <a:rPr lang="en-IN" dirty="0" err="1"/>
              <a:t>Whoom</a:t>
            </a:r>
            <a:r>
              <a:rPr lang="en-IN" dirty="0"/>
              <a:t> to be ignored)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Ex: 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app.log,error.log</a:t>
            </a:r>
            <a:r>
              <a:rPr lang="en-IN" sz="1600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.</a:t>
            </a:r>
            <a:r>
              <a:rPr lang="en-IN" dirty="0" err="1"/>
              <a:t>gitignore</a:t>
            </a:r>
            <a:r>
              <a:rPr lang="en-IN" dirty="0"/>
              <a:t> to stage and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git add .</a:t>
            </a:r>
            <a:r>
              <a:rPr lang="en-IN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gitignore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Git commit –m “custom massage”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03E5D-BF44-67A7-4A35-54760747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607" y="2243654"/>
            <a:ext cx="3724542" cy="4385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8AA09-D631-053A-12D0-F51F5AAF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84" y="5308696"/>
            <a:ext cx="1581231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0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0DE-7262-489A-B888-EEBC234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diff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60ADD-3782-A1BF-275E-10C8C69AC287}"/>
              </a:ext>
            </a:extLst>
          </p:cNvPr>
          <p:cNvSpPr txBox="1"/>
          <p:nvPr/>
        </p:nvSpPr>
        <p:spPr>
          <a:xfrm>
            <a:off x="0" y="2273300"/>
            <a:ext cx="1209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Git diff will compare all the differences between your Working Directory (or last Commit)&amp; Staging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7EE8C-A5EB-F817-2A3E-54E35400F370}"/>
              </a:ext>
            </a:extLst>
          </p:cNvPr>
          <p:cNvSpPr txBox="1"/>
          <p:nvPr/>
        </p:nvSpPr>
        <p:spPr>
          <a:xfrm>
            <a:off x="457200" y="2984500"/>
            <a:ext cx="588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git diff </a:t>
            </a:r>
            <a:r>
              <a:rPr lang="en-IN" dirty="0"/>
              <a:t>( Compare </a:t>
            </a:r>
            <a:r>
              <a:rPr lang="en-IN" sz="1800" dirty="0"/>
              <a:t>Working Directory &amp; Staging Area</a:t>
            </a:r>
            <a:r>
              <a:rPr lang="en-IN" dirty="0"/>
              <a:t> )</a:t>
            </a:r>
          </a:p>
          <a:p>
            <a:r>
              <a:rPr lang="en-IN" dirty="0">
                <a:solidFill>
                  <a:schemeClr val="bg1"/>
                </a:solidFill>
              </a:rPr>
              <a:t>git diff –staged </a:t>
            </a:r>
            <a:r>
              <a:rPr lang="en-IN" dirty="0"/>
              <a:t>( Compare L</a:t>
            </a:r>
            <a:r>
              <a:rPr lang="en-IN" sz="1800" dirty="0"/>
              <a:t>ast Commit &amp; Staging Area</a:t>
            </a:r>
            <a:r>
              <a:rPr lang="en-IN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D699D-3E14-62E4-3B2E-BDDCE45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599" y="3460575"/>
            <a:ext cx="4883401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4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29E8-D8A4-5FF3-4535-0D8E41CB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More Comments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7282A-D2B3-26D5-3239-50BD48DAA4C4}"/>
              </a:ext>
            </a:extLst>
          </p:cNvPr>
          <p:cNvSpPr txBox="1"/>
          <p:nvPr/>
        </p:nvSpPr>
        <p:spPr>
          <a:xfrm>
            <a:off x="1333500" y="2781300"/>
            <a:ext cx="6870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Skipping Staging area and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commit –a –m “</a:t>
            </a:r>
            <a:r>
              <a:rPr lang="en-IN" dirty="0" err="1">
                <a:solidFill>
                  <a:schemeClr val="bg1"/>
                </a:solidFill>
              </a:rPr>
              <a:t>Cousom</a:t>
            </a:r>
            <a:r>
              <a:rPr lang="en-IN" dirty="0">
                <a:solidFill>
                  <a:schemeClr val="bg1"/>
                </a:solidFill>
              </a:rPr>
              <a:t> Massage”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Remove &amp; Rename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rm “file.txt” </a:t>
            </a:r>
            <a:r>
              <a:rPr lang="en-IN" dirty="0"/>
              <a:t>(To Delete)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mv “file.txt” “newNeme.txt” </a:t>
            </a:r>
            <a:r>
              <a:rPr lang="en-IN" dirty="0"/>
              <a:t>(To Rename)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Untrack 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rm --</a:t>
            </a:r>
            <a:r>
              <a:rPr lang="en-IN" dirty="0" err="1">
                <a:solidFill>
                  <a:schemeClr val="bg1"/>
                </a:solidFill>
              </a:rPr>
              <a:t>catched</a:t>
            </a:r>
            <a:r>
              <a:rPr lang="en-IN" dirty="0">
                <a:solidFill>
                  <a:schemeClr val="bg1"/>
                </a:solidFill>
              </a:rPr>
              <a:t> “file.txt”</a:t>
            </a:r>
          </a:p>
        </p:txBody>
      </p:sp>
    </p:spTree>
    <p:extLst>
      <p:ext uri="{BB962C8B-B14F-4D97-AF65-F5344CB8AC3E}">
        <p14:creationId xmlns:p14="http://schemas.microsoft.com/office/powerpoint/2010/main" val="362897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89AA-8588-B642-3A70-516C2F08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532083" cy="1080938"/>
          </a:xfrm>
        </p:spPr>
        <p:txBody>
          <a:bodyPr/>
          <a:lstStyle/>
          <a:p>
            <a:r>
              <a:rPr lang="en-IN" dirty="0"/>
              <a:t>Git 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43D36-E05F-7766-B7C1-CEA0F60C440E}"/>
              </a:ext>
            </a:extLst>
          </p:cNvPr>
          <p:cNvSpPr txBox="1"/>
          <p:nvPr/>
        </p:nvSpPr>
        <p:spPr>
          <a:xfrm>
            <a:off x="680321" y="2165964"/>
            <a:ext cx="10253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You can see all your project logs here (All commits..)</a:t>
            </a:r>
          </a:p>
          <a:p>
            <a:r>
              <a:rPr lang="en-IN" sz="2800" dirty="0"/>
              <a:t>																		</a:t>
            </a:r>
            <a:r>
              <a:rPr lang="en-IN" sz="1400" dirty="0"/>
              <a:t>(Press q to exit)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0D52B-E1D1-E212-10AE-E9E58A4A6641}"/>
              </a:ext>
            </a:extLst>
          </p:cNvPr>
          <p:cNvSpPr txBox="1"/>
          <p:nvPr/>
        </p:nvSpPr>
        <p:spPr>
          <a:xfrm>
            <a:off x="750771" y="2987444"/>
            <a:ext cx="95320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</a:t>
            </a:r>
            <a:r>
              <a:rPr lang="en-IN" dirty="0"/>
              <a:t>( Show all Logs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–p </a:t>
            </a:r>
            <a:r>
              <a:rPr lang="en-IN" dirty="0"/>
              <a:t>( Show all Details Line by Line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–p  -n </a:t>
            </a:r>
            <a:r>
              <a:rPr lang="en-IN" dirty="0"/>
              <a:t>( Show all Details of n (1,2,3..n) commits)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--stat </a:t>
            </a:r>
            <a:r>
              <a:rPr lang="en-IN" dirty="0"/>
              <a:t>( Show Stat in short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--preety </a:t>
            </a:r>
            <a:r>
              <a:rPr lang="en-IN" dirty="0"/>
              <a:t>=1 ( Show all commits (1 commit in 1 line)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--preety </a:t>
            </a:r>
            <a:r>
              <a:rPr lang="en-IN" dirty="0"/>
              <a:t>=sort ( Show Commits in Short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      	 =full(( Show Commits in Full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–since=</a:t>
            </a:r>
            <a:r>
              <a:rPr lang="en-IN" dirty="0" err="1">
                <a:solidFill>
                  <a:schemeClr val="bg1"/>
                </a:solidFill>
              </a:rPr>
              <a:t>n.days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/>
              <a:t>( Show commits of last n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			   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n.weeks</a:t>
            </a:r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dirty="0"/>
              <a:t>( Show commits of last n weeks)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			   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n.months</a:t>
            </a:r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dirty="0"/>
              <a:t>( Show commits of last n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			   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n.years</a:t>
            </a:r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dirty="0"/>
              <a:t>( Show commits of last n years)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63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1783-D0E9-F250-07A9-D2D9DD4D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Log –-preety Formating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8F22B-2D61-B0F3-1688-793479780505}"/>
              </a:ext>
            </a:extLst>
          </p:cNvPr>
          <p:cNvSpPr txBox="1"/>
          <p:nvPr/>
        </p:nvSpPr>
        <p:spPr>
          <a:xfrm>
            <a:off x="519763" y="2252312"/>
            <a:ext cx="782534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 log --preety = format : “ format specifiers ”//use like output in C/C++</a:t>
            </a:r>
          </a:p>
          <a:p>
            <a:r>
              <a:rPr lang="en-IN" dirty="0"/>
              <a:t> </a:t>
            </a:r>
          </a:p>
          <a:p>
            <a:r>
              <a:rPr lang="en-IN" dirty="0">
                <a:solidFill>
                  <a:srgbClr val="FFFF00"/>
                </a:solidFill>
              </a:rPr>
              <a:t>Format Specifiers: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%H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commit 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%h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abbreviated commit 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%T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tree 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%t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abbreviated tree 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%P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parent hashes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%p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abbreviated parent hashes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%an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author name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4E443C"/>
              </a:solidFill>
              <a:latin typeface="Roboto Slab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 Slab" pitchFamily="2" charset="0"/>
              </a:rPr>
              <a:t>Example : “%H ~~~ %an” it will represents Commit Hash ~~~ Author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B2C03-181F-559B-3BF4-4FA0BEDA3D8F}"/>
              </a:ext>
            </a:extLst>
          </p:cNvPr>
          <p:cNvSpPr txBox="1"/>
          <p:nvPr/>
        </p:nvSpPr>
        <p:spPr>
          <a:xfrm>
            <a:off x="7026443" y="4839169"/>
            <a:ext cx="34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AE3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Explore More Specifiers 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Click here</a:t>
            </a:r>
            <a:r>
              <a:rPr lang="en-US" dirty="0"/>
              <a:t> </a:t>
            </a:r>
            <a:endParaRPr lang="en-IN" dirty="0"/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933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7AF7-C647-D6D7-E27D-C2BDFCD5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GIT?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41AA3-2707-6FBF-988C-0146864E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35" y="643991"/>
            <a:ext cx="1147332" cy="143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D3F1A8-FF55-0CB9-102E-77F5A3B4E3D3}"/>
              </a:ext>
            </a:extLst>
          </p:cNvPr>
          <p:cNvSpPr txBox="1"/>
          <p:nvPr/>
        </p:nvSpPr>
        <p:spPr>
          <a:xfrm>
            <a:off x="868278" y="2742629"/>
            <a:ext cx="10455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are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Unorganised</a:t>
            </a:r>
            <a:r>
              <a:rPr lang="en-IN" dirty="0"/>
              <a:t> in nature. Isn’t it?</a:t>
            </a:r>
          </a:p>
          <a:p>
            <a:endParaRPr lang="en-IN" dirty="0"/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Now thinks about Developers </a:t>
            </a:r>
            <a:r>
              <a:rPr lang="en-IN" dirty="0"/>
              <a:t>😢 </a:t>
            </a:r>
          </a:p>
          <a:p>
            <a:r>
              <a:rPr lang="en-IN" dirty="0">
                <a:solidFill>
                  <a:srgbClr val="FFFF00"/>
                </a:solidFill>
              </a:rPr>
              <a:t>They have  to handle a large number of files </a:t>
            </a:r>
          </a:p>
          <a:p>
            <a:r>
              <a:rPr lang="en-IN" dirty="0">
                <a:solidFill>
                  <a:srgbClr val="FFFF00"/>
                </a:solidFill>
              </a:rPr>
              <a:t>and they have to update it continuously</a:t>
            </a:r>
            <a:r>
              <a:rPr lang="en-IN" dirty="0"/>
              <a:t>☹️</a:t>
            </a:r>
          </a:p>
          <a:p>
            <a:endParaRPr lang="en-IN" dirty="0"/>
          </a:p>
          <a:p>
            <a:r>
              <a:rPr lang="en-IN" dirty="0"/>
              <a:t>It is very difficult for them to remember the changes 😢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3DE4E6-8283-8E4C-F078-801FEBCB7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97" y="2439942"/>
            <a:ext cx="811127" cy="811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4E201-4420-663F-A124-9958E3764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7523">
            <a:off x="7208563" y="2951647"/>
            <a:ext cx="811127" cy="811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5E3BD2-2DAD-28EF-556E-6CA32F0C9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6539">
            <a:off x="8019690" y="2439941"/>
            <a:ext cx="811127" cy="811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1D6D18-72FE-8EBD-44F2-647D78B2D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25" y="2013968"/>
            <a:ext cx="811127" cy="811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71588E-BD2F-C69D-38EF-5EB609587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618" y="2546083"/>
            <a:ext cx="811127" cy="81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92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463A-9990-C85F-D489-2B5E6844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Unstaging and Unmodified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81317-2C95-B5DC-D4B4-D1E98C97FA24}"/>
              </a:ext>
            </a:extLst>
          </p:cNvPr>
          <p:cNvSpPr txBox="1"/>
          <p:nvPr/>
        </p:nvSpPr>
        <p:spPr>
          <a:xfrm>
            <a:off x="340242" y="2456121"/>
            <a:ext cx="11706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restore --staged  “file name” ( to </a:t>
            </a:r>
            <a:r>
              <a:rPr lang="en-IN" dirty="0" err="1"/>
              <a:t>Unstage</a:t>
            </a:r>
            <a:r>
              <a:rPr lang="en-IN" dirty="0"/>
              <a:t> a File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checkout – “file name”  ( </a:t>
            </a:r>
            <a:r>
              <a:rPr lang="en-IN" dirty="0" err="1"/>
              <a:t>Unmodify</a:t>
            </a:r>
            <a:r>
              <a:rPr lang="en-IN" dirty="0"/>
              <a:t> File (Match to Last Commit) )**Be Careful you will Loose 																	     		   Current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checkout –f ( Set Working Directory to the last Commit , all Files and we will loose our current edits)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92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7112-519A-1BF2-9438-7101B66F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</a:t>
            </a:r>
            <a:r>
              <a:rPr lang="en-IN"/>
              <a:t>Remote Repositories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6381C-A911-70C2-E299-470E1562D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10" y="2215342"/>
            <a:ext cx="2723856" cy="1509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DFBE7-6CC7-7B6B-6F20-D914BA3CC95F}"/>
              </a:ext>
            </a:extLst>
          </p:cNvPr>
          <p:cNvSpPr txBox="1"/>
          <p:nvPr/>
        </p:nvSpPr>
        <p:spPr>
          <a:xfrm>
            <a:off x="462012" y="2186466"/>
            <a:ext cx="7873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a Repositories in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your GitHub repo’s Origin to your Local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git remote add origin https://github.com/pranoy1171999study/TestRepo.git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check Remote Name : </a:t>
            </a:r>
            <a:r>
              <a:rPr lang="en-IN" dirty="0">
                <a:solidFill>
                  <a:schemeClr val="bg1"/>
                </a:solidFill>
              </a:rPr>
              <a:t>git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see fetch &amp; push </a:t>
            </a:r>
            <a:r>
              <a:rPr lang="en-IN" dirty="0" err="1"/>
              <a:t>url</a:t>
            </a:r>
            <a:r>
              <a:rPr lang="en-IN" dirty="0"/>
              <a:t> : </a:t>
            </a:r>
            <a:r>
              <a:rPr lang="en-IN" dirty="0">
                <a:solidFill>
                  <a:schemeClr val="bg1"/>
                </a:solidFill>
              </a:rPr>
              <a:t>git remote –v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Select the Branch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git branch -M 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B5BDFD-6D23-F065-7E13-1F30A7B52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006" y="4523666"/>
            <a:ext cx="4738994" cy="23343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07CBA1-B2DD-B2BD-F04A-463C8A627597}"/>
              </a:ext>
            </a:extLst>
          </p:cNvPr>
          <p:cNvSpPr txBox="1"/>
          <p:nvPr/>
        </p:nvSpPr>
        <p:spPr>
          <a:xfrm>
            <a:off x="381936" y="4995512"/>
            <a:ext cx="7250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Can we Push  our local directly to the GitHub repo?🤔</a:t>
            </a:r>
          </a:p>
          <a:p>
            <a:r>
              <a:rPr lang="en-IN" dirty="0">
                <a:solidFill>
                  <a:srgbClr val="FFFF00"/>
                </a:solidFill>
              </a:rPr>
              <a:t>Answer is No 😢.We have to give the access of GitHub Repo to your local </a:t>
            </a:r>
            <a:r>
              <a:rPr lang="en-IN" dirty="0" err="1">
                <a:solidFill>
                  <a:srgbClr val="FFFF00"/>
                </a:solidFill>
              </a:rPr>
              <a:t>Git.Actualy</a:t>
            </a:r>
            <a:r>
              <a:rPr lang="en-IN" dirty="0">
                <a:solidFill>
                  <a:srgbClr val="FFFF00"/>
                </a:solidFill>
              </a:rPr>
              <a:t> this is good otherwise someone who know your origin can push anything in your repo</a:t>
            </a:r>
            <a:r>
              <a:rPr lang="en-IN" dirty="0"/>
              <a:t>😊.</a:t>
            </a:r>
          </a:p>
        </p:txBody>
      </p:sp>
    </p:spTree>
    <p:extLst>
      <p:ext uri="{BB962C8B-B14F-4D97-AF65-F5344CB8AC3E}">
        <p14:creationId xmlns:p14="http://schemas.microsoft.com/office/powerpoint/2010/main" val="423147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65CF1-0898-8429-53F9-9D870ABEA52C}"/>
              </a:ext>
            </a:extLst>
          </p:cNvPr>
          <p:cNvSpPr txBox="1"/>
          <p:nvPr/>
        </p:nvSpPr>
        <p:spPr>
          <a:xfrm>
            <a:off x="760394" y="721895"/>
            <a:ext cx="10212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What is the Solution Then? How to give Access ?😢</a:t>
            </a:r>
          </a:p>
          <a:p>
            <a:endParaRPr lang="en-IN" dirty="0"/>
          </a:p>
          <a:p>
            <a:r>
              <a:rPr lang="en-IN" dirty="0"/>
              <a:t>For this we have to </a:t>
            </a:r>
            <a:r>
              <a:rPr lang="en-IN" dirty="0" err="1"/>
              <a:t>goto</a:t>
            </a:r>
            <a:r>
              <a:rPr lang="en-IN" dirty="0"/>
              <a:t> GitHub and add our local Git’s SSH Key in it</a:t>
            </a:r>
          </a:p>
          <a:p>
            <a:r>
              <a:rPr lang="en-IN" dirty="0"/>
              <a:t>Step 1: Generate SSH key in Git Bash</a:t>
            </a:r>
          </a:p>
          <a:p>
            <a:r>
              <a:rPr lang="en-IN" dirty="0"/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-keygen -t ed25519 -C "your_email@example.com"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(Generate SSH Key)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/>
              <a:t>-&gt;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eval "$(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-agent -s)"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(Run SSH agent)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-add ~/.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/id_ed25519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(Add your SSH Private Key to SSH Agent)</a:t>
            </a:r>
            <a:endParaRPr 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-&gt;</a:t>
            </a:r>
            <a:r>
              <a:rPr lang="en-IN" dirty="0">
                <a:solidFill>
                  <a:schemeClr val="bg1"/>
                </a:solidFill>
              </a:rPr>
              <a:t>tail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~/.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/id_ed25519.pub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(See your SSH Key)</a:t>
            </a: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Step 2 :Open GitHub &amp; add new SSH Key( Local Git’s SSH Key)(In the Pic Red portion)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FFFF00"/>
                </a:solidFill>
              </a:rPr>
              <a:t>	GitHub Website </a:t>
            </a:r>
            <a:r>
              <a:rPr lang="en-IN" dirty="0"/>
              <a:t>-&gt;</a:t>
            </a:r>
            <a:r>
              <a:rPr lang="en-IN" dirty="0">
                <a:solidFill>
                  <a:srgbClr val="FFFF00"/>
                </a:solidFill>
              </a:rPr>
              <a:t>Click on Profile Icon-</a:t>
            </a:r>
            <a:r>
              <a:rPr lang="en-IN" dirty="0"/>
              <a:t>&gt; </a:t>
            </a:r>
            <a:r>
              <a:rPr lang="en-IN" dirty="0">
                <a:solidFill>
                  <a:srgbClr val="FFFF00"/>
                </a:solidFill>
              </a:rPr>
              <a:t>Settings-&gt;SSH &amp; GPG Keys -&gt; New SSH Key</a:t>
            </a:r>
          </a:p>
          <a:p>
            <a:r>
              <a:rPr lang="en-US" dirty="0">
                <a:latin typeface="Arial" panose="020B0604020202020204" pitchFamily="34" charset="0"/>
              </a:rPr>
              <a:t>		</a:t>
            </a:r>
            <a:r>
              <a:rPr lang="en-IN" dirty="0"/>
              <a:t>give a title &amp; paste the SSH Key &amp; add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A0504B-9557-C334-68F1-615FC938A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72030"/>
            <a:ext cx="4808615" cy="2214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1A4C7F-9593-B146-88F7-332A67149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614" y="4679165"/>
            <a:ext cx="3860799" cy="2171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213B06-0C21-F017-9140-3BB1E8588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413" y="4693436"/>
            <a:ext cx="3495833" cy="21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5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A639-2128-CD69-3541-CFFDEA9B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 Project to 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B5E25-2A56-F19B-9864-56DF23AD2098}"/>
              </a:ext>
            </a:extLst>
          </p:cNvPr>
          <p:cNvSpPr txBox="1"/>
          <p:nvPr/>
        </p:nvSpPr>
        <p:spPr>
          <a:xfrm>
            <a:off x="680321" y="2618072"/>
            <a:ext cx="733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go to </a:t>
            </a:r>
            <a:r>
              <a:rPr lang="en-IN" dirty="0" err="1"/>
              <a:t>GitBash</a:t>
            </a:r>
            <a:r>
              <a:rPr lang="en-IN" dirty="0"/>
              <a:t> and run the Commands</a:t>
            </a:r>
          </a:p>
          <a:p>
            <a:r>
              <a:rPr lang="en-IN" dirty="0">
                <a:solidFill>
                  <a:schemeClr val="bg1"/>
                </a:solidFill>
              </a:rPr>
              <a:t>git commit </a:t>
            </a:r>
            <a:r>
              <a:rPr lang="en-IN" dirty="0"/>
              <a:t>(Commit your changes)</a:t>
            </a:r>
          </a:p>
          <a:p>
            <a:r>
              <a:rPr lang="en-IN" dirty="0">
                <a:solidFill>
                  <a:schemeClr val="bg1"/>
                </a:solidFill>
              </a:rPr>
              <a:t>git push –u origin main </a:t>
            </a:r>
            <a:r>
              <a:rPr lang="en-IN" dirty="0"/>
              <a:t>(Push main Branch to origin)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69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FEA76-A758-6EA2-FC41-366F23900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4" y="706772"/>
            <a:ext cx="1193769" cy="1150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FDB48-2958-5610-7A11-8DD8888D6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2" y="1738045"/>
            <a:ext cx="1953928" cy="1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F14ABA-6882-FD10-266C-404D7C2DF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91" y="0"/>
            <a:ext cx="3596587" cy="32234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8C153D-2C31-6381-D202-B693BF79D4C5}"/>
              </a:ext>
            </a:extLst>
          </p:cNvPr>
          <p:cNvSpPr txBox="1"/>
          <p:nvPr/>
        </p:nvSpPr>
        <p:spPr>
          <a:xfrm>
            <a:off x="3279912" y="556591"/>
            <a:ext cx="2067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	Hey ! </a:t>
            </a:r>
          </a:p>
          <a:p>
            <a:r>
              <a:rPr lang="en-US" dirty="0">
                <a:solidFill>
                  <a:schemeClr val="accent3"/>
                </a:solidFill>
              </a:rPr>
              <a:t>   I Am Here To     	Help You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B4D846-1C68-D317-877F-6F04E363C249}"/>
              </a:ext>
            </a:extLst>
          </p:cNvPr>
          <p:cNvSpPr txBox="1"/>
          <p:nvPr/>
        </p:nvSpPr>
        <p:spPr>
          <a:xfrm>
            <a:off x="636104" y="3833591"/>
            <a:ext cx="109628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Git : Git is a  distributed version control system</a:t>
            </a:r>
          </a:p>
          <a:p>
            <a:endParaRPr lang="en-I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IN" sz="2000" dirty="0">
                <a:solidFill>
                  <a:srgbClr val="FFFF00"/>
                </a:solidFill>
              </a:rPr>
              <a:t>				Now we can use Git to solve our problem to organize files properly</a:t>
            </a: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>
                <a:solidFill>
                  <a:srgbClr val="FFFF00"/>
                </a:solidFill>
              </a:rPr>
              <a:t>																</a:t>
            </a:r>
            <a:r>
              <a:rPr lang="en-IN" sz="2000" dirty="0"/>
              <a:t>Lets see the Benefits</a:t>
            </a:r>
          </a:p>
        </p:txBody>
      </p:sp>
    </p:spTree>
    <p:extLst>
      <p:ext uri="{BB962C8B-B14F-4D97-AF65-F5344CB8AC3E}">
        <p14:creationId xmlns:p14="http://schemas.microsoft.com/office/powerpoint/2010/main" val="103999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05FB-FFC7-BF6C-0F8C-62822B4D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Git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FBD80-EE03-6A1D-7931-A6FEF09A1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5750294" cy="35993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Easily recover 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Who introduced issue and when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Rollback to previously working state</a:t>
            </a:r>
          </a:p>
        </p:txBody>
      </p:sp>
    </p:spTree>
    <p:extLst>
      <p:ext uri="{BB962C8B-B14F-4D97-AF65-F5344CB8AC3E}">
        <p14:creationId xmlns:p14="http://schemas.microsoft.com/office/powerpoint/2010/main" val="418836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3DED-425A-3B7B-F78F-1AB67328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VCS( </a:t>
            </a: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Version Control System </a:t>
            </a:r>
            <a:r>
              <a:rPr lang="en-IN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4EC88-7BDF-C860-AA56-600805FE89B5}"/>
              </a:ext>
            </a:extLst>
          </p:cNvPr>
          <p:cNvSpPr txBox="1"/>
          <p:nvPr/>
        </p:nvSpPr>
        <p:spPr>
          <a:xfrm>
            <a:off x="194536" y="2183539"/>
            <a:ext cx="26636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Local VCS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Uses DB to keep track of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Can track files &amp; 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If you loose your hard disk you loose everything</a:t>
            </a:r>
          </a:p>
          <a:p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E474D-15A5-B33B-0D29-55554DE3DCF9}"/>
              </a:ext>
            </a:extLst>
          </p:cNvPr>
          <p:cNvSpPr txBox="1"/>
          <p:nvPr/>
        </p:nvSpPr>
        <p:spPr>
          <a:xfrm>
            <a:off x="3560296" y="2964831"/>
            <a:ext cx="2958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Centralized VCS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Uses Remote Server to keep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Can track files &amp; 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Better than Local VCS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Anyone who have access can contribute to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If Server affected you may loose the previous versions of your code </a:t>
            </a:r>
          </a:p>
          <a:p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BA72C-5D7F-254D-000A-02D4675FE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2311">
            <a:off x="6892201" y="2510903"/>
            <a:ext cx="657432" cy="88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E7FF4-4A27-D016-DF6B-43EC634DD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17" y="2183539"/>
            <a:ext cx="680624" cy="472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AB121-2433-3FE6-8018-FD703593E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58" y="3015248"/>
            <a:ext cx="680624" cy="472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C81041-550A-3D55-FAB8-5E9DDCF6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049" y="3923595"/>
            <a:ext cx="680624" cy="4723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287565-CDC7-89FA-5670-DAEE090B64E8}"/>
              </a:ext>
            </a:extLst>
          </p:cNvPr>
          <p:cNvCxnSpPr>
            <a:cxnSpLocks/>
          </p:cNvCxnSpPr>
          <p:nvPr/>
        </p:nvCxnSpPr>
        <p:spPr>
          <a:xfrm flipV="1">
            <a:off x="7712765" y="2542851"/>
            <a:ext cx="1674952" cy="47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2DAFE-9EB3-0D3E-BDF3-E8AF798DEB4F}"/>
              </a:ext>
            </a:extLst>
          </p:cNvPr>
          <p:cNvCxnSpPr>
            <a:cxnSpLocks/>
          </p:cNvCxnSpPr>
          <p:nvPr/>
        </p:nvCxnSpPr>
        <p:spPr>
          <a:xfrm flipH="1">
            <a:off x="7689673" y="2636801"/>
            <a:ext cx="1698044" cy="47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61A4D0-ED20-8C3D-7554-19DA864106DF}"/>
              </a:ext>
            </a:extLst>
          </p:cNvPr>
          <p:cNvCxnSpPr>
            <a:cxnSpLocks/>
          </p:cNvCxnSpPr>
          <p:nvPr/>
        </p:nvCxnSpPr>
        <p:spPr>
          <a:xfrm>
            <a:off x="7709096" y="3251446"/>
            <a:ext cx="1724804" cy="12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A6A41-B219-896D-0DFD-E28C3065A075}"/>
              </a:ext>
            </a:extLst>
          </p:cNvPr>
          <p:cNvCxnSpPr>
            <a:cxnSpLocks/>
          </p:cNvCxnSpPr>
          <p:nvPr/>
        </p:nvCxnSpPr>
        <p:spPr>
          <a:xfrm flipH="1" flipV="1">
            <a:off x="7644635" y="3328229"/>
            <a:ext cx="1761832" cy="16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9036DA-D4CF-7595-83FD-237FA60FBA7E}"/>
              </a:ext>
            </a:extLst>
          </p:cNvPr>
          <p:cNvCxnSpPr>
            <a:cxnSpLocks/>
          </p:cNvCxnSpPr>
          <p:nvPr/>
        </p:nvCxnSpPr>
        <p:spPr>
          <a:xfrm>
            <a:off x="7571952" y="3429000"/>
            <a:ext cx="1968923" cy="75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BB3D0D-A087-8C50-4B4A-6E55481F1018}"/>
              </a:ext>
            </a:extLst>
          </p:cNvPr>
          <p:cNvCxnSpPr>
            <a:cxnSpLocks/>
          </p:cNvCxnSpPr>
          <p:nvPr/>
        </p:nvCxnSpPr>
        <p:spPr>
          <a:xfrm flipH="1" flipV="1">
            <a:off x="7499269" y="3486708"/>
            <a:ext cx="1978106" cy="779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CA014C-60AF-32B0-75E6-BF77FC5486AA}"/>
              </a:ext>
            </a:extLst>
          </p:cNvPr>
          <p:cNvSpPr txBox="1"/>
          <p:nvPr/>
        </p:nvSpPr>
        <p:spPr>
          <a:xfrm>
            <a:off x="7290181" y="4451472"/>
            <a:ext cx="26636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Distributed VCS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Same as Centralize VCS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92D050"/>
                </a:solidFill>
              </a:rPr>
              <a:t>In every users computer previous versions of the projects will store</a:t>
            </a:r>
          </a:p>
          <a:p>
            <a:endParaRPr lang="en-IN" sz="14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8BD3A38-554C-284F-47CF-89D7E61568DE}"/>
              </a:ext>
            </a:extLst>
          </p:cNvPr>
          <p:cNvCxnSpPr>
            <a:cxnSpLocks/>
          </p:cNvCxnSpPr>
          <p:nvPr/>
        </p:nvCxnSpPr>
        <p:spPr>
          <a:xfrm>
            <a:off x="2117422" y="2419737"/>
            <a:ext cx="1217033" cy="7640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C65B8FE-E19E-C000-0425-D8FE10F81DCF}"/>
              </a:ext>
            </a:extLst>
          </p:cNvPr>
          <p:cNvCxnSpPr>
            <a:cxnSpLocks/>
          </p:cNvCxnSpPr>
          <p:nvPr/>
        </p:nvCxnSpPr>
        <p:spPr>
          <a:xfrm>
            <a:off x="5595633" y="3183813"/>
            <a:ext cx="1694548" cy="1464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439D-9617-AC9F-D229-55727786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D2BF2-313D-CDCF-4C4C-9BB2FEACB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409" y="668360"/>
            <a:ext cx="1000539" cy="1250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55780-1770-4723-3B44-2190E098D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660" y="1854044"/>
            <a:ext cx="3501886" cy="3501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C3966B-8674-6DCF-3C22-4213B1B5D64A}"/>
              </a:ext>
            </a:extLst>
          </p:cNvPr>
          <p:cNvSpPr txBox="1"/>
          <p:nvPr/>
        </p:nvSpPr>
        <p:spPr>
          <a:xfrm>
            <a:off x="3051313" y="39756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GitHub</a:t>
            </a:r>
            <a:r>
              <a:rPr lang="en-IN" sz="3200" dirty="0"/>
              <a:t> is a website which hosts </a:t>
            </a:r>
            <a:r>
              <a:rPr lang="en-IN" sz="3200" dirty="0">
                <a:solidFill>
                  <a:schemeClr val="bg1"/>
                </a:solidFill>
              </a:rPr>
              <a:t>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94643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0009-FCCF-D1B5-AA88-DFB00F16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Git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34A51-6314-BB45-230F-0E35AFAB8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6" y="2336873"/>
            <a:ext cx="6565302" cy="45211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Captures </a:t>
            </a:r>
            <a:r>
              <a:rPr lang="en-IN" dirty="0" err="1">
                <a:solidFill>
                  <a:schemeClr val="bg1"/>
                </a:solidFill>
              </a:rPr>
              <a:t>Snapshorts</a:t>
            </a:r>
            <a:r>
              <a:rPr lang="en-IN" dirty="0">
                <a:solidFill>
                  <a:schemeClr val="bg1"/>
                </a:solidFill>
              </a:rPr>
              <a:t> not Differences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Light weight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Almost Every operations is 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You can work without internet until you need to push the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has Integrity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When you transfer files from your computer to Remote server or vice versa then Git takes care of your files using </a:t>
            </a:r>
            <a:r>
              <a:rPr lang="en-IN" dirty="0">
                <a:solidFill>
                  <a:srgbClr val="0070C0"/>
                </a:solidFill>
              </a:rPr>
              <a:t>CheeckSum</a:t>
            </a:r>
            <a:r>
              <a:rPr lang="en-IN" dirty="0"/>
              <a:t> method.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Your files should be safe and not to be changed by Hacker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generally only ads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As frequent you change </a:t>
            </a:r>
            <a:r>
              <a:rPr lang="en-IN" dirty="0" err="1"/>
              <a:t>datas</a:t>
            </a:r>
            <a:r>
              <a:rPr lang="en-IN" dirty="0"/>
              <a:t> in repository your .git folder’s size will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2CF6C-77E6-92D7-8E52-A9BC5C88DA6D}"/>
              </a:ext>
            </a:extLst>
          </p:cNvPr>
          <p:cNvSpPr txBox="1"/>
          <p:nvPr/>
        </p:nvSpPr>
        <p:spPr>
          <a:xfrm>
            <a:off x="6949616" y="3654229"/>
            <a:ext cx="515840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CheeckSum Method:</a:t>
            </a:r>
          </a:p>
          <a:p>
            <a:r>
              <a:rPr lang="en-IN" dirty="0"/>
              <a:t>	Every Files has its Unique Fingerprint</a:t>
            </a:r>
          </a:p>
          <a:p>
            <a:r>
              <a:rPr lang="en-IN" dirty="0"/>
              <a:t>      ( SHA1 value).So if the file changes the 	value of fingerprint will change it doesn’t 	matters how small the change is.</a:t>
            </a:r>
          </a:p>
          <a:p>
            <a:r>
              <a:rPr lang="en-IN" dirty="0"/>
              <a:t>	So if two fingerprints are same </a:t>
            </a:r>
          </a:p>
          <a:p>
            <a:r>
              <a:rPr lang="en-IN" dirty="0"/>
              <a:t>	( When Sending &amp; When Receiving) then we 	we will sure that we have received our 	original 	files</a:t>
            </a:r>
          </a:p>
        </p:txBody>
      </p:sp>
    </p:spTree>
    <p:extLst>
      <p:ext uri="{BB962C8B-B14F-4D97-AF65-F5344CB8AC3E}">
        <p14:creationId xmlns:p14="http://schemas.microsoft.com/office/powerpoint/2010/main" val="207264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9FE5-A5DD-A985-DE91-C7D82A30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Git on Local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EDCA5-8275-B484-4938-2B3608AFAB58}"/>
              </a:ext>
            </a:extLst>
          </p:cNvPr>
          <p:cNvSpPr txBox="1"/>
          <p:nvPr/>
        </p:nvSpPr>
        <p:spPr>
          <a:xfrm>
            <a:off x="1212574" y="2802834"/>
            <a:ext cx="895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Git</a:t>
            </a:r>
            <a:endParaRPr lang="en-IN" dirty="0">
              <a:solidFill>
                <a:srgbClr val="00B0F0"/>
              </a:solidFill>
            </a:endParaRP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Choose your system comfortable version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And download it 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You will get Git Bash and Git GUI with it</a:t>
            </a:r>
          </a:p>
        </p:txBody>
      </p:sp>
    </p:spTree>
    <p:extLst>
      <p:ext uri="{BB962C8B-B14F-4D97-AF65-F5344CB8AC3E}">
        <p14:creationId xmlns:p14="http://schemas.microsoft.com/office/powerpoint/2010/main" val="427765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DFBB-4C4A-35F3-B04F-CC37A535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Useful Linux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E8482-372F-EE01-9453-102599CF1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6694513" cy="35993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 open folder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cd “folder_path or name”</a:t>
            </a:r>
            <a:r>
              <a:rPr lang="en-IN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Back </a:t>
            </a:r>
            <a:r>
              <a:rPr lang="en-IN" sz="2400" dirty="0">
                <a:solidFill>
                  <a:schemeClr val="bg1"/>
                </a:solidFill>
              </a:rPr>
              <a:t>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See Folder and Files list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Paste </a:t>
            </a:r>
            <a:r>
              <a:rPr lang="en-IN" sz="2400" dirty="0">
                <a:solidFill>
                  <a:srgbClr val="FFFF00"/>
                </a:solidFill>
              </a:rPr>
              <a:t>Shift+insert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Present work directory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pwd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 create an empty file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touch “filename.txt”</a:t>
            </a:r>
          </a:p>
        </p:txBody>
      </p:sp>
    </p:spTree>
    <p:extLst>
      <p:ext uri="{BB962C8B-B14F-4D97-AF65-F5344CB8AC3E}">
        <p14:creationId xmlns:p14="http://schemas.microsoft.com/office/powerpoint/2010/main" val="23222448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318</TotalTime>
  <Words>1550</Words>
  <Application>Microsoft Office PowerPoint</Application>
  <PresentationFormat>Widescreen</PresentationFormat>
  <Paragraphs>197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Courier</vt:lpstr>
      <vt:lpstr>Roboto Slab</vt:lpstr>
      <vt:lpstr>Trebuchet MS</vt:lpstr>
      <vt:lpstr>ui-monospace</vt:lpstr>
      <vt:lpstr>Berlin</vt:lpstr>
      <vt:lpstr>Lets GIT it</vt:lpstr>
      <vt:lpstr>Why GIT?</vt:lpstr>
      <vt:lpstr>PowerPoint Presentation</vt:lpstr>
      <vt:lpstr>Benefits of Git</vt:lpstr>
      <vt:lpstr>History of VCS( Version Control System )</vt:lpstr>
      <vt:lpstr>What is GitHub</vt:lpstr>
      <vt:lpstr>Features of Git</vt:lpstr>
      <vt:lpstr>Install Git on Local System</vt:lpstr>
      <vt:lpstr>Some Useful Linux Commands</vt:lpstr>
      <vt:lpstr>Git – Three Stage Architecture</vt:lpstr>
      <vt:lpstr>Git Bash Commands</vt:lpstr>
      <vt:lpstr>PowerPoint Presentation</vt:lpstr>
      <vt:lpstr>Clone a Repository</vt:lpstr>
      <vt:lpstr>Git – File Status LifeCycle</vt:lpstr>
      <vt:lpstr>Git .gitignore</vt:lpstr>
      <vt:lpstr>Git diff</vt:lpstr>
      <vt:lpstr>Some More Comments</vt:lpstr>
      <vt:lpstr>Git Log</vt:lpstr>
      <vt:lpstr>Git Log –-preety Formating</vt:lpstr>
      <vt:lpstr>Unstaging and Unmodified Files</vt:lpstr>
      <vt:lpstr>Working with Remote Repositories</vt:lpstr>
      <vt:lpstr>PowerPoint Presentation</vt:lpstr>
      <vt:lpstr>Push Project to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GIT it</dc:title>
  <dc:creator>P Patra</dc:creator>
  <cp:lastModifiedBy>P Patra</cp:lastModifiedBy>
  <cp:revision>42</cp:revision>
  <dcterms:created xsi:type="dcterms:W3CDTF">2023-01-28T16:28:53Z</dcterms:created>
  <dcterms:modified xsi:type="dcterms:W3CDTF">2023-01-31T15:04:40Z</dcterms:modified>
</cp:coreProperties>
</file>