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0" r:id="rId3"/>
    <p:sldId id="257" r:id="rId4"/>
    <p:sldId id="258" r:id="rId5"/>
    <p:sldId id="259" r:id="rId6"/>
    <p:sldId id="266" r:id="rId7"/>
    <p:sldId id="267" r:id="rId8"/>
    <p:sldId id="260" r:id="rId9"/>
    <p:sldId id="261" r:id="rId10"/>
    <p:sldId id="262"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9" r:id="rId31"/>
    <p:sldId id="288" r:id="rId32"/>
    <p:sldId id="264" r:id="rId33"/>
    <p:sldId id="293" r:id="rId34"/>
    <p:sldId id="265" r:id="rId35"/>
  </p:sldIdLst>
  <p:sldSz cx="11520488" cy="719931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870116" y="1413982"/>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70116" y="4513687"/>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70116" y="1558674"/>
            <a:ext cx="9659929" cy="28797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117755" y="4271428"/>
            <a:ext cx="1021370" cy="113469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993642" y="1503503"/>
            <a:ext cx="9417999" cy="3186896"/>
          </a:xfrm>
        </p:spPr>
        <p:txBody>
          <a:bodyPr anchor="ctr">
            <a:noAutofit/>
          </a:bodyPr>
          <a:lstStyle>
            <a:lvl1pPr algn="l">
              <a:lnSpc>
                <a:spcPct val="80000"/>
              </a:lnSpc>
              <a:defRPr sz="9071"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0923" y="4607560"/>
            <a:ext cx="7456636" cy="1123093"/>
          </a:xfrm>
        </p:spPr>
        <p:txBody>
          <a:bodyPr>
            <a:normAutofit/>
          </a:bodyPr>
          <a:lstStyle>
            <a:lvl1pPr marL="0" indent="0" algn="l">
              <a:buNone/>
              <a:defRPr sz="2079">
                <a:solidFill>
                  <a:schemeClr val="tx1"/>
                </a:solidFill>
              </a:defRPr>
            </a:lvl1pPr>
            <a:lvl2pPr marL="432008" indent="0" algn="ctr">
              <a:buNone/>
              <a:defRPr sz="2079"/>
            </a:lvl2pPr>
            <a:lvl3pPr marL="864017" indent="0" algn="ctr">
              <a:buNone/>
              <a:defRPr sz="2079"/>
            </a:lvl3pPr>
            <a:lvl4pPr marL="1296025" indent="0" algn="ctr">
              <a:buNone/>
              <a:defRPr sz="1890"/>
            </a:lvl4pPr>
            <a:lvl5pPr marL="1728033" indent="0" algn="ctr">
              <a:buNone/>
              <a:defRPr sz="1890"/>
            </a:lvl5pPr>
            <a:lvl6pPr marL="2160041" indent="0" algn="ctr">
              <a:buNone/>
              <a:defRPr sz="1890"/>
            </a:lvl6pPr>
            <a:lvl7pPr marL="2592050" indent="0" algn="ctr">
              <a:buNone/>
              <a:defRPr sz="1890"/>
            </a:lvl7pPr>
            <a:lvl8pPr marL="3024058" indent="0" algn="ctr">
              <a:buNone/>
              <a:defRPr sz="1890"/>
            </a:lvl8pPr>
            <a:lvl9pPr marL="3456066" indent="0" algn="ctr">
              <a:buNone/>
              <a:defRPr sz="18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064384" y="4502808"/>
            <a:ext cx="1128112" cy="671936"/>
          </a:xfrm>
        </p:spPr>
        <p:txBody>
          <a:bodyPr/>
          <a:lstStyle>
            <a:lvl1pPr>
              <a:defRPr sz="2646"/>
            </a:lvl1pPr>
          </a:lstStyle>
          <a:p>
            <a:fld id="{82CB8D60-7443-40AD-925C-BAC35A15E04B}" type="slidenum">
              <a:rPr lang="en-IN" smtClean="0"/>
              <a:t>‹#›</a:t>
            </a:fld>
            <a:endParaRPr lang="en-IN"/>
          </a:p>
        </p:txBody>
      </p:sp>
    </p:spTree>
    <p:extLst>
      <p:ext uri="{BB962C8B-B14F-4D97-AF65-F5344CB8AC3E}">
        <p14:creationId xmlns:p14="http://schemas.microsoft.com/office/powerpoint/2010/main" val="169798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89890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559947"/>
            <a:ext cx="2412102" cy="59194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8043" y="559947"/>
            <a:ext cx="7092300" cy="59194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5070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71132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162750"/>
            <a:ext cx="11520488" cy="203656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47767" y="1286277"/>
            <a:ext cx="8769971" cy="3695647"/>
          </a:xfrm>
        </p:spPr>
        <p:txBody>
          <a:bodyPr anchor="ctr">
            <a:normAutofit/>
          </a:bodyPr>
          <a:lstStyle>
            <a:lvl1pPr>
              <a:lnSpc>
                <a:spcPct val="80000"/>
              </a:lnSpc>
              <a:defRPr sz="7559" b="0"/>
            </a:lvl1pPr>
          </a:lstStyle>
          <a:p>
            <a:r>
              <a:rPr lang="en-US" smtClean="0"/>
              <a:t>Click to edit Master title style</a:t>
            </a:r>
            <a:endParaRPr lang="en-US" dirty="0"/>
          </a:p>
        </p:txBody>
      </p:sp>
      <p:sp>
        <p:nvSpPr>
          <p:cNvPr id="3" name="Text Placeholder 2"/>
          <p:cNvSpPr>
            <a:spLocks noGrp="1"/>
          </p:cNvSpPr>
          <p:nvPr>
            <p:ph type="body" idx="1"/>
          </p:nvPr>
        </p:nvSpPr>
        <p:spPr>
          <a:xfrm>
            <a:off x="2046487" y="5269897"/>
            <a:ext cx="8553962" cy="1119893"/>
          </a:xfrm>
        </p:spPr>
        <p:txBody>
          <a:bodyPr anchor="t">
            <a:normAutofit/>
          </a:bodyPr>
          <a:lstStyle>
            <a:lvl1pPr marL="0" indent="0">
              <a:buNone/>
              <a:defRPr sz="1890">
                <a:solidFill>
                  <a:schemeClr val="tx1"/>
                </a:solidFill>
              </a:defRPr>
            </a:lvl1pPr>
            <a:lvl2pPr marL="432008" indent="0">
              <a:buNone/>
              <a:defRPr sz="1701">
                <a:solidFill>
                  <a:schemeClr val="tx1">
                    <a:tint val="75000"/>
                  </a:schemeClr>
                </a:solidFill>
              </a:defRPr>
            </a:lvl2pPr>
            <a:lvl3pPr marL="864017" indent="0">
              <a:buNone/>
              <a:defRPr sz="1512">
                <a:solidFill>
                  <a:schemeClr val="tx1">
                    <a:tint val="75000"/>
                  </a:schemeClr>
                </a:solidFill>
              </a:defRPr>
            </a:lvl3pPr>
            <a:lvl4pPr marL="1296025" indent="0">
              <a:buNone/>
              <a:defRPr sz="1323">
                <a:solidFill>
                  <a:schemeClr val="tx1">
                    <a:tint val="75000"/>
                  </a:schemeClr>
                </a:solidFill>
              </a:defRPr>
            </a:lvl4pPr>
            <a:lvl5pPr marL="1728033" indent="0">
              <a:buNone/>
              <a:defRPr sz="1323">
                <a:solidFill>
                  <a:schemeClr val="tx1">
                    <a:tint val="75000"/>
                  </a:schemeClr>
                </a:solidFill>
              </a:defRPr>
            </a:lvl5pPr>
            <a:lvl6pPr marL="2160041" indent="0">
              <a:buNone/>
              <a:defRPr sz="1323">
                <a:solidFill>
                  <a:schemeClr val="tx1">
                    <a:tint val="75000"/>
                  </a:schemeClr>
                </a:solidFill>
              </a:defRPr>
            </a:lvl6pPr>
            <a:lvl7pPr marL="2592050" indent="0">
              <a:buNone/>
              <a:defRPr sz="1323">
                <a:solidFill>
                  <a:schemeClr val="tx1">
                    <a:tint val="75000"/>
                  </a:schemeClr>
                </a:solidFill>
              </a:defRPr>
            </a:lvl7pPr>
            <a:lvl8pPr marL="3024058" indent="0">
              <a:buNone/>
              <a:defRPr sz="1323">
                <a:solidFill>
                  <a:schemeClr val="tx1">
                    <a:tint val="75000"/>
                  </a:schemeClr>
                </a:solidFill>
              </a:defRPr>
            </a:lvl8pPr>
            <a:lvl9pPr marL="3456066"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120345" y="6584972"/>
            <a:ext cx="2498666" cy="383297"/>
          </a:xfrm>
        </p:spPr>
        <p:txBody>
          <a:bodyPr/>
          <a:lstStyle/>
          <a:p>
            <a:fld id="{5D078AB3-FA7C-4D89-BB1A-BB86C731B992}" type="datetimeFigureOut">
              <a:rPr lang="en-IN" smtClean="0"/>
              <a:t>27-01-2023</a:t>
            </a:fld>
            <a:endParaRPr lang="en-IN"/>
          </a:p>
        </p:txBody>
      </p:sp>
      <p:sp>
        <p:nvSpPr>
          <p:cNvPr id="5" name="Footer Placeholder 4"/>
          <p:cNvSpPr>
            <a:spLocks noGrp="1"/>
          </p:cNvSpPr>
          <p:nvPr>
            <p:ph type="ftr" sz="quarter" idx="11"/>
          </p:nvPr>
        </p:nvSpPr>
        <p:spPr>
          <a:xfrm>
            <a:off x="2062489" y="6584972"/>
            <a:ext cx="5979133" cy="383297"/>
          </a:xfrm>
        </p:spPr>
        <p:txBody>
          <a:bodyPr/>
          <a:lstStyle/>
          <a:p>
            <a:endParaRPr lang="en-IN"/>
          </a:p>
        </p:txBody>
      </p:sp>
      <p:grpSp>
        <p:nvGrpSpPr>
          <p:cNvPr id="8" name="Group 7"/>
          <p:cNvGrpSpPr/>
          <p:nvPr/>
        </p:nvGrpSpPr>
        <p:grpSpPr>
          <a:xfrm>
            <a:off x="847972" y="2441602"/>
            <a:ext cx="1021370" cy="113469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797232" y="2630860"/>
            <a:ext cx="1122849" cy="756182"/>
          </a:xfrm>
        </p:spPr>
        <p:txBody>
          <a:bodyPr/>
          <a:lstStyle>
            <a:lvl1pPr>
              <a:defRPr sz="2646"/>
            </a:lvl1pPr>
          </a:lstStyle>
          <a:p>
            <a:fld id="{82CB8D60-7443-40AD-925C-BAC35A15E04B}" type="slidenum">
              <a:rPr lang="en-IN" smtClean="0"/>
              <a:t>‹#›</a:t>
            </a:fld>
            <a:endParaRPr lang="en-IN"/>
          </a:p>
        </p:txBody>
      </p:sp>
    </p:spTree>
    <p:extLst>
      <p:ext uri="{BB962C8B-B14F-4D97-AF65-F5344CB8AC3E}">
        <p14:creationId xmlns:p14="http://schemas.microsoft.com/office/powerpoint/2010/main" val="119933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10923" y="2303780"/>
            <a:ext cx="4492990" cy="4175602"/>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3695" y="2303780"/>
            <a:ext cx="4492990" cy="4175602"/>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078AB3-FA7C-4D89-BB1A-BB86C731B99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7526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8043" y="2150195"/>
            <a:ext cx="4492990" cy="671936"/>
          </a:xfrm>
        </p:spPr>
        <p:txBody>
          <a:bodyPr anchor="ctr">
            <a:normAutofit/>
          </a:bodyPr>
          <a:lstStyle>
            <a:lvl1pPr marL="0" indent="0">
              <a:buNone/>
              <a:defRPr sz="1890" b="1">
                <a:solidFill>
                  <a:schemeClr val="accent1">
                    <a:lumMod val="75000"/>
                  </a:schemeClr>
                </a:solidFill>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smtClean="0"/>
              <a:t>Click to edit Master text styles</a:t>
            </a:r>
          </a:p>
        </p:txBody>
      </p:sp>
      <p:sp>
        <p:nvSpPr>
          <p:cNvPr id="4" name="Content Placeholder 3"/>
          <p:cNvSpPr>
            <a:spLocks noGrp="1"/>
          </p:cNvSpPr>
          <p:nvPr>
            <p:ph sz="half" idx="2"/>
          </p:nvPr>
        </p:nvSpPr>
        <p:spPr>
          <a:xfrm>
            <a:off x="1010923" y="2879725"/>
            <a:ext cx="4492990" cy="3455670"/>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13695" y="2150195"/>
            <a:ext cx="4492990" cy="671936"/>
          </a:xfrm>
        </p:spPr>
        <p:txBody>
          <a:bodyPr anchor="ctr">
            <a:normAutofit/>
          </a:bodyPr>
          <a:lstStyle>
            <a:lvl1pPr marL="0" indent="0">
              <a:buNone/>
              <a:defRPr sz="1890" b="1">
                <a:solidFill>
                  <a:schemeClr val="accent1">
                    <a:lumMod val="75000"/>
                  </a:schemeClr>
                </a:solidFill>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smtClean="0"/>
              <a:t>Click to edit Master text styles</a:t>
            </a:r>
          </a:p>
        </p:txBody>
      </p:sp>
      <p:sp>
        <p:nvSpPr>
          <p:cNvPr id="6" name="Content Placeholder 5"/>
          <p:cNvSpPr>
            <a:spLocks noGrp="1"/>
          </p:cNvSpPr>
          <p:nvPr>
            <p:ph sz="quarter" idx="4"/>
          </p:nvPr>
        </p:nvSpPr>
        <p:spPr>
          <a:xfrm>
            <a:off x="6013695" y="2879725"/>
            <a:ext cx="4492990" cy="3455670"/>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078AB3-FA7C-4D89-BB1A-BB86C731B992}"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79509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078AB3-FA7C-4D89-BB1A-BB86C731B992}"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40847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78AB3-FA7C-4D89-BB1A-BB86C731B992}"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6841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4" b="1"/>
            </a:lvl1pPr>
          </a:lstStyle>
          <a:p>
            <a:r>
              <a:rPr lang="en-US" smtClean="0"/>
              <a:t>Click to edit Master title style</a:t>
            </a:r>
            <a:endParaRPr lang="en-US" dirty="0"/>
          </a:p>
        </p:txBody>
      </p:sp>
      <p:sp>
        <p:nvSpPr>
          <p:cNvPr id="3" name="Content Placeholder 2"/>
          <p:cNvSpPr>
            <a:spLocks noGrp="1"/>
          </p:cNvSpPr>
          <p:nvPr>
            <p:ph idx="1"/>
          </p:nvPr>
        </p:nvSpPr>
        <p:spPr>
          <a:xfrm>
            <a:off x="792033" y="719931"/>
            <a:ext cx="6342029" cy="5269897"/>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3">
                <a:solidFill>
                  <a:schemeClr val="accent1">
                    <a:lumMod val="75000"/>
                  </a:schemeClr>
                </a:solidFill>
              </a:defRPr>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078AB3-FA7C-4D89-BB1A-BB86C731B99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0773740" y="6539724"/>
            <a:ext cx="432018" cy="479954"/>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20218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4"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7846386" cy="7199313"/>
          </a:xfrm>
          <a:solidFill>
            <a:schemeClr val="tx2">
              <a:lumMod val="20000"/>
              <a:lumOff val="80000"/>
            </a:schemeClr>
          </a:solidFill>
        </p:spPr>
        <p:txBody>
          <a:bodyPr anchor="t"/>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r>
              <a:rPr lang="en-US" smtClean="0"/>
              <a:t>Click icon to add picture</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3">
                <a:solidFill>
                  <a:schemeClr val="accent1">
                    <a:lumMod val="75000"/>
                  </a:schemeClr>
                </a:solidFill>
              </a:defRPr>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078AB3-FA7C-4D89-BB1A-BB86C731B992}" type="datetimeFigureOut">
              <a:rPr lang="en-IN" smtClean="0"/>
              <a:t>27-01-2023</a:t>
            </a:fld>
            <a:endParaRPr lang="en-IN"/>
          </a:p>
        </p:txBody>
      </p:sp>
      <p:grpSp>
        <p:nvGrpSpPr>
          <p:cNvPr id="8" name="Group 7"/>
          <p:cNvGrpSpPr>
            <a:grpSpLocks noChangeAspect="1"/>
          </p:cNvGrpSpPr>
          <p:nvPr/>
        </p:nvGrpSpPr>
        <p:grpSpPr>
          <a:xfrm>
            <a:off x="10773740" y="6539724"/>
            <a:ext cx="432018" cy="479954"/>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66472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0923" y="508751"/>
            <a:ext cx="9504403" cy="16894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0923" y="2226988"/>
            <a:ext cx="9504403" cy="42523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25759" y="6584972"/>
            <a:ext cx="3093251" cy="383297"/>
          </a:xfrm>
          <a:prstGeom prst="rect">
            <a:avLst/>
          </a:prstGeom>
        </p:spPr>
        <p:txBody>
          <a:bodyPr vert="horz" lIns="91440" tIns="45720" rIns="91440" bIns="45720" rtlCol="0" anchor="ctr"/>
          <a:lstStyle>
            <a:lvl1pPr algn="r">
              <a:defRPr sz="1039">
                <a:solidFill>
                  <a:schemeClr val="tx2"/>
                </a:solidFill>
              </a:defRPr>
            </a:lvl1pPr>
          </a:lstStyle>
          <a:p>
            <a:fld id="{5D078AB3-FA7C-4D89-BB1A-BB86C731B992}" type="datetimeFigureOut">
              <a:rPr lang="en-IN" smtClean="0"/>
              <a:t>27-01-2023</a:t>
            </a:fld>
            <a:endParaRPr lang="en-IN"/>
          </a:p>
        </p:txBody>
      </p:sp>
      <p:sp>
        <p:nvSpPr>
          <p:cNvPr id="5" name="Footer Placeholder 4"/>
          <p:cNvSpPr>
            <a:spLocks noGrp="1"/>
          </p:cNvSpPr>
          <p:nvPr>
            <p:ph type="ftr" sz="quarter" idx="3"/>
          </p:nvPr>
        </p:nvSpPr>
        <p:spPr>
          <a:xfrm>
            <a:off x="1028204" y="6584972"/>
            <a:ext cx="5979133" cy="383297"/>
          </a:xfrm>
          <a:prstGeom prst="rect">
            <a:avLst/>
          </a:prstGeom>
        </p:spPr>
        <p:txBody>
          <a:bodyPr vert="horz" lIns="91440" tIns="45720" rIns="91440" bIns="45720" rtlCol="0" anchor="ctr"/>
          <a:lstStyle>
            <a:lvl1pPr algn="l">
              <a:defRPr sz="1039">
                <a:solidFill>
                  <a:schemeClr val="tx2"/>
                </a:solidFill>
              </a:defRPr>
            </a:lvl1pPr>
          </a:lstStyle>
          <a:p>
            <a:endParaRPr lang="en-IN"/>
          </a:p>
        </p:txBody>
      </p:sp>
      <p:grpSp>
        <p:nvGrpSpPr>
          <p:cNvPr id="7" name="Group 6"/>
          <p:cNvGrpSpPr>
            <a:grpSpLocks noChangeAspect="1"/>
          </p:cNvGrpSpPr>
          <p:nvPr/>
        </p:nvGrpSpPr>
        <p:grpSpPr>
          <a:xfrm>
            <a:off x="10773740" y="6539724"/>
            <a:ext cx="432018" cy="479954"/>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0688133" y="6584972"/>
            <a:ext cx="604826" cy="383297"/>
          </a:xfrm>
          <a:prstGeom prst="rect">
            <a:avLst/>
          </a:prstGeom>
        </p:spPr>
        <p:txBody>
          <a:bodyPr vert="horz" lIns="91440" tIns="45720" rIns="91440" bIns="45720" rtlCol="0" anchor="ctr"/>
          <a:lstStyle>
            <a:lvl1pPr algn="ctr">
              <a:defRPr sz="1323" b="1">
                <a:solidFill>
                  <a:srgbClr val="FFFFFF"/>
                </a:solidFill>
                <a:latin typeface="+mj-lt"/>
              </a:defRPr>
            </a:lvl1pPr>
          </a:lstStyle>
          <a:p>
            <a:fld id="{82CB8D60-7443-40AD-925C-BAC35A15E04B}" type="slidenum">
              <a:rPr lang="en-IN" smtClean="0"/>
              <a:t>‹#›</a:t>
            </a:fld>
            <a:endParaRPr lang="en-IN"/>
          </a:p>
        </p:txBody>
      </p:sp>
    </p:spTree>
    <p:extLst>
      <p:ext uri="{BB962C8B-B14F-4D97-AF65-F5344CB8AC3E}">
        <p14:creationId xmlns:p14="http://schemas.microsoft.com/office/powerpoint/2010/main" val="6258278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64017" rtl="0" eaLnBrk="1" latinLnBrk="0" hangingPunct="1">
        <a:lnSpc>
          <a:spcPct val="90000"/>
        </a:lnSpc>
        <a:spcBef>
          <a:spcPct val="0"/>
        </a:spcBef>
        <a:buNone/>
        <a:defRPr sz="5102"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p:bodyStyle>
    <p:otherStyle>
      <a:defPPr>
        <a:defRPr lang="en-US"/>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346" y="1928313"/>
            <a:ext cx="8994429" cy="2591725"/>
          </a:xfrm>
        </p:spPr>
        <p:txBody>
          <a:bodyPr/>
          <a:lstStyle/>
          <a:p>
            <a:r>
              <a:rPr lang="en-IN" sz="6378" dirty="0">
                <a:latin typeface="Times New Roman" panose="02020603050405020304" pitchFamily="18" charset="0"/>
                <a:cs typeface="Times New Roman" panose="02020603050405020304" pitchFamily="18" charset="0"/>
              </a:rPr>
              <a:t>Lung and Liver disease classification</a:t>
            </a:r>
          </a:p>
        </p:txBody>
      </p:sp>
    </p:spTree>
    <p:extLst>
      <p:ext uri="{BB962C8B-B14F-4D97-AF65-F5344CB8AC3E}">
        <p14:creationId xmlns:p14="http://schemas.microsoft.com/office/powerpoint/2010/main" val="1996837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Advantages</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285750" lvl="0" indent="-285750">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Accurate </a:t>
            </a:r>
            <a:r>
              <a:rPr lang="en-IN" dirty="0">
                <a:latin typeface="Times New Roman" panose="02020603050405020304" pitchFamily="18" charset="0"/>
                <a:cs typeface="Times New Roman" panose="02020603050405020304" pitchFamily="18" charset="0"/>
              </a:rPr>
              <a:t>classification</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complexity</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performance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Identification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858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276077" cy="834274"/>
          </a:xfrm>
        </p:spPr>
        <p:txBody>
          <a:bodyPr/>
          <a:lstStyle/>
          <a:p>
            <a:r>
              <a:rPr lang="en-US" sz="5400" b="1"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First we have taken the </a:t>
            </a:r>
            <a:r>
              <a:rPr lang="en-US" dirty="0" smtClean="0">
                <a:latin typeface="Times New Roman" panose="02020603050405020304" pitchFamily="18" charset="0"/>
                <a:ea typeface="Calibri" panose="020F0502020204030204" pitchFamily="34" charset="0"/>
                <a:cs typeface="Times New Roman" panose="02020603050405020304" pitchFamily="18" charset="0"/>
              </a:rPr>
              <a:t>Lung and Liver Diseases </a:t>
            </a:r>
            <a:r>
              <a:rPr lang="en-US" dirty="0">
                <a:latin typeface="Times New Roman" panose="02020603050405020304" pitchFamily="18" charset="0"/>
                <a:ea typeface="Calibri" panose="020F0502020204030204" pitchFamily="34" charset="0"/>
                <a:cs typeface="Times New Roman" panose="02020603050405020304" pitchFamily="18" charset="0"/>
              </a:rPr>
              <a:t>images.</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Load the dataset into and Preprocessing .</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Here split 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splitting apply </a:t>
            </a:r>
            <a:r>
              <a:rPr lang="en-US" dirty="0" smtClean="0">
                <a:latin typeface="Times New Roman" panose="02020603050405020304" pitchFamily="18" charset="0"/>
                <a:ea typeface="Calibri" panose="020F0502020204030204" pitchFamily="34" charset="0"/>
                <a:cs typeface="Times New Roman" panose="02020603050405020304" pitchFamily="18" charset="0"/>
              </a:rPr>
              <a:t>the Mobile Net and Resnet algorithm </a:t>
            </a:r>
            <a:r>
              <a:rPr lang="en-US" dirty="0">
                <a:latin typeface="Times New Roman" panose="02020603050405020304" pitchFamily="18" charset="0"/>
                <a:ea typeface="Calibri" panose="020F0502020204030204" pitchFamily="34" charset="0"/>
                <a:cs typeface="Times New Roman" panose="02020603050405020304" pitchFamily="18" charset="0"/>
              </a:rPr>
              <a:t>Respectively</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got the best accuracy score for </a:t>
            </a:r>
            <a:r>
              <a:rPr lang="en-US" dirty="0" smtClean="0">
                <a:latin typeface="Times New Roman" panose="02020603050405020304" pitchFamily="18" charset="0"/>
                <a:ea typeface="Calibri" panose="020F0502020204030204" pitchFamily="34" charset="0"/>
                <a:cs typeface="Times New Roman" panose="02020603050405020304" pitchFamily="18" charset="0"/>
              </a:rPr>
              <a:t>Mobile Net.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Later, the entire work is done with </a:t>
            </a:r>
            <a:r>
              <a:rPr lang="en-US" dirty="0" smtClean="0">
                <a:latin typeface="Times New Roman" panose="02020603050405020304" pitchFamily="18" charset="0"/>
                <a:ea typeface="Calibri" panose="020F0502020204030204" pitchFamily="34" charset="0"/>
                <a:cs typeface="Times New Roman" panose="02020603050405020304" pitchFamily="18" charset="0"/>
              </a:rPr>
              <a:t>Django framework</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view the home, about ,upload page and Results.</a:t>
            </a:r>
          </a:p>
          <a:p>
            <a:pPr marR="0" lvl="0" algn="just">
              <a:lnSpc>
                <a:spcPct val="150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74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6590027" cy="834274"/>
          </a:xfrm>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414338" y="1343026"/>
            <a:ext cx="10515599" cy="5457824"/>
          </a:xfrm>
        </p:spPr>
        <p:txBody>
          <a:bodyPr>
            <a:normAutofit fontScale="92500" lnSpcReduction="20000"/>
          </a:bodyPr>
          <a:lstStyle/>
          <a:p>
            <a:pPr marL="0" indent="0" algn="just">
              <a:lnSpc>
                <a:spcPct val="120000"/>
              </a:lnSpc>
              <a:buNone/>
            </a:pPr>
            <a:r>
              <a:rPr lang="en-US" sz="2000" b="1" dirty="0">
                <a:latin typeface="Times New Roman" panose="02020603050405020304" pitchFamily="18" charset="0"/>
                <a:cs typeface="Times New Roman" panose="02020603050405020304" pitchFamily="18" charset="0"/>
              </a:rPr>
              <a:t>System</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User</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1. System:</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1.1 Create Dataset: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dataset containing images of the </a:t>
            </a:r>
            <a:r>
              <a:rPr lang="en-US" sz="2000" dirty="0" smtClean="0">
                <a:latin typeface="Times New Roman" panose="02020603050405020304" pitchFamily="18" charset="0"/>
                <a:cs typeface="Times New Roman" panose="02020603050405020304" pitchFamily="18" charset="0"/>
              </a:rPr>
              <a:t>lung and liver </a:t>
            </a:r>
            <a:r>
              <a:rPr lang="en-US" sz="2000" dirty="0">
                <a:latin typeface="Times New Roman" panose="02020603050405020304" pitchFamily="18" charset="0"/>
                <a:cs typeface="Times New Roman" panose="02020603050405020304" pitchFamily="18" charset="0"/>
              </a:rPr>
              <a:t>images with the </a:t>
            </a:r>
            <a:r>
              <a:rPr lang="en-US" sz="2000" dirty="0" smtClean="0">
                <a:latin typeface="Times New Roman" panose="02020603050405020304" pitchFamily="18" charset="0"/>
                <a:cs typeface="Times New Roman" panose="02020603050405020304" pitchFamily="18" charset="0"/>
              </a:rPr>
              <a:t>seven different </a:t>
            </a:r>
            <a:r>
              <a:rPr lang="en-US" sz="2000" dirty="0">
                <a:latin typeface="Times New Roman" panose="02020603050405020304" pitchFamily="18" charset="0"/>
                <a:cs typeface="Times New Roman" panose="02020603050405020304" pitchFamily="18" charset="0"/>
              </a:rPr>
              <a:t>classes which are to be classified is split into training and testing dataset with the test size of 30-20%.</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1.2 Pre-processing: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Resizing and reshaping the images into appropriate format to train our model. </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1.3 Training:</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Use the pre-processed training dataset is used to train our model using </a:t>
            </a:r>
            <a:r>
              <a:rPr lang="en-US" sz="2000" dirty="0" smtClean="0">
                <a:latin typeface="Times New Roman" panose="02020603050405020304" pitchFamily="18" charset="0"/>
                <a:cs typeface="Times New Roman" panose="02020603050405020304" pitchFamily="18" charset="0"/>
              </a:rPr>
              <a:t>CNN based </a:t>
            </a:r>
            <a:r>
              <a:rPr lang="en-US" sz="2000" dirty="0">
                <a:latin typeface="Times New Roman" panose="02020603050405020304" pitchFamily="18" charset="0"/>
                <a:cs typeface="Times New Roman" panose="02020603050405020304" pitchFamily="18" charset="0"/>
              </a:rPr>
              <a:t>transfer </a:t>
            </a:r>
            <a:r>
              <a:rPr lang="en-US" sz="2000" dirty="0" smtClean="0">
                <a:latin typeface="Times New Roman" panose="02020603050405020304" pitchFamily="18" charset="0"/>
                <a:cs typeface="Times New Roman" panose="02020603050405020304" pitchFamily="18" charset="0"/>
              </a:rPr>
              <a:t>learning Mobile Net and Resnet </a:t>
            </a:r>
            <a:r>
              <a:rPr lang="en-US" sz="2000" dirty="0">
                <a:latin typeface="Times New Roman" panose="02020603050405020304" pitchFamily="18" charset="0"/>
                <a:cs typeface="Times New Roman" panose="02020603050405020304" pitchFamily="18" charset="0"/>
              </a:rPr>
              <a:t>algorithm.</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1.4 </a:t>
            </a:r>
            <a:r>
              <a:rPr lang="en-US" sz="2000" dirty="0" smtClean="0">
                <a:latin typeface="Times New Roman" panose="02020603050405020304" pitchFamily="18" charset="0"/>
                <a:cs typeface="Times New Roman" panose="02020603050405020304" pitchFamily="18" charset="0"/>
              </a:rPr>
              <a:t>Classification:</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results of our model is display of classified </a:t>
            </a:r>
            <a:r>
              <a:rPr lang="en-US" sz="2000" dirty="0" smtClean="0">
                <a:latin typeface="Times New Roman" panose="02020603050405020304" pitchFamily="18" charset="0"/>
                <a:cs typeface="Times New Roman" panose="02020603050405020304" pitchFamily="18" charset="0"/>
              </a:rPr>
              <a:t>lung and liver images.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199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3018152" cy="919999"/>
          </a:xfrm>
        </p:spPr>
        <p:txBody>
          <a:bodyPr>
            <a:normAutofit fontScale="90000"/>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371475" y="1428750"/>
            <a:ext cx="10143851" cy="5050632"/>
          </a:xfrm>
        </p:spPr>
        <p:txBody>
          <a:bodyPr>
            <a:normAutofit/>
          </a:bodyPr>
          <a:lstStyle/>
          <a:p>
            <a:pPr marL="0" indent="0" algn="just">
              <a:lnSpc>
                <a:spcPct val="120000"/>
              </a:lnSpc>
              <a:buNone/>
            </a:pPr>
            <a:r>
              <a:rPr lang="en-US" sz="2800" b="1" dirty="0">
                <a:latin typeface="Times New Roman" panose="02020603050405020304" pitchFamily="18" charset="0"/>
                <a:cs typeface="Times New Roman" panose="02020603050405020304" pitchFamily="18" charset="0"/>
              </a:rPr>
              <a:t>2. User: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2.1 Check accuracy</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user can check for the training accuracy of the model.</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2.2 Upload Image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user has to upload an image which needs to be classified.</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2.3 View classified output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classified image results are viewed by user.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2.4 View predicted diseases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The predicted diseases of classified </a:t>
            </a:r>
            <a:r>
              <a:rPr lang="en-US" sz="2000" dirty="0" smtClean="0">
                <a:latin typeface="Times New Roman" panose="02020603050405020304" pitchFamily="18" charset="0"/>
                <a:cs typeface="Times New Roman" panose="02020603050405020304" pitchFamily="18" charset="0"/>
              </a:rPr>
              <a:t>lung and liver are </a:t>
            </a:r>
            <a:r>
              <a:rPr lang="en-US" sz="2000" dirty="0">
                <a:latin typeface="Times New Roman" panose="02020603050405020304" pitchFamily="18" charset="0"/>
                <a:cs typeface="Times New Roman" panose="02020603050405020304" pitchFamily="18" charset="0"/>
              </a:rPr>
              <a:t>viewed by user.</a:t>
            </a:r>
          </a:p>
          <a:p>
            <a:endParaRPr lang="en-IN" dirty="0"/>
          </a:p>
        </p:txBody>
      </p:sp>
    </p:spTree>
    <p:extLst>
      <p:ext uri="{BB962C8B-B14F-4D97-AF65-F5344CB8AC3E}">
        <p14:creationId xmlns:p14="http://schemas.microsoft.com/office/powerpoint/2010/main" val="344438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5818502" cy="819987"/>
          </a:xfrm>
        </p:spPr>
        <p:txBody>
          <a:bodyPr>
            <a:normAutofit fontScale="90000"/>
          </a:bodyPr>
          <a:lstStyle/>
          <a:p>
            <a:r>
              <a:rPr lang="en-US" sz="54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p:cNvSpPr>
            <a:spLocks noGrp="1"/>
          </p:cNvSpPr>
          <p:nvPr>
            <p:ph idx="1"/>
          </p:nvPr>
        </p:nvSpPr>
        <p:spPr/>
        <p:txBody>
          <a:bodyPr/>
          <a:lstStyle/>
          <a:p>
            <a:endParaRPr lang="en-IN" dirty="0" smtClean="0">
              <a:latin typeface="Times New Roman" panose="02020603050405020304" pitchFamily="18" charset="0"/>
              <a:cs typeface="Times New Roman" panose="02020603050405020304" pitchFamily="18" charset="0"/>
            </a:endParaRPr>
          </a:p>
          <a:p>
            <a:r>
              <a:rPr lang="en-IN" sz="2800" b="1" dirty="0" smtClean="0">
                <a:latin typeface="Times New Roman" panose="02020603050405020304" pitchFamily="18" charset="0"/>
                <a:cs typeface="Times New Roman" panose="02020603050405020304" pitchFamily="18" charset="0"/>
              </a:rPr>
              <a:t>MOBILE NET:</a:t>
            </a:r>
          </a:p>
          <a:p>
            <a:r>
              <a:rPr lang="en-IN" dirty="0" smtClean="0">
                <a:latin typeface="Times New Roman" panose="02020603050405020304" pitchFamily="18" charset="0"/>
                <a:cs typeface="Times New Roman" panose="02020603050405020304" pitchFamily="18" charset="0"/>
              </a:rPr>
              <a:t>Mobile Net </a:t>
            </a:r>
            <a:r>
              <a:rPr lang="en-IN" dirty="0">
                <a:latin typeface="Times New Roman" panose="02020603050405020304" pitchFamily="18" charset="0"/>
                <a:cs typeface="Times New Roman" panose="02020603050405020304" pitchFamily="18" charset="0"/>
              </a:rPr>
              <a:t>uses </a:t>
            </a:r>
            <a:r>
              <a:rPr lang="en-IN" b="1" dirty="0" smtClean="0">
                <a:latin typeface="Times New Roman" panose="02020603050405020304" pitchFamily="18" charset="0"/>
                <a:cs typeface="Times New Roman" panose="02020603050405020304" pitchFamily="18" charset="0"/>
              </a:rPr>
              <a:t>depth wise </a:t>
            </a:r>
            <a:r>
              <a:rPr lang="en-IN" b="1" dirty="0">
                <a:latin typeface="Times New Roman" panose="02020603050405020304" pitchFamily="18" charset="0"/>
                <a:cs typeface="Times New Roman" panose="02020603050405020304" pitchFamily="18" charset="0"/>
              </a:rPr>
              <a:t>separable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convolutions. </a:t>
            </a:r>
            <a:r>
              <a:rPr lang="en-IN" dirty="0">
                <a:latin typeface="Times New Roman" panose="02020603050405020304" pitchFamily="18" charset="0"/>
                <a:cs typeface="Times New Roman" panose="02020603050405020304" pitchFamily="18" charset="0"/>
              </a:rPr>
              <a:t>It significantly </a:t>
            </a:r>
            <a:r>
              <a:rPr lang="en-IN" b="1" dirty="0">
                <a:latin typeface="Times New Roman" panose="02020603050405020304" pitchFamily="18" charset="0"/>
                <a:cs typeface="Times New Roman" panose="02020603050405020304" pitchFamily="18" charset="0"/>
              </a:rPr>
              <a:t>reduces the number of parameters</a:t>
            </a:r>
            <a:r>
              <a:rPr lang="en-IN" dirty="0">
                <a:latin typeface="Times New Roman" panose="02020603050405020304" pitchFamily="18" charset="0"/>
                <a:cs typeface="Times New Roman" panose="02020603050405020304" pitchFamily="18" charset="0"/>
              </a:rPr>
              <a:t> when compared to the network with regular convolutions with the same depth in the nets. This results in lightweight deep neural </a:t>
            </a:r>
            <a:r>
              <a:rPr lang="en-IN" dirty="0" smtClean="0">
                <a:latin typeface="Times New Roman" panose="02020603050405020304" pitchFamily="18" charset="0"/>
                <a:cs typeface="Times New Roman" panose="02020603050405020304" pitchFamily="18" charset="0"/>
              </a:rPr>
              <a:t>networks</a:t>
            </a:r>
          </a:p>
          <a:p>
            <a:r>
              <a:rPr lang="en-IN" dirty="0">
                <a:latin typeface="Times New Roman" panose="02020603050405020304" pitchFamily="18" charset="0"/>
                <a:cs typeface="Times New Roman" panose="02020603050405020304" pitchFamily="18" charset="0"/>
              </a:rPr>
              <a:t>A </a:t>
            </a:r>
            <a:r>
              <a:rPr lang="en-IN" dirty="0" smtClean="0">
                <a:latin typeface="Times New Roman" panose="02020603050405020304" pitchFamily="18" charset="0"/>
                <a:cs typeface="Times New Roman" panose="02020603050405020304" pitchFamily="18" charset="0"/>
              </a:rPr>
              <a:t>depth wise </a:t>
            </a:r>
            <a:r>
              <a:rPr lang="en-IN" dirty="0">
                <a:latin typeface="Times New Roman" panose="02020603050405020304" pitchFamily="18" charset="0"/>
                <a:cs typeface="Times New Roman" panose="02020603050405020304" pitchFamily="18" charset="0"/>
              </a:rPr>
              <a:t>separable convolution is made from two operations.</a:t>
            </a:r>
          </a:p>
          <a:p>
            <a:pPr lvl="0"/>
            <a:r>
              <a:rPr lang="en-IN" b="1" dirty="0">
                <a:latin typeface="Times New Roman" panose="02020603050405020304" pitchFamily="18" charset="0"/>
                <a:cs typeface="Times New Roman" panose="02020603050405020304" pitchFamily="18" charset="0"/>
              </a:rPr>
              <a:t>Depthwise convolution.</a:t>
            </a:r>
            <a:endParaRPr lang="en-IN" dirty="0">
              <a:latin typeface="Times New Roman" panose="02020603050405020304" pitchFamily="18" charset="0"/>
              <a:cs typeface="Times New Roman" panose="02020603050405020304" pitchFamily="18" charset="0"/>
            </a:endParaRPr>
          </a:p>
          <a:p>
            <a:pPr lvl="0"/>
            <a:r>
              <a:rPr lang="en-IN" b="1" dirty="0" smtClean="0">
                <a:latin typeface="Times New Roman" panose="02020603050405020304" pitchFamily="18" charset="0"/>
                <a:cs typeface="Times New Roman" panose="02020603050405020304" pitchFamily="18" charset="0"/>
              </a:rPr>
              <a:t>Point wise </a:t>
            </a:r>
            <a:r>
              <a:rPr lang="en-IN" b="1" dirty="0">
                <a:latin typeface="Times New Roman" panose="02020603050405020304" pitchFamily="18" charset="0"/>
                <a:cs typeface="Times New Roman" panose="02020603050405020304" pitchFamily="18" charset="0"/>
              </a:rPr>
              <a:t>convolution</a:t>
            </a:r>
            <a:r>
              <a:rPr lang="en-IN" dirty="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Mobile Net </a:t>
            </a:r>
            <a:r>
              <a:rPr lang="en-IN" dirty="0">
                <a:latin typeface="Times New Roman" panose="02020603050405020304" pitchFamily="18" charset="0"/>
                <a:cs typeface="Times New Roman" panose="02020603050405020304" pitchFamily="18" charset="0"/>
              </a:rPr>
              <a:t>is a class of CNN that was open-sourced by Google, and therefore, this gives us an excellent starting point for training our classifiers that are insanely small and insanely fast.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1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p:cNvSpPr>
            <a:spLocks noGrp="1"/>
          </p:cNvSpPr>
          <p:nvPr>
            <p:ph idx="1"/>
          </p:nvPr>
        </p:nvSpPr>
        <p:spPr/>
        <p:txBody>
          <a:bodyPr/>
          <a:lstStyle/>
          <a:p>
            <a:r>
              <a:rPr lang="en-IN" sz="2800" b="1" dirty="0">
                <a:latin typeface="Times New Roman" panose="02020603050405020304" pitchFamily="18" charset="0"/>
                <a:cs typeface="Times New Roman" panose="02020603050405020304" pitchFamily="18" charset="0"/>
              </a:rPr>
              <a:t>ResNet50</a:t>
            </a:r>
            <a:r>
              <a:rPr lang="en-IN" sz="2800" b="1" dirty="0" smtClean="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ResNet50 is a convolutional neural network which has a depth of 50 layers. It was build and trained by Kaiming He, Xiangyu Zhang, Shaoqing Ren, and Jian Sun in their 2015 and you can access the model performance results on their paper, titled Deep Residual Learning for Image Recognition. This model is also trained on more than 1 million images from the ImageNet database. Just like VGG-19, it can classify up to 1000 objects and the network was trained on 224x224 pixels colored images. Here is brief info about its size and performance:</a:t>
            </a:r>
          </a:p>
        </p:txBody>
      </p:sp>
    </p:spTree>
    <p:extLst>
      <p:ext uri="{BB962C8B-B14F-4D97-AF65-F5344CB8AC3E}">
        <p14:creationId xmlns:p14="http://schemas.microsoft.com/office/powerpoint/2010/main" val="397007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4" y="508751"/>
            <a:ext cx="5489890" cy="977149"/>
          </a:xfrm>
        </p:spPr>
        <p:txBody>
          <a:bodyPr/>
          <a:lstStyle/>
          <a:p>
            <a:r>
              <a:rPr lang="en-US" sz="5400" dirty="0">
                <a:latin typeface="Times New Roman" panose="02020603050405020304" pitchFamily="18" charset="0"/>
                <a:cs typeface="Times New Roman" panose="02020603050405020304" pitchFamily="18" charset="0"/>
              </a:rPr>
              <a:t>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15" y="1843088"/>
            <a:ext cx="7172698" cy="4877435"/>
          </a:xfrm>
        </p:spPr>
      </p:pic>
    </p:spTree>
    <p:extLst>
      <p:ext uri="{BB962C8B-B14F-4D97-AF65-F5344CB8AC3E}">
        <p14:creationId xmlns:p14="http://schemas.microsoft.com/office/powerpoint/2010/main" val="114547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723064"/>
            <a:ext cx="6075677" cy="1005724"/>
          </a:xfrm>
        </p:spPr>
        <p:txBody>
          <a:bodyPr>
            <a:normAutofit fontScale="90000"/>
          </a:bodyPr>
          <a:lstStyle/>
          <a:p>
            <a:r>
              <a:rPr lang="en-US" sz="5400" b="1" dirty="0">
                <a:latin typeface="Times New Roman" panose="02020603050405020304" pitchFamily="18" charset="0"/>
                <a:cs typeface="Times New Roman" panose="02020603050405020304" pitchFamily="18" charset="0"/>
              </a:rPr>
              <a:t>UML DIAGRAMS</a:t>
            </a:r>
            <a:r>
              <a:rPr lang="en-IN" dirty="0"/>
              <a:t/>
            </a:r>
            <a:br>
              <a:rPr lang="en-IN" dirty="0"/>
            </a:br>
            <a:endParaRPr lang="en-IN"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IN" dirty="0"/>
          </a:p>
        </p:txBody>
      </p:sp>
    </p:spTree>
    <p:extLst>
      <p:ext uri="{BB962C8B-B14F-4D97-AF65-F5344CB8AC3E}">
        <p14:creationId xmlns:p14="http://schemas.microsoft.com/office/powerpoint/2010/main" val="101326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583" y="1185862"/>
            <a:ext cx="6924517" cy="5313367"/>
          </a:xfrm>
        </p:spPr>
      </p:pic>
    </p:spTree>
    <p:extLst>
      <p:ext uri="{BB962C8B-B14F-4D97-AF65-F5344CB8AC3E}">
        <p14:creationId xmlns:p14="http://schemas.microsoft.com/office/powerpoint/2010/main" val="115456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solidFill>
                  <a:schemeClr val="tx1"/>
                </a:solidFill>
                <a:latin typeface="Times New Roman" pitchFamily="18" charset="0"/>
                <a:cs typeface="Times New Roman" pitchFamily="18" charset="0"/>
              </a:rPr>
              <a:t>CLASS DIAGRAM</a:t>
            </a:r>
            <a:r>
              <a:rPr lang="en-IN" sz="5400" dirty="0">
                <a:solidFill>
                  <a:schemeClr val="accent2">
                    <a:lumMod val="75000"/>
                  </a:schemeClr>
                </a:solidFill>
              </a:rPr>
              <a:t/>
            </a:r>
            <a:br>
              <a:rPr lang="en-IN" sz="5400" dirty="0">
                <a:solidFill>
                  <a:schemeClr val="accent2">
                    <a:lumMod val="75000"/>
                  </a:schemeClr>
                </a:solidFill>
              </a:rPr>
            </a:br>
            <a:endParaRPr lang="en-IN" dirty="0"/>
          </a:p>
        </p:txBody>
      </p:sp>
      <p:sp>
        <p:nvSpPr>
          <p:cNvPr id="3" name="Content Placeholder 2"/>
          <p:cNvSpPr>
            <a:spLocks noGrp="1"/>
          </p:cNvSpPr>
          <p:nvPr>
            <p:ph idx="1"/>
          </p:nvPr>
        </p:nvSpPr>
        <p:spPr/>
        <p:txBody>
          <a:bodyPr/>
          <a:lstStyle/>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2000" dirty="0">
              <a:solidFill>
                <a:schemeClr val="tx1">
                  <a:lumMod val="85000"/>
                  <a:lumOff val="15000"/>
                </a:schemeClr>
              </a:solidFill>
              <a:latin typeface="Times New Roman" pitchFamily="18" charset="0"/>
              <a:cs typeface="Times New Roman" pitchFamily="18" charset="0"/>
            </a:endParaRPr>
          </a:p>
          <a:p>
            <a:endParaRPr lang="en-IN" dirty="0"/>
          </a:p>
        </p:txBody>
      </p:sp>
      <p:pic>
        <p:nvPicPr>
          <p:cNvPr id="4" name="Picture 3"/>
          <p:cNvPicPr/>
          <p:nvPr/>
        </p:nvPicPr>
        <p:blipFill>
          <a:blip r:embed="rId2"/>
          <a:stretch>
            <a:fillRect/>
          </a:stretch>
        </p:blipFill>
        <p:spPr>
          <a:xfrm>
            <a:off x="1643064" y="3485912"/>
            <a:ext cx="7229474" cy="3457813"/>
          </a:xfrm>
          <a:prstGeom prst="rect">
            <a:avLst/>
          </a:prstGeom>
        </p:spPr>
      </p:pic>
    </p:spTree>
    <p:extLst>
      <p:ext uri="{BB962C8B-B14F-4D97-AF65-F5344CB8AC3E}">
        <p14:creationId xmlns:p14="http://schemas.microsoft.com/office/powerpoint/2010/main" val="86172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180140"/>
            <a:ext cx="3085589" cy="746452"/>
          </a:xfrm>
        </p:spPr>
        <p:txBody>
          <a:bodyPr>
            <a:normAutofit fontScale="90000"/>
          </a:bodyPr>
          <a:lstStyle/>
          <a:p>
            <a:r>
              <a:rPr lang="en-IN" dirty="0" smtClean="0">
                <a:latin typeface="Times New Roman" panose="02020603050405020304" pitchFamily="18" charset="0"/>
                <a:cs typeface="Times New Roman" panose="02020603050405020304" pitchFamily="18" charset="0"/>
              </a:rPr>
              <a:t>Index</a:t>
            </a:r>
            <a:endParaRPr lang="en-IN" dirty="0">
              <a:latin typeface="Times New Roman" panose="02020603050405020304" pitchFamily="18" charset="0"/>
              <a:cs typeface="Times New Roman" panose="02020603050405020304" pitchFamily="18" charset="0"/>
            </a:endParaRPr>
          </a:p>
        </p:txBody>
      </p:sp>
      <p:sp>
        <p:nvSpPr>
          <p:cNvPr id="4" name="Content Placeholder 6"/>
          <p:cNvSpPr>
            <a:spLocks noGrp="1"/>
          </p:cNvSpPr>
          <p:nvPr>
            <p:ph idx="1"/>
          </p:nvPr>
        </p:nvSpPr>
        <p:spPr>
          <a:xfrm>
            <a:off x="1010923" y="1137413"/>
            <a:ext cx="3332477" cy="5692012"/>
          </a:xfrm>
        </p:spPr>
        <p:txBody>
          <a:bodyPr>
            <a:noAutofit/>
          </a:bodyPr>
          <a:lstStyle/>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Literature review</a:t>
            </a:r>
          </a:p>
          <a:p>
            <a:r>
              <a:rPr lang="en-US" sz="1800" dirty="0">
                <a:latin typeface="Times New Roman" panose="02020603050405020304" pitchFamily="18" charset="0"/>
                <a:cs typeface="Times New Roman" panose="02020603050405020304" pitchFamily="18" charset="0"/>
              </a:rPr>
              <a:t>Existing </a:t>
            </a:r>
            <a:r>
              <a:rPr lang="en-US" sz="1800" dirty="0" smtClean="0">
                <a:latin typeface="Times New Roman" panose="02020603050405020304" pitchFamily="18" charset="0"/>
                <a:cs typeface="Times New Roman" panose="02020603050405020304" pitchFamily="18" charset="0"/>
              </a:rPr>
              <a:t>Method</a:t>
            </a:r>
          </a:p>
          <a:p>
            <a:r>
              <a:rPr lang="en-US" sz="1800" dirty="0" smtClean="0">
                <a:latin typeface="Times New Roman" panose="02020603050405020304" pitchFamily="18" charset="0"/>
                <a:cs typeface="Times New Roman" panose="02020603050405020304" pitchFamily="18" charset="0"/>
              </a:rPr>
              <a:t>Disadvantages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Proposed method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Block Diagram</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Advantages</a:t>
            </a:r>
          </a:p>
          <a:p>
            <a:r>
              <a:rPr lang="en-US" sz="1800" dirty="0">
                <a:latin typeface="Times New Roman" panose="02020603050405020304" pitchFamily="18" charset="0"/>
                <a:cs typeface="Times New Roman" panose="02020603050405020304" pitchFamily="18" charset="0"/>
              </a:rPr>
              <a:t>Implementation</a:t>
            </a:r>
          </a:p>
          <a:p>
            <a:r>
              <a:rPr lang="en-US" sz="1800" dirty="0">
                <a:latin typeface="Times New Roman" panose="02020603050405020304" pitchFamily="18" charset="0"/>
                <a:cs typeface="Times New Roman" panose="02020603050405020304" pitchFamily="18" charset="0"/>
              </a:rPr>
              <a:t>Modules</a:t>
            </a:r>
          </a:p>
          <a:p>
            <a:r>
              <a:rPr lang="en-US" sz="1800" dirty="0" smtClean="0">
                <a:latin typeface="Times New Roman" panose="02020603050405020304" pitchFamily="18" charset="0"/>
                <a:cs typeface="Times New Roman" panose="02020603050405020304" pitchFamily="18" charset="0"/>
              </a:rPr>
              <a:t>Algorithms</a:t>
            </a:r>
          </a:p>
          <a:p>
            <a:r>
              <a:rPr lang="en-IN" sz="1800" dirty="0">
                <a:latin typeface="Times New Roman" panose="02020603050405020304" pitchFamily="18" charset="0"/>
                <a:cs typeface="Times New Roman" panose="02020603050405020304" pitchFamily="18" charset="0"/>
              </a:rPr>
              <a:t>Architecture</a:t>
            </a:r>
          </a:p>
          <a:p>
            <a:r>
              <a:rPr lang="en-IN" sz="1800" dirty="0">
                <a:latin typeface="Times New Roman" panose="02020603050405020304" pitchFamily="18" charset="0"/>
                <a:cs typeface="Times New Roman" panose="02020603050405020304" pitchFamily="18" charset="0"/>
              </a:rPr>
              <a:t>UML diagrams</a:t>
            </a:r>
          </a:p>
          <a:p>
            <a:r>
              <a:rPr lang="en-IN" sz="1800" dirty="0">
                <a:latin typeface="Times New Roman" panose="02020603050405020304" pitchFamily="18" charset="0"/>
                <a:cs typeface="Times New Roman" panose="02020603050405020304" pitchFamily="18" charset="0"/>
              </a:rPr>
              <a:t>Class Diagram</a:t>
            </a:r>
          </a:p>
          <a:p>
            <a:endParaRPr lang="en-US" sz="1800" dirty="0">
              <a:latin typeface="Times New Roman" panose="02020603050405020304" pitchFamily="18" charset="0"/>
              <a:cs typeface="Times New Roman" panose="02020603050405020304" pitchFamily="18" charset="0"/>
            </a:endParaRPr>
          </a:p>
        </p:txBody>
      </p:sp>
      <p:sp>
        <p:nvSpPr>
          <p:cNvPr id="5" name="Content Placeholder 7"/>
          <p:cNvSpPr txBox="1">
            <a:spLocks/>
          </p:cNvSpPr>
          <p:nvPr/>
        </p:nvSpPr>
        <p:spPr>
          <a:xfrm>
            <a:off x="6512989" y="1137412"/>
            <a:ext cx="4374086" cy="5391975"/>
          </a:xfrm>
          <a:prstGeom prst="rect">
            <a:avLst/>
          </a:prstGeom>
        </p:spPr>
        <p:txBody>
          <a:bodyPr>
            <a:noAutofit/>
          </a:bodyPr>
          <a:lst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a:lstStyle>
          <a:p>
            <a:r>
              <a:rPr lang="en-IN" sz="1800" dirty="0" smtClean="0">
                <a:latin typeface="Times New Roman" panose="02020603050405020304" pitchFamily="18" charset="0"/>
                <a:cs typeface="Times New Roman" panose="02020603050405020304" pitchFamily="18" charset="0"/>
              </a:rPr>
              <a:t>Sequence Diagram</a:t>
            </a:r>
          </a:p>
          <a:p>
            <a:r>
              <a:rPr lang="en-IN" sz="1800" dirty="0">
                <a:latin typeface="Times New Roman" panose="02020603050405020304" pitchFamily="18" charset="0"/>
                <a:cs typeface="Times New Roman" panose="02020603050405020304" pitchFamily="18" charset="0"/>
              </a:rPr>
              <a:t>C</a:t>
            </a:r>
            <a:r>
              <a:rPr lang="en-IN" sz="1800" dirty="0" smtClean="0">
                <a:latin typeface="Times New Roman" panose="02020603050405020304" pitchFamily="18" charset="0"/>
                <a:cs typeface="Times New Roman" panose="02020603050405020304" pitchFamily="18" charset="0"/>
              </a:rPr>
              <a:t>ollaboration </a:t>
            </a:r>
            <a:r>
              <a:rPr lang="en-IN" sz="1800" dirty="0">
                <a:latin typeface="Times New Roman" panose="02020603050405020304" pitchFamily="18" charset="0"/>
                <a:cs typeface="Times New Roman" panose="02020603050405020304" pitchFamily="18" charset="0"/>
              </a:rPr>
              <a:t>Diagram</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Deployment Diagram</a:t>
            </a:r>
          </a:p>
          <a:p>
            <a:r>
              <a:rPr lang="en-IN" sz="1800" dirty="0" smtClean="0">
                <a:latin typeface="Times New Roman" panose="02020603050405020304" pitchFamily="18" charset="0"/>
                <a:cs typeface="Times New Roman" panose="02020603050405020304" pitchFamily="18" charset="0"/>
              </a:rPr>
              <a:t>Activity </a:t>
            </a:r>
            <a:r>
              <a:rPr lang="en-IN" sz="1800" dirty="0">
                <a:latin typeface="Times New Roman" panose="02020603050405020304" pitchFamily="18" charset="0"/>
                <a:cs typeface="Times New Roman" panose="02020603050405020304" pitchFamily="18" charset="0"/>
              </a:rPr>
              <a:t>Diagram</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Component </a:t>
            </a:r>
            <a:r>
              <a:rPr lang="en-IN" sz="1800" dirty="0">
                <a:latin typeface="Times New Roman" panose="02020603050405020304" pitchFamily="18" charset="0"/>
                <a:cs typeface="Times New Roman" panose="02020603050405020304" pitchFamily="18" charset="0"/>
              </a:rPr>
              <a:t>Diagram</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ER</a:t>
            </a:r>
          </a:p>
          <a:p>
            <a:r>
              <a:rPr lang="en-IN" sz="1800" dirty="0" smtClean="0">
                <a:latin typeface="Times New Roman" panose="02020603050405020304" pitchFamily="18" charset="0"/>
                <a:cs typeface="Times New Roman" panose="02020603050405020304" pitchFamily="18" charset="0"/>
              </a:rPr>
              <a:t>Results</a:t>
            </a:r>
          </a:p>
          <a:p>
            <a:r>
              <a:rPr lang="en-IN" sz="1800" dirty="0" smtClean="0">
                <a:latin typeface="Times New Roman" panose="02020603050405020304" pitchFamily="18" charset="0"/>
                <a:cs typeface="Times New Roman" panose="02020603050405020304" pitchFamily="18" charset="0"/>
              </a:rPr>
              <a:t>Conclusion</a:t>
            </a:r>
          </a:p>
          <a:p>
            <a:r>
              <a:rPr lang="en-IN" sz="1800" dirty="0" smtClean="0">
                <a:latin typeface="Times New Roman" panose="02020603050405020304" pitchFamily="18" charset="0"/>
                <a:cs typeface="Times New Roman" panose="02020603050405020304" pitchFamily="18" charset="0"/>
              </a:rPr>
              <a:t>Future Scope</a:t>
            </a:r>
          </a:p>
          <a:p>
            <a:r>
              <a:rPr lang="en-US" sz="1800" dirty="0">
                <a:latin typeface="Times New Roman" panose="02020603050405020304" pitchFamily="18" charset="0"/>
                <a:cs typeface="Times New Roman" panose="02020603050405020304" pitchFamily="18" charset="0"/>
              </a:rPr>
              <a:t>Hardware and Software </a:t>
            </a:r>
            <a:r>
              <a:rPr lang="en-US" sz="1800" dirty="0" smtClean="0">
                <a:latin typeface="Times New Roman" panose="02020603050405020304" pitchFamily="18" charset="0"/>
                <a:cs typeface="Times New Roman" panose="02020603050405020304" pitchFamily="18" charset="0"/>
              </a:rPr>
              <a:t>Requirements</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41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tx1"/>
                </a:solidFill>
                <a:latin typeface="Times New Roman" pitchFamily="18" charset="0"/>
                <a:cs typeface="Times New Roman" pitchFamily="18" charset="0"/>
              </a:rPr>
              <a:t>SEQUENCE DIAGRAM</a:t>
            </a:r>
            <a:r>
              <a:rPr lang="en-IN" sz="5400" dirty="0">
                <a:solidFill>
                  <a:srgbClr val="0070C0"/>
                </a:solidFill>
              </a:rPr>
              <a:t/>
            </a:r>
            <a:br>
              <a:rPr lang="en-IN" sz="5400" dirty="0">
                <a:solidFill>
                  <a:srgbClr val="0070C0"/>
                </a:solidFill>
              </a:rPr>
            </a:br>
            <a:endParaRPr lang="en-IN"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IN" dirty="0"/>
          </a:p>
        </p:txBody>
      </p:sp>
    </p:spTree>
    <p:extLst>
      <p:ext uri="{BB962C8B-B14F-4D97-AF65-F5344CB8AC3E}">
        <p14:creationId xmlns:p14="http://schemas.microsoft.com/office/powerpoint/2010/main" val="496632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57363" y="1543049"/>
            <a:ext cx="7200900" cy="5114925"/>
          </a:xfrm>
          <a:prstGeom prst="rect">
            <a:avLst/>
          </a:prstGeom>
        </p:spPr>
      </p:pic>
    </p:spTree>
    <p:extLst>
      <p:ext uri="{BB962C8B-B14F-4D97-AF65-F5344CB8AC3E}">
        <p14:creationId xmlns:p14="http://schemas.microsoft.com/office/powerpoint/2010/main" val="283516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COLLABORATION DIAGRAM</a:t>
            </a:r>
            <a:r>
              <a:rPr lang="en-IN" sz="5400" dirty="0">
                <a:solidFill>
                  <a:srgbClr val="0070C0"/>
                </a:solidFill>
              </a:rPr>
              <a:t/>
            </a:r>
            <a:br>
              <a:rPr lang="en-IN" sz="5400" dirty="0">
                <a:solidFill>
                  <a:srgbClr val="0070C0"/>
                </a:solidFill>
              </a:rPr>
            </a:br>
            <a:endParaRPr lang="en-IN"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endParaRPr lang="en-IN" sz="2000" dirty="0"/>
          </a:p>
          <a:p>
            <a:endParaRPr lang="en-IN" dirty="0"/>
          </a:p>
        </p:txBody>
      </p:sp>
      <p:pic>
        <p:nvPicPr>
          <p:cNvPr id="4" name="Picture 3" descr="C:\Users\YMTS0427\Pictures\system.jpg"/>
          <p:cNvPicPr/>
          <p:nvPr/>
        </p:nvPicPr>
        <p:blipFill>
          <a:blip r:embed="rId2">
            <a:extLst>
              <a:ext uri="{28A0092B-C50C-407E-A947-70E740481C1C}">
                <a14:useLocalDpi xmlns:a14="http://schemas.microsoft.com/office/drawing/2010/main" val="0"/>
              </a:ext>
            </a:extLst>
          </a:blip>
          <a:srcRect/>
          <a:stretch>
            <a:fillRect/>
          </a:stretch>
        </p:blipFill>
        <p:spPr bwMode="auto">
          <a:xfrm>
            <a:off x="2272201" y="4149080"/>
            <a:ext cx="4850284" cy="2277789"/>
          </a:xfrm>
          <a:prstGeom prst="rect">
            <a:avLst/>
          </a:prstGeom>
          <a:noFill/>
          <a:ln>
            <a:noFill/>
          </a:ln>
        </p:spPr>
      </p:pic>
    </p:spTree>
    <p:extLst>
      <p:ext uri="{BB962C8B-B14F-4D97-AF65-F5344CB8AC3E}">
        <p14:creationId xmlns:p14="http://schemas.microsoft.com/office/powerpoint/2010/main" val="1772420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DEPLOYMENT DIAGRAM</a:t>
            </a:r>
            <a:r>
              <a:rPr lang="en-IN" sz="4400" dirty="0">
                <a:solidFill>
                  <a:schemeClr val="tx1"/>
                </a:solidFill>
              </a:rPr>
              <a:t/>
            </a:r>
            <a:br>
              <a:rPr lang="en-IN" sz="4400" dirty="0">
                <a:solidFill>
                  <a:schemeClr val="tx1"/>
                </a:solidFill>
              </a:rPr>
            </a:br>
            <a:endParaRPr lang="en-IN" sz="4400" dirty="0">
              <a:solidFill>
                <a:schemeClr val="tx1"/>
              </a:solidFill>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endParaRPr lang="en-IN" sz="2000" dirty="0"/>
          </a:p>
          <a:p>
            <a:endParaRPr lang="en-IN" dirty="0"/>
          </a:p>
        </p:txBody>
      </p:sp>
      <p:pic>
        <p:nvPicPr>
          <p:cNvPr id="4" name="Picture 3"/>
          <p:cNvPicPr/>
          <p:nvPr/>
        </p:nvPicPr>
        <p:blipFill>
          <a:blip r:embed="rId2"/>
          <a:stretch>
            <a:fillRect/>
          </a:stretch>
        </p:blipFill>
        <p:spPr>
          <a:xfrm>
            <a:off x="3014599" y="3928492"/>
            <a:ext cx="5029264" cy="2443733"/>
          </a:xfrm>
          <a:prstGeom prst="rect">
            <a:avLst/>
          </a:prstGeom>
        </p:spPr>
      </p:pic>
    </p:spTree>
    <p:extLst>
      <p:ext uri="{BB962C8B-B14F-4D97-AF65-F5344CB8AC3E}">
        <p14:creationId xmlns:p14="http://schemas.microsoft.com/office/powerpoint/2010/main" val="154480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ACTIVITY DIAGRAM</a:t>
            </a:r>
            <a:endParaRPr lang="en-IN" sz="4400" dirty="0">
              <a:solidFill>
                <a:schemeClr val="tx1"/>
              </a:solidFill>
            </a:endParaRPr>
          </a:p>
        </p:txBody>
      </p:sp>
      <p:sp>
        <p:nvSpPr>
          <p:cNvPr id="3" name="Content Placeholder 2"/>
          <p:cNvSpPr>
            <a:spLocks noGrp="1"/>
          </p:cNvSpPr>
          <p:nvPr>
            <p:ph idx="1"/>
          </p:nvPr>
        </p:nvSpPr>
        <p:spPr/>
        <p:txBody>
          <a:bodyPr/>
          <a:lstStyle/>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Activity diagrams are graphical representations of workflows of stepwise activities and actions with support for choice, iteration and concurrency. </a:t>
            </a:r>
          </a:p>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In the Unified Modeling Language, activity diagrams can be used to describe the business and operational step-by-step workflows of components in a system. </a:t>
            </a:r>
          </a:p>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An activity diagram shows the overall flow of control.</a:t>
            </a:r>
          </a:p>
          <a:p>
            <a:endParaRPr lang="en-IN" dirty="0"/>
          </a:p>
        </p:txBody>
      </p:sp>
    </p:spTree>
    <p:extLst>
      <p:ext uri="{BB962C8B-B14F-4D97-AF65-F5344CB8AC3E}">
        <p14:creationId xmlns:p14="http://schemas.microsoft.com/office/powerpoint/2010/main" val="2204989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420144" y="710406"/>
            <a:ext cx="5966619" cy="5790407"/>
          </a:xfrm>
          <a:prstGeom prst="rect">
            <a:avLst/>
          </a:prstGeom>
        </p:spPr>
      </p:pic>
    </p:spTree>
    <p:extLst>
      <p:ext uri="{BB962C8B-B14F-4D97-AF65-F5344CB8AC3E}">
        <p14:creationId xmlns:p14="http://schemas.microsoft.com/office/powerpoint/2010/main" val="398616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COMPONENT DIAGRAM</a:t>
            </a:r>
            <a:endParaRPr lang="en-IN" sz="4400" dirty="0">
              <a:solidFill>
                <a:schemeClr val="tx1"/>
              </a:solidFill>
            </a:endParaRPr>
          </a:p>
        </p:txBody>
      </p:sp>
      <p:sp>
        <p:nvSpPr>
          <p:cNvPr id="3" name="Content Placeholder 2"/>
          <p:cNvSpPr>
            <a:spLocks noGrp="1"/>
          </p:cNvSpPr>
          <p:nvPr>
            <p:ph idx="1"/>
          </p:nvPr>
        </p:nvSpPr>
        <p:spPr>
          <a:xfrm>
            <a:off x="1010923" y="2226988"/>
            <a:ext cx="9504403" cy="4645300"/>
          </a:xfrm>
        </p:spPr>
        <p:txBody>
          <a:bodyPr/>
          <a:lstStyle/>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A component diagram, also known as a UML component diagram, describes the organization and wiring of the physical components in a system. </a:t>
            </a:r>
          </a:p>
          <a:p>
            <a:pPr marL="290265" indent="-290265" algn="just">
              <a:lnSpc>
                <a:spcPct val="150000"/>
              </a:lnSpc>
              <a:buFont typeface="Arial" pitchFamily="34" charset="0"/>
              <a:buChar char="•"/>
            </a:pPr>
            <a:r>
              <a:rPr lang="en-US" sz="2000" dirty="0">
                <a:latin typeface="Times New Roman" pitchFamily="18" charset="0"/>
                <a:cs typeface="Times New Roman" pitchFamily="18" charset="0"/>
              </a:rPr>
              <a:t>Component diagrams are often drawn to help model implementation details and double-check that every aspect of the system's required functions is covered by planned development.</a:t>
            </a:r>
          </a:p>
          <a:p>
            <a:endParaRPr lang="en-IN" dirty="0"/>
          </a:p>
        </p:txBody>
      </p:sp>
      <p:pic>
        <p:nvPicPr>
          <p:cNvPr id="4" name="Picture 3"/>
          <p:cNvPicPr/>
          <p:nvPr/>
        </p:nvPicPr>
        <p:blipFill>
          <a:blip r:embed="rId2"/>
          <a:stretch>
            <a:fillRect/>
          </a:stretch>
        </p:blipFill>
        <p:spPr>
          <a:xfrm>
            <a:off x="3077947" y="4708789"/>
            <a:ext cx="4964784" cy="17705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819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Times New Roman" pitchFamily="18" charset="0"/>
                <a:cs typeface="Times New Roman" pitchFamily="18" charset="0"/>
              </a:rPr>
              <a:t>ER DIAGRAM</a:t>
            </a:r>
            <a:endParaRPr lang="en-IN" sz="4400" dirty="0">
              <a:solidFill>
                <a:schemeClr val="tx1"/>
              </a:solidFill>
            </a:endParaRPr>
          </a:p>
        </p:txBody>
      </p:sp>
      <p:sp>
        <p:nvSpPr>
          <p:cNvPr id="3" name="Content Placeholder 2"/>
          <p:cNvSpPr>
            <a:spLocks noGrp="1"/>
          </p:cNvSpPr>
          <p:nvPr>
            <p:ph idx="1"/>
          </p:nvPr>
        </p:nvSpPr>
        <p:spPr/>
        <p:txBody>
          <a:bodyPr/>
          <a:lstStyle/>
          <a:p>
            <a:pPr marL="290265" indent="-290265" algn="just">
              <a:lnSpc>
                <a:spcPct val="150000"/>
              </a:lnSpc>
              <a:buFont typeface="Arial" pitchFamily="34" charset="0"/>
              <a:buChar char="•"/>
            </a:pPr>
            <a:r>
              <a:rPr lang="en-IN" sz="2000" dirty="0">
                <a:latin typeface="Times New Roman" pitchFamily="18" charset="0"/>
                <a:cs typeface="Times New Roman" pitchFamily="18" charset="0"/>
              </a:rPr>
              <a:t>An Entity–relationship model (ER model) describes the structure of a database with the help of a diagram, which is known as Entity Relationship Diagram (ER Diagram). </a:t>
            </a:r>
          </a:p>
          <a:p>
            <a:pPr marL="290265" indent="-290265" algn="just">
              <a:lnSpc>
                <a:spcPct val="150000"/>
              </a:lnSpc>
              <a:buFont typeface="Arial" pitchFamily="34" charset="0"/>
              <a:buChar char="•"/>
            </a:pPr>
            <a:r>
              <a:rPr lang="en-IN" sz="2000" dirty="0">
                <a:latin typeface="Times New Roman" pitchFamily="18" charset="0"/>
                <a:cs typeface="Times New Roman" pitchFamily="18" charset="0"/>
              </a:rPr>
              <a:t>An ER diagram shows the relationship among entity sets. An entity set is a group of similar entities and these entities can have attributes. </a:t>
            </a:r>
          </a:p>
          <a:p>
            <a:pPr marL="290265" indent="-290265" algn="just">
              <a:lnSpc>
                <a:spcPct val="150000"/>
              </a:lnSpc>
              <a:buFont typeface="Arial" pitchFamily="34" charset="0"/>
              <a:buChar char="•"/>
            </a:pPr>
            <a:r>
              <a:rPr lang="en-IN" sz="2000" dirty="0">
                <a:latin typeface="Times New Roman" pitchFamily="18" charset="0"/>
                <a:cs typeface="Times New Roman" pitchFamily="18" charset="0"/>
              </a:rPr>
              <a:t>In terms of DBMS, an entity is a table or attribute of a table in database, so by showing relationship among tables and their attributes, ER diagram shows the complete logical structure of a database. </a:t>
            </a:r>
          </a:p>
          <a:p>
            <a:endParaRPr lang="en-IN" dirty="0"/>
          </a:p>
        </p:txBody>
      </p:sp>
    </p:spTree>
    <p:extLst>
      <p:ext uri="{BB962C8B-B14F-4D97-AF65-F5344CB8AC3E}">
        <p14:creationId xmlns:p14="http://schemas.microsoft.com/office/powerpoint/2010/main" val="3986554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85825" y="657225"/>
            <a:ext cx="8886825" cy="6215061"/>
          </a:xfrm>
          <a:prstGeom prst="rect">
            <a:avLst/>
          </a:prstGeom>
        </p:spPr>
      </p:pic>
    </p:spTree>
    <p:extLst>
      <p:ext uri="{BB962C8B-B14F-4D97-AF65-F5344CB8AC3E}">
        <p14:creationId xmlns:p14="http://schemas.microsoft.com/office/powerpoint/2010/main" val="187981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1639093" y="500062"/>
            <a:ext cx="8547895" cy="6215063"/>
          </a:xfrm>
          <a:prstGeom prst="rect">
            <a:avLst/>
          </a:prstGeom>
        </p:spPr>
      </p:pic>
    </p:spTree>
    <p:extLst>
      <p:ext uri="{BB962C8B-B14F-4D97-AF65-F5344CB8AC3E}">
        <p14:creationId xmlns:p14="http://schemas.microsoft.com/office/powerpoint/2010/main" val="144945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2" y="146305"/>
            <a:ext cx="3361494" cy="1219199"/>
          </a:xfrm>
        </p:spPr>
        <p:txBody>
          <a:bodyPr>
            <a:normAutofit fontScale="90000"/>
          </a:bodyPr>
          <a:lstStyle/>
          <a:p>
            <a:r>
              <a:rPr lang="en-IN" dirty="0">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Worldwide, lung illness is a prevalent occurrence. These include pneumonia, asthma, TB, fibrosis, chronic obstructive pulmonary disease, and others. The early detection of lung illness is crucial</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Liver cancer is a type of cancer that starts in the liver. Cancer starts when cells in the body begin to grow out of </a:t>
            </a:r>
            <a:r>
              <a:rPr lang="en-IN" dirty="0" smtClean="0">
                <a:latin typeface="Times New Roman" panose="02020603050405020304" pitchFamily="18" charset="0"/>
                <a:cs typeface="Times New Roman" panose="02020603050405020304" pitchFamily="18" charset="0"/>
              </a:rPr>
              <a:t>control, here we are trying to train the model with the existing data so that we can help patients in early detection.</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For this, a variety of machine learning and image processing models have been created. For the purpose of predicting lung </a:t>
            </a:r>
            <a:r>
              <a:rPr lang="en-IN" dirty="0" smtClean="0">
                <a:latin typeface="Times New Roman" panose="02020603050405020304" pitchFamily="18" charset="0"/>
                <a:cs typeface="Times New Roman" panose="02020603050405020304" pitchFamily="18" charset="0"/>
              </a:rPr>
              <a:t>disease and liver cancer , we use deep </a:t>
            </a:r>
            <a:r>
              <a:rPr lang="en-IN" dirty="0">
                <a:latin typeface="Times New Roman" panose="02020603050405020304" pitchFamily="18" charset="0"/>
                <a:cs typeface="Times New Roman" panose="02020603050405020304" pitchFamily="18" charset="0"/>
              </a:rPr>
              <a:t>learning approaches, such </a:t>
            </a:r>
            <a:r>
              <a:rPr lang="en-IN" dirty="0" smtClean="0">
                <a:latin typeface="Times New Roman" panose="02020603050405020304" pitchFamily="18" charset="0"/>
                <a:cs typeface="Times New Roman" panose="02020603050405020304" pitchFamily="18" charset="0"/>
              </a:rPr>
              <a:t>as MobileNet and Resnet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897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itchFamily="18" charset="0"/>
                <a:cs typeface="Times New Roman" pitchFamily="18" charset="0"/>
              </a:rPr>
              <a:t>CONCLUSION</a:t>
            </a:r>
            <a:r>
              <a:rPr lang="en-IN" sz="4400" dirty="0">
                <a:solidFill>
                  <a:schemeClr val="tx1"/>
                </a:solidFill>
              </a:rPr>
              <a:t/>
            </a:r>
            <a:br>
              <a:rPr lang="en-IN" sz="4400" dirty="0">
                <a:solidFill>
                  <a:schemeClr val="tx1"/>
                </a:solidFill>
              </a:rPr>
            </a:br>
            <a:endParaRPr lang="en-IN" sz="4400" dirty="0">
              <a:solidFill>
                <a:schemeClr val="tx1"/>
              </a:solidFill>
            </a:endParaRPr>
          </a:p>
        </p:txBody>
      </p:sp>
      <p:sp>
        <p:nvSpPr>
          <p:cNvPr id="3" name="Content Placeholder 2"/>
          <p:cNvSpPr>
            <a:spLocks noGrp="1"/>
          </p:cNvSpPr>
          <p:nvPr>
            <p:ph idx="1"/>
          </p:nvPr>
        </p:nvSpPr>
        <p:spPr/>
        <p:txBody>
          <a:bodyPr/>
          <a:lstStyle/>
          <a:p>
            <a:r>
              <a:rPr lang="en-US" sz="2000" dirty="0">
                <a:solidFill>
                  <a:schemeClr val="tx1">
                    <a:lumMod val="95000"/>
                    <a:lumOff val="5000"/>
                  </a:schemeClr>
                </a:solidFill>
                <a:latin typeface="Times New Roman" pitchFamily="18" charset="0"/>
                <a:cs typeface="Times New Roman" pitchFamily="18" charset="0"/>
              </a:rPr>
              <a:t>In this project we have successfully classified the images of Identification of </a:t>
            </a:r>
            <a:r>
              <a:rPr lang="en-US" sz="2000" dirty="0" smtClean="0">
                <a:solidFill>
                  <a:schemeClr val="tx1">
                    <a:lumMod val="95000"/>
                    <a:lumOff val="5000"/>
                  </a:schemeClr>
                </a:solidFill>
                <a:latin typeface="Times New Roman" pitchFamily="18" charset="0"/>
                <a:cs typeface="Times New Roman" pitchFamily="18" charset="0"/>
              </a:rPr>
              <a:t>lungs and liver disease, or its healthy using </a:t>
            </a:r>
            <a:r>
              <a:rPr lang="en-US" sz="2000" dirty="0">
                <a:solidFill>
                  <a:schemeClr val="tx1">
                    <a:lumMod val="95000"/>
                    <a:lumOff val="5000"/>
                  </a:schemeClr>
                </a:solidFill>
                <a:latin typeface="Times New Roman" pitchFamily="18" charset="0"/>
                <a:cs typeface="Times New Roman" pitchFamily="18" charset="0"/>
              </a:rPr>
              <a:t>the deep learning and machine learning. Here, we have considered the dataset of </a:t>
            </a:r>
            <a:r>
              <a:rPr lang="en-US" sz="2000" dirty="0" smtClean="0">
                <a:solidFill>
                  <a:schemeClr val="tx1">
                    <a:lumMod val="95000"/>
                    <a:lumOff val="5000"/>
                  </a:schemeClr>
                </a:solidFill>
                <a:latin typeface="Times New Roman" pitchFamily="18" charset="0"/>
                <a:cs typeface="Times New Roman" pitchFamily="18" charset="0"/>
              </a:rPr>
              <a:t>lungs and liver images </a:t>
            </a:r>
            <a:r>
              <a:rPr lang="en-US" sz="2000" dirty="0">
                <a:solidFill>
                  <a:schemeClr val="tx1">
                    <a:lumMod val="95000"/>
                    <a:lumOff val="5000"/>
                  </a:schemeClr>
                </a:solidFill>
                <a:latin typeface="Times New Roman" pitchFamily="18" charset="0"/>
                <a:cs typeface="Times New Roman" pitchFamily="18" charset="0"/>
              </a:rPr>
              <a:t>which will be of different types </a:t>
            </a:r>
            <a:r>
              <a:rPr lang="en-US" sz="2000" dirty="0" smtClean="0">
                <a:solidFill>
                  <a:schemeClr val="tx1">
                    <a:lumMod val="95000"/>
                    <a:lumOff val="5000"/>
                  </a:schemeClr>
                </a:solidFill>
                <a:latin typeface="Times New Roman" pitchFamily="18" charset="0"/>
                <a:cs typeface="Times New Roman" pitchFamily="18" charset="0"/>
              </a:rPr>
              <a:t>(healthy </a:t>
            </a:r>
            <a:r>
              <a:rPr lang="en-US" sz="2000" dirty="0">
                <a:solidFill>
                  <a:schemeClr val="tx1">
                    <a:lumMod val="95000"/>
                    <a:lumOff val="5000"/>
                  </a:schemeClr>
                </a:solidFill>
                <a:latin typeface="Times New Roman" pitchFamily="18" charset="0"/>
                <a:cs typeface="Times New Roman" pitchFamily="18" charset="0"/>
              </a:rPr>
              <a:t>or </a:t>
            </a:r>
            <a:r>
              <a:rPr lang="en-US" sz="2000" dirty="0" smtClean="0">
                <a:solidFill>
                  <a:schemeClr val="tx1">
                    <a:lumMod val="95000"/>
                    <a:lumOff val="5000"/>
                  </a:schemeClr>
                </a:solidFill>
                <a:latin typeface="Times New Roman" pitchFamily="18" charset="0"/>
                <a:cs typeface="Times New Roman" pitchFamily="18" charset="0"/>
              </a:rPr>
              <a:t>disease) </a:t>
            </a:r>
            <a:r>
              <a:rPr lang="en-US" sz="2000" dirty="0">
                <a:solidFill>
                  <a:schemeClr val="tx1">
                    <a:lumMod val="95000"/>
                    <a:lumOff val="5000"/>
                  </a:schemeClr>
                </a:solidFill>
                <a:latin typeface="Times New Roman" pitchFamily="18" charset="0"/>
                <a:cs typeface="Times New Roman" pitchFamily="18" charset="0"/>
              </a:rPr>
              <a:t>and trained using </a:t>
            </a:r>
            <a:r>
              <a:rPr lang="en-US" sz="2000" dirty="0" smtClean="0">
                <a:solidFill>
                  <a:schemeClr val="tx1">
                    <a:lumMod val="95000"/>
                    <a:lumOff val="5000"/>
                  </a:schemeClr>
                </a:solidFill>
                <a:latin typeface="Times New Roman" pitchFamily="18" charset="0"/>
                <a:cs typeface="Times New Roman" pitchFamily="18" charset="0"/>
              </a:rPr>
              <a:t>Mobile Net, Resnet along </a:t>
            </a:r>
            <a:r>
              <a:rPr lang="en-US" sz="2000" dirty="0">
                <a:solidFill>
                  <a:schemeClr val="tx1">
                    <a:lumMod val="95000"/>
                    <a:lumOff val="5000"/>
                  </a:schemeClr>
                </a:solidFill>
                <a:latin typeface="Times New Roman" pitchFamily="18" charset="0"/>
                <a:cs typeface="Times New Roman" pitchFamily="18" charset="0"/>
              </a:rPr>
              <a:t>with some </a:t>
            </a:r>
            <a:r>
              <a:rPr lang="en-US" sz="2000" dirty="0" smtClean="0">
                <a:solidFill>
                  <a:schemeClr val="tx1">
                    <a:lumMod val="95000"/>
                    <a:lumOff val="5000"/>
                  </a:schemeClr>
                </a:solidFill>
                <a:latin typeface="Times New Roman" pitchFamily="18" charset="0"/>
                <a:cs typeface="Times New Roman" pitchFamily="18" charset="0"/>
              </a:rPr>
              <a:t>transfer </a:t>
            </a:r>
            <a:r>
              <a:rPr lang="en-US" sz="2000" dirty="0">
                <a:solidFill>
                  <a:schemeClr val="tx1">
                    <a:lumMod val="95000"/>
                    <a:lumOff val="5000"/>
                  </a:schemeClr>
                </a:solidFill>
                <a:latin typeface="Times New Roman" pitchFamily="18" charset="0"/>
                <a:cs typeface="Times New Roman" pitchFamily="18" charset="0"/>
              </a:rPr>
              <a:t>learning method. After the training we have tested by uploading the image and classified it.</a:t>
            </a:r>
            <a:endParaRPr lang="en-IN" sz="2000" dirty="0">
              <a:solidFill>
                <a:schemeClr val="tx1">
                  <a:lumMod val="95000"/>
                  <a:lumOff val="5000"/>
                </a:schemeClr>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898815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itchFamily="18" charset="0"/>
                <a:cs typeface="Times New Roman" pitchFamily="18" charset="0"/>
              </a:rPr>
              <a:t>FUTURE SCOPE</a:t>
            </a:r>
            <a:r>
              <a:rPr lang="en-IN" sz="4400" dirty="0">
                <a:solidFill>
                  <a:schemeClr val="tx1"/>
                </a:solidFill>
                <a:latin typeface="Times New Roman" pitchFamily="18" charset="0"/>
                <a:cs typeface="Times New Roman" pitchFamily="18" charset="0"/>
              </a:rPr>
              <a:t/>
            </a:r>
            <a:br>
              <a:rPr lang="en-IN" sz="4400" dirty="0">
                <a:solidFill>
                  <a:schemeClr val="tx1"/>
                </a:solidFill>
                <a:latin typeface="Times New Roman" pitchFamily="18" charset="0"/>
                <a:cs typeface="Times New Roman" pitchFamily="18" charset="0"/>
              </a:rPr>
            </a:br>
            <a:endParaRPr lang="en-IN" sz="4400" dirty="0">
              <a:solidFill>
                <a:schemeClr val="tx1"/>
              </a:solidFill>
            </a:endParaRPr>
          </a:p>
        </p:txBody>
      </p:sp>
      <p:sp>
        <p:nvSpPr>
          <p:cNvPr id="3" name="Content Placeholder 2"/>
          <p:cNvSpPr>
            <a:spLocks noGrp="1"/>
          </p:cNvSpPr>
          <p:nvPr>
            <p:ph idx="1"/>
          </p:nvPr>
        </p:nvSpPr>
        <p:spPr/>
        <p:txBody>
          <a:bodyPr/>
          <a:lstStyle/>
          <a:p>
            <a:r>
              <a:rPr lang="en-IN" sz="2000" dirty="0">
                <a:latin typeface="Times New Roman" pitchFamily="18" charset="0"/>
                <a:cs typeface="Times New Roman" pitchFamily="18" charset="0"/>
              </a:rPr>
              <a:t>This can be utilized in future to classify the types of different </a:t>
            </a:r>
            <a:r>
              <a:rPr lang="en-IN" sz="2000" dirty="0" smtClean="0">
                <a:latin typeface="Times New Roman" pitchFamily="18" charset="0"/>
                <a:cs typeface="Times New Roman" pitchFamily="18" charset="0"/>
              </a:rPr>
              <a:t>lung and liver diseases easily </a:t>
            </a:r>
            <a:r>
              <a:rPr lang="en-IN" sz="2000" dirty="0">
                <a:latin typeface="Times New Roman" pitchFamily="18" charset="0"/>
                <a:cs typeface="Times New Roman" pitchFamily="18" charset="0"/>
              </a:rPr>
              <a:t>that which can tend to easy </a:t>
            </a:r>
            <a:r>
              <a:rPr lang="en-IN" sz="2000" dirty="0" smtClean="0">
                <a:latin typeface="Times New Roman" pitchFamily="18" charset="0"/>
                <a:cs typeface="Times New Roman" pitchFamily="18" charset="0"/>
              </a:rPr>
              <a:t>Prediction of diseases in </a:t>
            </a:r>
            <a:r>
              <a:rPr lang="en-IN" sz="2000" dirty="0">
                <a:latin typeface="Times New Roman" pitchFamily="18" charset="0"/>
                <a:cs typeface="Times New Roman" pitchFamily="18" charset="0"/>
              </a:rPr>
              <a:t>early stages and can take the initial </a:t>
            </a:r>
            <a:r>
              <a:rPr lang="en-IN" sz="2000" dirty="0" smtClean="0">
                <a:latin typeface="Times New Roman" pitchFamily="18" charset="0"/>
                <a:cs typeface="Times New Roman" pitchFamily="18" charset="0"/>
              </a:rPr>
              <a:t>medications, precautions and </a:t>
            </a:r>
            <a:r>
              <a:rPr lang="en-IN" sz="2000" dirty="0">
                <a:latin typeface="Times New Roman" pitchFamily="18" charset="0"/>
                <a:cs typeface="Times New Roman" pitchFamily="18" charset="0"/>
              </a:rPr>
              <a:t>take </a:t>
            </a:r>
            <a:r>
              <a:rPr lang="en-IN" sz="2000" dirty="0" smtClean="0">
                <a:latin typeface="Times New Roman" pitchFamily="18" charset="0"/>
                <a:cs typeface="Times New Roman" pitchFamily="18" charset="0"/>
              </a:rPr>
              <a:t>measures.</a:t>
            </a:r>
            <a:endParaRPr lang="en-IN"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02435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676127" cy="1234324"/>
          </a:xfrm>
        </p:spPr>
        <p:txBody>
          <a:bodyPr>
            <a:noAutofit/>
          </a:bodyPr>
          <a:lstStyle/>
          <a:p>
            <a:r>
              <a:rPr lang="en-US" sz="4000" b="1" dirty="0">
                <a:latin typeface="Times New Roman" panose="02020603050405020304" pitchFamily="18" charset="0"/>
                <a:cs typeface="Times New Roman" panose="02020603050405020304" pitchFamily="18" charset="0"/>
              </a:rPr>
              <a:t>HARDWARE AND SOFTWARE REQUIREMENTS</a:t>
            </a:r>
            <a:endParaRPr lang="en-IN" sz="3600" dirty="0"/>
          </a:p>
        </p:txBody>
      </p:sp>
      <p:sp>
        <p:nvSpPr>
          <p:cNvPr id="4" name="Content Placeholder 2"/>
          <p:cNvSpPr>
            <a:spLocks noGrp="1"/>
          </p:cNvSpPr>
          <p:nvPr>
            <p:ph idx="1"/>
          </p:nvPr>
        </p:nvSpPr>
        <p:spPr>
          <a:xfrm>
            <a:off x="1010924" y="2226988"/>
            <a:ext cx="3432490" cy="2930800"/>
          </a:xfrm>
        </p:spPr>
        <p:txBody>
          <a:bodyPr>
            <a:normAutofit/>
          </a:bodyPr>
          <a:lstStyle/>
          <a:p>
            <a:pPr marL="41143" indent="0">
              <a:buNone/>
            </a:pPr>
            <a:r>
              <a:rPr lang="en-IN" sz="2000" b="1" dirty="0">
                <a:latin typeface="Times New Roman" pitchFamily="18" charset="0"/>
                <a:cs typeface="Times New Roman" pitchFamily="18" charset="0"/>
              </a:rPr>
              <a:t>H/W Specifications</a:t>
            </a:r>
            <a:r>
              <a:rPr lang="en-IN" sz="2000" b="1" dirty="0" smtClean="0">
                <a:latin typeface="Times New Roman" pitchFamily="18" charset="0"/>
                <a:cs typeface="Times New Roman" pitchFamily="18" charset="0"/>
              </a:rPr>
              <a:t>:</a:t>
            </a:r>
          </a:p>
          <a:p>
            <a:pPr lvl="0"/>
            <a:r>
              <a:rPr lang="en-IN" sz="2000" dirty="0">
                <a:latin typeface="Times New Roman" pitchFamily="18" charset="0"/>
                <a:cs typeface="Times New Roman" pitchFamily="18" charset="0"/>
              </a:rPr>
              <a:t>Processor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I5/Intel Processor</a:t>
            </a:r>
          </a:p>
          <a:p>
            <a:pPr lvl="0"/>
            <a:r>
              <a:rPr lang="en-IN" sz="2000" dirty="0">
                <a:latin typeface="Times New Roman" pitchFamily="18" charset="0"/>
                <a:cs typeface="Times New Roman" pitchFamily="18" charset="0"/>
              </a:rPr>
              <a:t>RAM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8GB (min)</a:t>
            </a:r>
          </a:p>
          <a:p>
            <a:pPr lvl="0"/>
            <a:r>
              <a:rPr lang="en-US" sz="2000" dirty="0">
                <a:latin typeface="Times New Roman" pitchFamily="18" charset="0"/>
                <a:cs typeface="Times New Roman" pitchFamily="18" charset="0"/>
              </a:rPr>
              <a:t>Hard Disk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128 GB</a:t>
            </a:r>
            <a:endParaRPr lang="en-IN" sz="2000" dirty="0">
              <a:latin typeface="Times New Roman" pitchFamily="18" charset="0"/>
              <a:cs typeface="Times New Roman" pitchFamily="18" charset="0"/>
            </a:endParaRPr>
          </a:p>
          <a:p>
            <a:pPr marL="41143" indent="0">
              <a:buNone/>
            </a:pPr>
            <a:endParaRPr lang="en-IN" sz="2000" b="1" dirty="0">
              <a:latin typeface="Times New Roman" pitchFamily="18" charset="0"/>
              <a:cs typeface="Times New Roman" pitchFamily="18" charset="0"/>
            </a:endParaRPr>
          </a:p>
        </p:txBody>
      </p:sp>
      <p:sp>
        <p:nvSpPr>
          <p:cNvPr id="5" name="Content Placeholder 4"/>
          <p:cNvSpPr txBox="1">
            <a:spLocks/>
          </p:cNvSpPr>
          <p:nvPr/>
        </p:nvSpPr>
        <p:spPr>
          <a:xfrm>
            <a:off x="5226366" y="2198191"/>
            <a:ext cx="5803584" cy="2959598"/>
          </a:xfrm>
          <a:prstGeom prst="rect">
            <a:avLst/>
          </a:prstGeom>
        </p:spPr>
        <p:txBody>
          <a:bodyPr>
            <a:normAutofit/>
          </a:bodyPr>
          <a:lst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a:lstStyle>
          <a:p>
            <a:pPr marL="41143" indent="0">
              <a:buFont typeface="Wingdings" pitchFamily="2" charset="2"/>
              <a:buNone/>
            </a:pPr>
            <a:r>
              <a:rPr lang="en-IN" sz="2000" b="1" dirty="0" smtClean="0">
                <a:latin typeface="Times New Roman" pitchFamily="18" charset="0"/>
                <a:cs typeface="Times New Roman" pitchFamily="18" charset="0"/>
              </a:rPr>
              <a:t>S/W Specifications:</a:t>
            </a:r>
          </a:p>
          <a:p>
            <a:r>
              <a:rPr lang="en-US" sz="2000" dirty="0" smtClean="0">
                <a:latin typeface="Times New Roman" pitchFamily="18" charset="0"/>
                <a:cs typeface="Times New Roman" pitchFamily="18" charset="0"/>
              </a:rPr>
              <a:t>Operating System   :   Windows 10</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Server-side Script   :   Python 3.6</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IDE	 	       : PyCharm, Jupyter notebook</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Libraries Used	       :   Numpy, IO, OS, Flask, Keras, pandas, tensorflow</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983775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 H. Lung, B. Institute, and others, “Disease statistics,” NHLBI Fact Book, Fisc. Year 2012, p. 35, 2012.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“Malaysia: Lung Disease. In World Health Rankings,” 2012. [Online]. Available: http://</a:t>
            </a:r>
            <a:r>
              <a:rPr lang="en-IN" dirty="0" smtClean="0">
                <a:latin typeface="Times New Roman" panose="02020603050405020304" pitchFamily="18" charset="0"/>
                <a:cs typeface="Times New Roman" panose="02020603050405020304" pitchFamily="18" charset="0"/>
              </a:rPr>
              <a:t>www.worldlifeexpectancy.com/malaysi lung-disease.</a:t>
            </a:r>
          </a:p>
          <a:p>
            <a:r>
              <a:rPr lang="en-IN" dirty="0" smtClean="0">
                <a:latin typeface="Times New Roman" panose="02020603050405020304" pitchFamily="18" charset="0"/>
                <a:cs typeface="Times New Roman" panose="02020603050405020304" pitchFamily="18" charset="0"/>
              </a:rPr>
              <a:t> Y</a:t>
            </a:r>
            <a:r>
              <a:rPr lang="en-IN" dirty="0">
                <a:latin typeface="Times New Roman" panose="02020603050405020304" pitchFamily="18" charset="0"/>
                <a:cs typeface="Times New Roman" panose="02020603050405020304" pitchFamily="18" charset="0"/>
              </a:rPr>
              <a:t>. Jiang, R. M. Nishikawa, R. A. Schmidt, C. E. Metz, M. L. Giger, and K. Doi, “Improving breast cancer diagnosis with </a:t>
            </a:r>
            <a:r>
              <a:rPr lang="en-IN" dirty="0" smtClean="0">
                <a:latin typeface="Times New Roman" panose="02020603050405020304" pitchFamily="18" charset="0"/>
                <a:cs typeface="Times New Roman" panose="02020603050405020304" pitchFamily="18" charset="0"/>
              </a:rPr>
              <a:t>computer aided </a:t>
            </a:r>
            <a:r>
              <a:rPr lang="en-IN" dirty="0">
                <a:latin typeface="Times New Roman" panose="02020603050405020304" pitchFamily="18" charset="0"/>
                <a:cs typeface="Times New Roman" panose="02020603050405020304" pitchFamily="18" charset="0"/>
              </a:rPr>
              <a:t>diagnosis,” Acad. Radiol., vol. 6, no. 1, pp. 22–33, 1999.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Doi, “Computer-aided diagnosis in medical imaging: Historical review, current status and future potential,” Comput. Med. Imaging Graph., vol. 31, no. 4–5, pp. 198–211, 2007.</a:t>
            </a:r>
          </a:p>
        </p:txBody>
      </p:sp>
    </p:spTree>
    <p:extLst>
      <p:ext uri="{BB962C8B-B14F-4D97-AF65-F5344CB8AC3E}">
        <p14:creationId xmlns:p14="http://schemas.microsoft.com/office/powerpoint/2010/main" val="1342531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535" y="1523164"/>
            <a:ext cx="6390003" cy="4363287"/>
          </a:xfrm>
        </p:spPr>
        <p:txBody>
          <a:bodyPr>
            <a:noAutofit/>
          </a:bodyPr>
          <a:lstStyle/>
          <a:p>
            <a:pPr algn="ctr"/>
            <a:r>
              <a:rPr lang="en-IN" sz="10400" dirty="0" smtClean="0">
                <a:latin typeface="Times New Roman" panose="02020603050405020304" pitchFamily="18" charset="0"/>
                <a:cs typeface="Times New Roman" panose="02020603050405020304" pitchFamily="18" charset="0"/>
              </a:rPr>
              <a:t>Thank you</a:t>
            </a:r>
            <a:endParaRPr lang="en-IN" sz="10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09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3" y="991513"/>
            <a:ext cx="5707120" cy="1299478"/>
          </a:xfrm>
        </p:spPr>
        <p:txBody>
          <a:bodyPr>
            <a:normAutofit/>
          </a:bodyPr>
          <a:lstStyle/>
          <a:p>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Information retrieval is a fundamental approach for identifying information highlights, propensities, and structures in enormous datasets, as well as for communicating acknowledged recognitions motivated by the cause or circumstance of certain settings. Information mining also allows the guess of future procedures possible by revealing the example and advancements in the </a:t>
            </a:r>
            <a:r>
              <a:rPr lang="en-IN" dirty="0" smtClean="0">
                <a:latin typeface="Times New Roman" panose="02020603050405020304" pitchFamily="18" charset="0"/>
                <a:cs typeface="Times New Roman" panose="02020603050405020304" pitchFamily="18" charset="0"/>
              </a:rPr>
              <a:t>dataset.</a:t>
            </a:r>
          </a:p>
          <a:p>
            <a:r>
              <a:rPr lang="en-IN" dirty="0">
                <a:latin typeface="Times New Roman" panose="02020603050405020304" pitchFamily="18" charset="0"/>
                <a:cs typeface="Times New Roman" panose="02020603050405020304" pitchFamily="18" charset="0"/>
              </a:rPr>
              <a:t>Lung disease is among the leading diseases that cause mortality worldwide. Most cases of lung </a:t>
            </a:r>
            <a:r>
              <a:rPr lang="en-IN" dirty="0" smtClean="0">
                <a:latin typeface="Times New Roman" panose="02020603050405020304" pitchFamily="18" charset="0"/>
                <a:cs typeface="Times New Roman" panose="02020603050405020304" pitchFamily="18" charset="0"/>
              </a:rPr>
              <a:t>diseases and liver cancer </a:t>
            </a:r>
            <a:r>
              <a:rPr lang="en-IN" dirty="0">
                <a:latin typeface="Times New Roman" panose="02020603050405020304" pitchFamily="18" charset="0"/>
                <a:cs typeface="Times New Roman" panose="02020603050405020304" pitchFamily="18" charset="0"/>
              </a:rPr>
              <a:t>are detected when the disease is in the advanced stages. Therefore the development of systems and methods that enable faster and early diagnosis will play a vital role in the world today. Computer Aided Diagnosis (CADx) systems play such a role and are currently being expanded. This study explores the potential of using deep learning features from pre-trained deep learning architectures to provide rich and robust features. </a:t>
            </a:r>
          </a:p>
        </p:txBody>
      </p:sp>
    </p:spTree>
    <p:extLst>
      <p:ext uri="{BB962C8B-B14F-4D97-AF65-F5344CB8AC3E}">
        <p14:creationId xmlns:p14="http://schemas.microsoft.com/office/powerpoint/2010/main" val="2188202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568" y="270722"/>
            <a:ext cx="7262661" cy="484022"/>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0031944"/>
              </p:ext>
            </p:extLst>
          </p:nvPr>
        </p:nvGraphicFramePr>
        <p:xfrm>
          <a:off x="203200" y="1000795"/>
          <a:ext cx="11190514" cy="5746881"/>
        </p:xfrm>
        <a:graphic>
          <a:graphicData uri="http://schemas.openxmlformats.org/drawingml/2006/table">
            <a:tbl>
              <a:tblPr firstRow="1" bandRow="1">
                <a:tableStyleId>{5C22544A-7EE6-4342-B048-85BDC9FD1C3A}</a:tableStyleId>
              </a:tblPr>
              <a:tblGrid>
                <a:gridCol w="859417"/>
                <a:gridCol w="1332240"/>
                <a:gridCol w="1785257"/>
                <a:gridCol w="2105756"/>
                <a:gridCol w="5107844"/>
              </a:tblGrid>
              <a:tr h="766374">
                <a:tc>
                  <a:txBody>
                    <a:bodyPr/>
                    <a:lstStyle/>
                    <a:p>
                      <a:r>
                        <a:rPr lang="en-IN" sz="1600" dirty="0" smtClean="0">
                          <a:latin typeface="Times New Roman" panose="02020603050405020304" pitchFamily="18" charset="0"/>
                          <a:cs typeface="Times New Roman" panose="02020603050405020304" pitchFamily="18" charset="0"/>
                        </a:rPr>
                        <a:t>SL</a:t>
                      </a:r>
                    </a:p>
                    <a:p>
                      <a:r>
                        <a:rPr lang="en-IN" sz="1600" dirty="0" smtClean="0">
                          <a:latin typeface="Times New Roman" panose="02020603050405020304" pitchFamily="18" charset="0"/>
                          <a:cs typeface="Times New Roman" panose="02020603050405020304" pitchFamily="18" charset="0"/>
                        </a:rPr>
                        <a:t>NO</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600" dirty="0" smtClean="0">
                          <a:latin typeface="Times New Roman" panose="02020603050405020304" pitchFamily="18" charset="0"/>
                          <a:cs typeface="Times New Roman" panose="02020603050405020304" pitchFamily="18" charset="0"/>
                        </a:rPr>
                        <a:t>Journal type with year</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600" dirty="0" smtClean="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600" dirty="0" smtClean="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600" dirty="0" smtClean="0">
                          <a:latin typeface="Times New Roman" panose="02020603050405020304" pitchFamily="18" charset="0"/>
                          <a:cs typeface="Times New Roman" panose="02020603050405020304" pitchFamily="18" charset="0"/>
                        </a:rPr>
                        <a:t>Outcomes</a:t>
                      </a:r>
                      <a:endParaRPr lang="en-IN" sz="1600" dirty="0">
                        <a:latin typeface="Times New Roman" panose="02020603050405020304" pitchFamily="18" charset="0"/>
                        <a:cs typeface="Times New Roman" panose="02020603050405020304" pitchFamily="18" charset="0"/>
                      </a:endParaRPr>
                    </a:p>
                  </a:txBody>
                  <a:tcPr marL="80998" marR="80998" marT="40499" marB="40499"/>
                </a:tc>
              </a:tr>
              <a:tr h="1150202">
                <a:tc>
                  <a:txBody>
                    <a:bodyPr/>
                    <a:lstStyle/>
                    <a:p>
                      <a:r>
                        <a:rPr lang="en-IN" sz="1600" dirty="0" smtClean="0">
                          <a:latin typeface="Times New Roman" panose="02020603050405020304" pitchFamily="18" charset="0"/>
                          <a:cs typeface="Times New Roman" panose="02020603050405020304" pitchFamily="18" charset="0"/>
                        </a:rPr>
                        <a:t>01</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600" dirty="0" smtClean="0">
                          <a:latin typeface="Times New Roman" panose="02020603050405020304" pitchFamily="18" charset="0"/>
                          <a:cs typeface="Times New Roman" panose="02020603050405020304" pitchFamily="18" charset="0"/>
                        </a:rPr>
                        <a:t>2018, IEEE</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algn="l"/>
                      <a:r>
                        <a:rPr lang="en-IN" sz="1100" u="none" dirty="0" smtClean="0">
                          <a:solidFill>
                            <a:schemeClr val="tx1"/>
                          </a:solidFill>
                          <a:latin typeface="Times New Roman" panose="02020603050405020304" pitchFamily="18" charset="0"/>
                          <a:cs typeface="Times New Roman" panose="02020603050405020304" pitchFamily="18" charset="0"/>
                        </a:rPr>
                        <a:t>Joel Than Chia Ming</a:t>
                      </a:r>
                    </a:p>
                    <a:p>
                      <a:pPr algn="l"/>
                      <a:r>
                        <a:rPr lang="en-IN" sz="1100" u="none" dirty="0" smtClean="0">
                          <a:solidFill>
                            <a:schemeClr val="tx1"/>
                          </a:solidFill>
                          <a:latin typeface="Times New Roman" panose="02020603050405020304" pitchFamily="18" charset="0"/>
                          <a:cs typeface="Times New Roman" panose="02020603050405020304" pitchFamily="18" charset="0"/>
                        </a:rPr>
                        <a:t>Norliza Mohd Noor</a:t>
                      </a:r>
                    </a:p>
                    <a:p>
                      <a:pPr algn="l"/>
                      <a:r>
                        <a:rPr lang="en-IN" sz="1100" u="none" dirty="0" smtClean="0">
                          <a:solidFill>
                            <a:schemeClr val="tx1"/>
                          </a:solidFill>
                          <a:latin typeface="Times New Roman" panose="02020603050405020304" pitchFamily="18" charset="0"/>
                          <a:cs typeface="Times New Roman" panose="02020603050405020304" pitchFamily="18" charset="0"/>
                        </a:rPr>
                        <a:t>Omar Mohd Rijal</a:t>
                      </a:r>
                    </a:p>
                    <a:p>
                      <a:pPr algn="l"/>
                      <a:r>
                        <a:rPr lang="en-IN" sz="1100" u="none" dirty="0" smtClean="0">
                          <a:solidFill>
                            <a:schemeClr val="tx1"/>
                          </a:solidFill>
                          <a:latin typeface="Times New Roman" panose="02020603050405020304" pitchFamily="18" charset="0"/>
                          <a:cs typeface="Times New Roman" panose="02020603050405020304" pitchFamily="18" charset="0"/>
                        </a:rPr>
                        <a:t>Rosminah M. Kassim</a:t>
                      </a:r>
                    </a:p>
                    <a:p>
                      <a:pPr algn="l"/>
                      <a:r>
                        <a:rPr lang="en-IN" sz="1100" u="none" dirty="0" smtClean="0">
                          <a:solidFill>
                            <a:schemeClr val="tx1"/>
                          </a:solidFill>
                          <a:latin typeface="Times New Roman" panose="02020603050405020304" pitchFamily="18" charset="0"/>
                          <a:cs typeface="Times New Roman" panose="02020603050405020304" pitchFamily="18" charset="0"/>
                        </a:rPr>
                        <a:t>Ashari Yunus</a:t>
                      </a:r>
                      <a:endParaRPr lang="en-IN" sz="1100" u="none" dirty="0">
                        <a:solidFill>
                          <a:schemeClr val="tx1"/>
                        </a:solidFill>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0" i="0" kern="1200" dirty="0" smtClean="0">
                          <a:solidFill>
                            <a:schemeClr val="dk1"/>
                          </a:solidFill>
                          <a:effectLst/>
                          <a:latin typeface="Times New Roman" panose="02020603050405020304" pitchFamily="18" charset="0"/>
                          <a:ea typeface="+mn-ea"/>
                          <a:cs typeface="Times New Roman" panose="02020603050405020304" pitchFamily="18" charset="0"/>
                        </a:rPr>
                        <a:t>Lung Disease</a:t>
                      </a:r>
                      <a:r>
                        <a:rPr lang="en-IN" sz="105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050" b="0" i="0" kern="1200" dirty="0" smtClean="0">
                          <a:solidFill>
                            <a:schemeClr val="dk1"/>
                          </a:solidFill>
                          <a:effectLst/>
                          <a:latin typeface="Times New Roman" panose="02020603050405020304" pitchFamily="18" charset="0"/>
                          <a:ea typeface="+mn-ea"/>
                          <a:cs typeface="Times New Roman" panose="02020603050405020304" pitchFamily="18" charset="0"/>
                        </a:rPr>
                        <a:t>Classification Using Different Deep Learning Architectures and Principal Component Analysis</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Times New Roman" panose="02020603050405020304" pitchFamily="18" charset="0"/>
                          <a:cs typeface="Times New Roman" panose="02020603050405020304" pitchFamily="18" charset="0"/>
                        </a:rPr>
                        <a:t>First for any image we need to convert RGB image into gray scale image. This is done just because Hu moments shape descriptor and Haralick features can be calculated over single channel only. Therefore, it is necessary to convert RGB to gray scale before computing Hu moments and Haralick features.</a:t>
                      </a:r>
                    </a:p>
                  </a:txBody>
                  <a:tcPr marL="80998" marR="80998" marT="40499" marB="40499"/>
                </a:tc>
              </a:tr>
              <a:tr h="1157016">
                <a:tc>
                  <a:txBody>
                    <a:bodyPr/>
                    <a:lstStyle/>
                    <a:p>
                      <a:r>
                        <a:rPr lang="en-IN" sz="1600" dirty="0" smtClean="0">
                          <a:latin typeface="Times New Roman" panose="02020603050405020304" pitchFamily="18" charset="0"/>
                          <a:cs typeface="Times New Roman" panose="02020603050405020304" pitchFamily="18" charset="0"/>
                        </a:rPr>
                        <a:t>02</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600" dirty="0" smtClean="0">
                          <a:latin typeface="Times New Roman" panose="02020603050405020304" pitchFamily="18" charset="0"/>
                          <a:cs typeface="Times New Roman" panose="02020603050405020304" pitchFamily="18" charset="0"/>
                        </a:rPr>
                        <a:t>2019, ISSN</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400" dirty="0" smtClean="0">
                          <a:latin typeface="Times New Roman" panose="02020603050405020304" pitchFamily="18" charset="0"/>
                          <a:cs typeface="Times New Roman" panose="02020603050405020304" pitchFamily="18" charset="0"/>
                        </a:rPr>
                        <a:t>L. Anand, V. Neelanarayanan</a:t>
                      </a:r>
                      <a:endParaRPr lang="en-IN" sz="14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smtClean="0">
                          <a:latin typeface="Times New Roman" panose="02020603050405020304" pitchFamily="18" charset="0"/>
                          <a:cs typeface="Times New Roman" panose="02020603050405020304" pitchFamily="18" charset="0"/>
                        </a:rPr>
                        <a:t>Liver Disease Classification using Deep Learning Algorithm</a:t>
                      </a:r>
                      <a:endParaRPr lang="en-IN" sz="12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400" b="0" dirty="0" smtClean="0">
                          <a:latin typeface="Times New Roman" panose="02020603050405020304" pitchFamily="18" charset="0"/>
                          <a:cs typeface="Times New Roman" panose="02020603050405020304" pitchFamily="18" charset="0"/>
                        </a:rPr>
                        <a:t>classification of lung and liver diseases using diseased images of liver and lung. However, there is still no efficient and effective commercial solution that can be used to identify the diseases. In our work, we used two different DL models for the detection of lung and liver diseases using healthy- and diseased images of organs.</a:t>
                      </a:r>
                    </a:p>
                  </a:txBody>
                  <a:tcPr marL="80998" marR="80998" marT="40499" marB="40499"/>
                </a:tc>
              </a:tr>
              <a:tr h="1129251">
                <a:tc>
                  <a:txBody>
                    <a:bodyPr/>
                    <a:lstStyle/>
                    <a:p>
                      <a:r>
                        <a:rPr lang="en-IN" sz="1600" dirty="0" smtClean="0">
                          <a:latin typeface="Times New Roman" panose="02020603050405020304" pitchFamily="18" charset="0"/>
                          <a:cs typeface="Times New Roman" panose="02020603050405020304" pitchFamily="18" charset="0"/>
                        </a:rPr>
                        <a:t>03</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701" b="0" i="0" kern="1200" dirty="0" smtClean="0">
                          <a:solidFill>
                            <a:schemeClr val="dk1"/>
                          </a:solidFill>
                          <a:effectLst/>
                          <a:latin typeface="Times New Roman" panose="02020603050405020304" pitchFamily="18" charset="0"/>
                          <a:ea typeface="+mn-ea"/>
                          <a:cs typeface="Times New Roman" panose="02020603050405020304" pitchFamily="18" charset="0"/>
                        </a:rPr>
                        <a:t>2017, Researchgate</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smtClean="0">
                          <a:latin typeface="Times New Roman" panose="02020603050405020304" pitchFamily="18" charset="0"/>
                          <a:cs typeface="Times New Roman" panose="02020603050405020304" pitchFamily="18" charset="0"/>
                        </a:rPr>
                        <a:t>Andrew G. Howard</a:t>
                      </a:r>
                    </a:p>
                    <a:p>
                      <a:r>
                        <a:rPr lang="en-IN" sz="1200" dirty="0" smtClean="0">
                          <a:latin typeface="Times New Roman" panose="02020603050405020304" pitchFamily="18" charset="0"/>
                          <a:cs typeface="Times New Roman" panose="02020603050405020304" pitchFamily="18" charset="0"/>
                        </a:rPr>
                        <a:t>Menglong Zhu</a:t>
                      </a:r>
                    </a:p>
                    <a:p>
                      <a:r>
                        <a:rPr lang="en-IN" sz="1200" dirty="0" smtClean="0">
                          <a:latin typeface="Times New Roman" panose="02020603050405020304" pitchFamily="18" charset="0"/>
                          <a:cs typeface="Times New Roman" panose="02020603050405020304" pitchFamily="18" charset="0"/>
                        </a:rPr>
                        <a:t>Bo Chen</a:t>
                      </a:r>
                    </a:p>
                    <a:p>
                      <a:r>
                        <a:rPr lang="en-IN" sz="1200" dirty="0" smtClean="0">
                          <a:latin typeface="Times New Roman" panose="02020603050405020304" pitchFamily="18" charset="0"/>
                          <a:cs typeface="Times New Roman" panose="02020603050405020304" pitchFamily="18" charset="0"/>
                        </a:rPr>
                        <a:t>Dmitry Kalenichenko</a:t>
                      </a:r>
                    </a:p>
                    <a:p>
                      <a:endParaRPr lang="en-IN" sz="1200" dirty="0" smtClean="0">
                        <a:latin typeface="Times New Roman" panose="02020603050405020304" pitchFamily="18" charset="0"/>
                        <a:cs typeface="Times New Roman" panose="02020603050405020304" pitchFamily="18" charset="0"/>
                      </a:endParaRPr>
                    </a:p>
                    <a:p>
                      <a:endParaRPr lang="en-IN" sz="1200" dirty="0" smtClean="0">
                        <a:latin typeface="Times New Roman" panose="02020603050405020304" pitchFamily="18" charset="0"/>
                        <a:cs typeface="Times New Roman" panose="02020603050405020304" pitchFamily="18" charset="0"/>
                      </a:endParaRPr>
                    </a:p>
                    <a:p>
                      <a:endParaRPr lang="en-IN" sz="1200" dirty="0" smtClean="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MobileNets: Efficient Convolutional Neural Networks for Mobile Vision Applications</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400" b="0" dirty="0" smtClean="0">
                          <a:latin typeface="Times New Roman" panose="02020603050405020304" pitchFamily="18" charset="0"/>
                          <a:cs typeface="Times New Roman" panose="02020603050405020304" pitchFamily="18" charset="0"/>
                        </a:rPr>
                        <a:t>Infinite possibilities of deep-learning for real-time</a:t>
                      </a:r>
                      <a:r>
                        <a:rPr lang="en-US" sz="1400" b="0" baseline="0" dirty="0" smtClean="0">
                          <a:latin typeface="Times New Roman" panose="02020603050405020304" pitchFamily="18" charset="0"/>
                          <a:cs typeface="Times New Roman" panose="02020603050405020304" pitchFamily="18" charset="0"/>
                        </a:rPr>
                        <a:t> </a:t>
                      </a:r>
                      <a:r>
                        <a:rPr lang="en-US" sz="1400" b="0" dirty="0" smtClean="0">
                          <a:latin typeface="Times New Roman" panose="02020603050405020304" pitchFamily="18" charset="0"/>
                          <a:cs typeface="Times New Roman" panose="02020603050405020304" pitchFamily="18" charset="0"/>
                        </a:rPr>
                        <a:t>applications, complete with case studies, Mobile Net is examples of state-of-the-art pre-trained CNN models that do an excellent work of classification images. When compared to other architectures, the Mobile net was found to be better at extracting discriminative features from images</a:t>
                      </a:r>
                    </a:p>
                  </a:txBody>
                  <a:tcPr marL="80998" marR="80998" marT="40499" marB="40499"/>
                </a:tc>
              </a:tr>
              <a:tr h="1129251">
                <a:tc>
                  <a:txBody>
                    <a:bodyPr/>
                    <a:lstStyle/>
                    <a:p>
                      <a:r>
                        <a:rPr lang="en-IN" sz="1600" dirty="0" smtClean="0">
                          <a:latin typeface="Times New Roman" panose="02020603050405020304" pitchFamily="18" charset="0"/>
                          <a:cs typeface="Times New Roman" panose="02020603050405020304" pitchFamily="18" charset="0"/>
                        </a:rPr>
                        <a:t>04</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600" dirty="0" smtClean="0">
                          <a:latin typeface="Times New Roman" panose="02020603050405020304" pitchFamily="18" charset="0"/>
                          <a:cs typeface="Times New Roman" panose="02020603050405020304" pitchFamily="18" charset="0"/>
                        </a:rPr>
                        <a:t>2020, </a:t>
                      </a:r>
                      <a:r>
                        <a:rPr lang="en-IN" sz="1600" dirty="0" err="1" smtClean="0">
                          <a:latin typeface="Times New Roman" panose="02020603050405020304" pitchFamily="18" charset="0"/>
                          <a:cs typeface="Times New Roman" panose="02020603050405020304" pitchFamily="18" charset="0"/>
                        </a:rPr>
                        <a:t>ScienceDirect</a:t>
                      </a:r>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smtClean="0">
                          <a:latin typeface="Times New Roman" panose="02020603050405020304" pitchFamily="18" charset="0"/>
                          <a:cs typeface="Times New Roman" panose="02020603050405020304" pitchFamily="18" charset="0"/>
                        </a:rPr>
                        <a:t>Devvi Sarwinda</a:t>
                      </a:r>
                    </a:p>
                    <a:p>
                      <a:r>
                        <a:rPr lang="en-IN" sz="1200" dirty="0" smtClean="0">
                          <a:latin typeface="Times New Roman" panose="02020603050405020304" pitchFamily="18" charset="0"/>
                          <a:cs typeface="Times New Roman" panose="02020603050405020304" pitchFamily="18" charset="0"/>
                        </a:rPr>
                        <a:t>Radifa Hilya Paradisa</a:t>
                      </a:r>
                    </a:p>
                    <a:p>
                      <a:r>
                        <a:rPr lang="en-IN" sz="1200" dirty="0" smtClean="0">
                          <a:latin typeface="Times New Roman" panose="02020603050405020304" pitchFamily="18" charset="0"/>
                          <a:cs typeface="Times New Roman" panose="02020603050405020304" pitchFamily="18" charset="0"/>
                        </a:rPr>
                        <a:t>Alhadi Bustamam</a:t>
                      </a:r>
                    </a:p>
                    <a:p>
                      <a:r>
                        <a:rPr lang="en-IN" sz="1200" dirty="0" smtClean="0">
                          <a:latin typeface="Times New Roman" panose="02020603050405020304" pitchFamily="18" charset="0"/>
                          <a:cs typeface="Times New Roman" panose="02020603050405020304" pitchFamily="18" charset="0"/>
                        </a:rPr>
                        <a:t>Pinkie Anggia</a:t>
                      </a:r>
                      <a:endParaRPr lang="en-IN" sz="12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Deep Learning in Image Classification using Residual Network (ResNet) Variants for Detection of Colorectal Cancer</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smtClean="0">
                          <a:latin typeface="Times New Roman" panose="02020603050405020304" pitchFamily="18" charset="0"/>
                          <a:cs typeface="Times New Roman" panose="02020603050405020304" pitchFamily="18" charset="0"/>
                        </a:rPr>
                        <a:t>This paper investigates a deep learning method in image classification for the detection of colorectal cancer with ResNet architecture. The exceptional performance of a deep learning classification incites scholars to implement them in medical images. In this study, we trained ResNet-18 and ResNet-50 on colon glands images.</a:t>
                      </a:r>
                      <a:endParaRPr lang="en-IN" sz="1200" dirty="0">
                        <a:latin typeface="Times New Roman" panose="02020603050405020304" pitchFamily="18" charset="0"/>
                        <a:cs typeface="Times New Roman" panose="02020603050405020304" pitchFamily="18" charset="0"/>
                      </a:endParaRPr>
                    </a:p>
                  </a:txBody>
                  <a:tcPr marL="80998" marR="80998" marT="40499" marB="40499"/>
                </a:tc>
              </a:tr>
            </a:tbl>
          </a:graphicData>
        </a:graphic>
      </p:graphicFrame>
    </p:spTree>
    <p:extLst>
      <p:ext uri="{BB962C8B-B14F-4D97-AF65-F5344CB8AC3E}">
        <p14:creationId xmlns:p14="http://schemas.microsoft.com/office/powerpoint/2010/main" val="850722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161777" cy="948574"/>
          </a:xfrm>
        </p:spPr>
        <p:txBody>
          <a:bodyPr/>
          <a:lstStyle/>
          <a:p>
            <a:r>
              <a:rPr lang="en-IN" dirty="0" smtClean="0">
                <a:latin typeface="Times New Roman" panose="02020603050405020304" pitchFamily="18" charset="0"/>
                <a:cs typeface="Times New Roman" panose="02020603050405020304" pitchFamily="18" charset="0"/>
              </a:rPr>
              <a:t>Existing method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9609" y="2284138"/>
            <a:ext cx="9333091" cy="1830662"/>
          </a:xfrm>
        </p:spPr>
        <p:txBody>
          <a:bodyPr/>
          <a:lstStyle/>
          <a:p>
            <a:r>
              <a:rPr lang="en-US" sz="2000" dirty="0">
                <a:latin typeface="Times New Roman" panose="02020603050405020304" pitchFamily="18" charset="0"/>
                <a:ea typeface="Calibri" panose="020F0502020204030204" pitchFamily="34" charset="0"/>
              </a:rPr>
              <a:t>In the existing there </a:t>
            </a:r>
            <a:r>
              <a:rPr lang="en-US" sz="2000" dirty="0" smtClean="0">
                <a:latin typeface="Times New Roman" panose="02020603050405020304" pitchFamily="18" charset="0"/>
                <a:ea typeface="Calibri" panose="020F0502020204030204" pitchFamily="34" charset="0"/>
              </a:rPr>
              <a:t>are no </a:t>
            </a:r>
            <a:r>
              <a:rPr lang="en-US" sz="2000" dirty="0">
                <a:latin typeface="Times New Roman" panose="02020603050405020304" pitchFamily="18" charset="0"/>
                <a:ea typeface="Calibri" panose="020F0502020204030204" pitchFamily="34" charset="0"/>
              </a:rPr>
              <a:t>methods </a:t>
            </a:r>
            <a:r>
              <a:rPr lang="en-US" sz="2000" dirty="0" smtClean="0">
                <a:latin typeface="Times New Roman" panose="02020603050405020304" pitchFamily="18" charset="0"/>
                <a:ea typeface="Calibri" panose="020F0502020204030204" pitchFamily="34" charset="0"/>
              </a:rPr>
              <a:t>implemented </a:t>
            </a:r>
            <a:r>
              <a:rPr lang="en-US" sz="2000" dirty="0">
                <a:latin typeface="Times New Roman" panose="02020603050405020304" pitchFamily="18" charset="0"/>
                <a:ea typeface="Calibri" panose="020F0502020204030204" pitchFamily="34" charset="0"/>
              </a:rPr>
              <a:t>to check or detect the </a:t>
            </a:r>
            <a:r>
              <a:rPr lang="en-US" sz="2000" dirty="0" smtClean="0">
                <a:latin typeface="Times New Roman" panose="02020603050405020304" pitchFamily="18" charset="0"/>
                <a:ea typeface="Calibri" panose="020F0502020204030204" pitchFamily="34" charset="0"/>
              </a:rPr>
              <a:t>diseases in lung or liver. </a:t>
            </a:r>
            <a:r>
              <a:rPr lang="en-US" sz="2000" dirty="0">
                <a:latin typeface="Times New Roman" panose="02020603050405020304" pitchFamily="18" charset="0"/>
                <a:ea typeface="Calibri" panose="020F0502020204030204" pitchFamily="34" charset="0"/>
              </a:rPr>
              <a:t>The only way is to do the process manually in the labs and </a:t>
            </a:r>
            <a:r>
              <a:rPr lang="en-US" sz="2000" dirty="0" smtClean="0">
                <a:latin typeface="Times New Roman" panose="02020603050405020304" pitchFamily="18" charset="0"/>
                <a:ea typeface="Calibri" panose="020F0502020204030204" pitchFamily="34" charset="0"/>
              </a:rPr>
              <a:t>study by the experts which </a:t>
            </a:r>
            <a:r>
              <a:rPr lang="en-US" sz="2000" dirty="0">
                <a:latin typeface="Times New Roman" panose="02020603050405020304" pitchFamily="18" charset="0"/>
                <a:ea typeface="Calibri" panose="020F0502020204030204" pitchFamily="34" charset="0"/>
              </a:rPr>
              <a:t>consumes a lot of time and more human </a:t>
            </a:r>
            <a:r>
              <a:rPr lang="en-US" sz="2000" dirty="0" smtClean="0">
                <a:latin typeface="Times New Roman" panose="02020603050405020304" pitchFamily="18" charset="0"/>
                <a:ea typeface="Calibri" panose="020F0502020204030204" pitchFamily="34" charset="0"/>
              </a:rPr>
              <a:t>effort sometimes experts availability and time constraint in emergency situation.</a:t>
            </a:r>
            <a:endParaRPr lang="en-US" sz="2000" dirty="0">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70664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Time consuming</a:t>
            </a:r>
          </a:p>
          <a:p>
            <a:pPr algn="just">
              <a:lnSpc>
                <a:spcPct val="150000"/>
              </a:lnSpc>
              <a:spcBef>
                <a:spcPts val="0"/>
              </a:spcBef>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More human </a:t>
            </a:r>
            <a:r>
              <a:rPr lang="en-US" sz="2000" dirty="0" smtClean="0">
                <a:latin typeface="Times New Roman" panose="02020603050405020304" pitchFamily="18" charset="0"/>
                <a:ea typeface="Calibri" panose="020F0502020204030204" pitchFamily="34" charset="0"/>
              </a:rPr>
              <a:t>effort</a:t>
            </a:r>
          </a:p>
          <a:p>
            <a:pPr algn="just">
              <a:lnSpc>
                <a:spcPct val="150000"/>
              </a:lnSpc>
              <a:spcBef>
                <a:spcPts val="0"/>
              </a:spcBef>
              <a:buFont typeface="Arial" panose="020B0604020202020204" pitchFamily="34" charset="0"/>
              <a:buChar char="•"/>
            </a:pPr>
            <a:endParaRPr lang="en-US" sz="2000" dirty="0">
              <a:latin typeface="Times New Roman" panose="02020603050405020304" pitchFamily="18" charset="0"/>
              <a:ea typeface="Calibri" panose="020F0502020204030204" pitchFamily="34" charset="0"/>
            </a:endParaRPr>
          </a:p>
          <a:p>
            <a:pPr marL="0" lvl="0" indent="0" algn="just">
              <a:lnSpc>
                <a:spcPct val="150000"/>
              </a:lnSpc>
              <a:spcBef>
                <a:spcPts val="0"/>
              </a:spcBef>
              <a:buNone/>
            </a:pPr>
            <a:endParaRPr lang="en-US"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908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804" y="865939"/>
            <a:ext cx="8790302" cy="519949"/>
          </a:xfrm>
        </p:spPr>
        <p:txBody>
          <a:bodyPr>
            <a:normAutofit fontScale="90000"/>
          </a:bodyPr>
          <a:lstStyle/>
          <a:p>
            <a:r>
              <a:rPr lang="en-US" sz="5400" b="1"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p:cNvSpPr>
            <a:spLocks noGrp="1"/>
          </p:cNvSpPr>
          <p:nvPr>
            <p:ph idx="1"/>
          </p:nvPr>
        </p:nvSpPr>
        <p:spPr>
          <a:xfrm>
            <a:off x="1010923" y="2226988"/>
            <a:ext cx="9176065" cy="2373587"/>
          </a:xfrm>
        </p:spPr>
        <p:txBody>
          <a:bodyPr/>
          <a:lstStyle/>
          <a:p>
            <a:r>
              <a:rPr lang="en-US" dirty="0">
                <a:latin typeface="Times New Roman" panose="02020603050405020304" pitchFamily="18" charset="0"/>
                <a:cs typeface="Times New Roman" panose="02020603050405020304" pitchFamily="18" charset="0"/>
              </a:rPr>
              <a:t>In purposed method we are performing the classification of either the </a:t>
            </a:r>
            <a:r>
              <a:rPr lang="en-US" dirty="0" smtClean="0">
                <a:latin typeface="Times New Roman" panose="02020603050405020304" pitchFamily="18" charset="0"/>
                <a:cs typeface="Times New Roman" panose="02020603050405020304" pitchFamily="18" charset="0"/>
              </a:rPr>
              <a:t>image is lung or liver Disease </a:t>
            </a:r>
            <a:r>
              <a:rPr lang="en-US" dirty="0">
                <a:latin typeface="Times New Roman" panose="02020603050405020304" pitchFamily="18" charset="0"/>
                <a:cs typeface="Times New Roman" panose="02020603050405020304" pitchFamily="18" charset="0"/>
              </a:rPr>
              <a:t>identification using Convolution Neural Network (CNN</a:t>
            </a:r>
            <a:r>
              <a:rPr lang="en-US" dirty="0" smtClean="0">
                <a:latin typeface="Times New Roman" panose="02020603050405020304" pitchFamily="18" charset="0"/>
                <a:cs typeface="Times New Roman" panose="02020603050405020304" pitchFamily="18" charset="0"/>
              </a:rPr>
              <a:t>) (Mobile Net) and </a:t>
            </a:r>
            <a:r>
              <a:rPr lang="en-US" dirty="0" err="1" smtClean="0">
                <a:latin typeface="Times New Roman" panose="02020603050405020304" pitchFamily="18" charset="0"/>
                <a:cs typeface="Times New Roman" panose="02020603050405020304" pitchFamily="18" charset="0"/>
              </a:rPr>
              <a:t>resnet</a:t>
            </a:r>
            <a:r>
              <a:rPr lang="en-US" dirty="0" smtClean="0">
                <a:latin typeface="Times New Roman" panose="02020603050405020304" pitchFamily="18" charset="0"/>
                <a:cs typeface="Times New Roman" panose="02020603050405020304" pitchFamily="18" charset="0"/>
              </a:rPr>
              <a:t> of </a:t>
            </a:r>
            <a:r>
              <a:rPr lang="en-US" dirty="0">
                <a:latin typeface="Times New Roman" panose="02020603050405020304" pitchFamily="18" charset="0"/>
                <a:cs typeface="Times New Roman" panose="02020603050405020304" pitchFamily="18" charset="0"/>
              </a:rPr>
              <a:t>deep learning along with the </a:t>
            </a:r>
            <a:r>
              <a:rPr lang="en-US" dirty="0" smtClean="0">
                <a:latin typeface="Times New Roman" panose="02020603050405020304" pitchFamily="18" charset="0"/>
                <a:cs typeface="Times New Roman" panose="02020603050405020304" pitchFamily="18" charset="0"/>
              </a:rPr>
              <a:t>deep learning </a:t>
            </a:r>
            <a:r>
              <a:rPr lang="en-US" dirty="0">
                <a:latin typeface="Times New Roman" panose="02020603050405020304" pitchFamily="18" charset="0"/>
                <a:cs typeface="Times New Roman" panose="02020603050405020304" pitchFamily="18" charset="0"/>
              </a:rPr>
              <a:t>methods. As image analysis based approaches for </a:t>
            </a:r>
            <a:r>
              <a:rPr lang="en-US" dirty="0" smtClean="0">
                <a:latin typeface="Times New Roman" panose="02020603050405020304" pitchFamily="18" charset="0"/>
                <a:cs typeface="Times New Roman" panose="02020603050405020304" pitchFamily="18" charset="0"/>
              </a:rPr>
              <a:t>lung and liver Disease </a:t>
            </a:r>
            <a:r>
              <a:rPr lang="en-US" dirty="0">
                <a:latin typeface="Times New Roman" panose="02020603050405020304" pitchFamily="18" charset="0"/>
                <a:cs typeface="Times New Roman" panose="02020603050405020304" pitchFamily="18" charset="0"/>
              </a:rPr>
              <a:t>detection. Hence, proper classification is important for the </a:t>
            </a:r>
            <a:r>
              <a:rPr lang="en-US" dirty="0" smtClean="0">
                <a:latin typeface="Times New Roman" panose="02020603050405020304" pitchFamily="18" charset="0"/>
                <a:cs typeface="Times New Roman" panose="02020603050405020304" pitchFamily="18" charset="0"/>
              </a:rPr>
              <a:t>lung and liver disease </a:t>
            </a:r>
            <a:r>
              <a:rPr lang="en-US" dirty="0">
                <a:latin typeface="Times New Roman" panose="02020603050405020304" pitchFamily="18" charset="0"/>
                <a:cs typeface="Times New Roman" panose="02020603050405020304" pitchFamily="18" charset="0"/>
              </a:rPr>
              <a:t>that which will be possible by using our proposed method. </a:t>
            </a:r>
            <a:endParaRPr lang="en-IN" dirty="0"/>
          </a:p>
        </p:txBody>
      </p:sp>
    </p:spTree>
    <p:extLst>
      <p:ext uri="{BB962C8B-B14F-4D97-AF65-F5344CB8AC3E}">
        <p14:creationId xmlns:p14="http://schemas.microsoft.com/office/powerpoint/2010/main" val="354132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7504427" cy="1005724"/>
          </a:xfrm>
        </p:spPr>
        <p:txBody>
          <a:bodyPr/>
          <a:lstStyle/>
          <a:p>
            <a:r>
              <a:rPr lang="en-US" sz="5400" b="1" dirty="0">
                <a:latin typeface="Times New Roman" panose="02020603050405020304" pitchFamily="18" charset="0"/>
                <a:cs typeface="Times New Roman" panose="02020603050405020304" pitchFamily="18" charset="0"/>
              </a:rPr>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875" y="1514476"/>
            <a:ext cx="4634238" cy="5286374"/>
          </a:xfrm>
        </p:spPr>
      </p:pic>
    </p:spTree>
    <p:extLst>
      <p:ext uri="{BB962C8B-B14F-4D97-AF65-F5344CB8AC3E}">
        <p14:creationId xmlns:p14="http://schemas.microsoft.com/office/powerpoint/2010/main" val="3255530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486</TotalTime>
  <Words>1981</Words>
  <Application>Microsoft Office PowerPoint</Application>
  <PresentationFormat>Custom</PresentationFormat>
  <Paragraphs>170</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Rockwell</vt:lpstr>
      <vt:lpstr>Rockwell Condensed</vt:lpstr>
      <vt:lpstr>Symbol</vt:lpstr>
      <vt:lpstr>Times New Roman</vt:lpstr>
      <vt:lpstr>Wingdings</vt:lpstr>
      <vt:lpstr>Wood Type</vt:lpstr>
      <vt:lpstr>Lung and Liver disease classification</vt:lpstr>
      <vt:lpstr>Index</vt:lpstr>
      <vt:lpstr>Abstract </vt:lpstr>
      <vt:lpstr>introduction</vt:lpstr>
      <vt:lpstr>LITERATURE SURVEY</vt:lpstr>
      <vt:lpstr>Existing method</vt:lpstr>
      <vt:lpstr>disadvantages</vt:lpstr>
      <vt:lpstr>PROPOSED SYSTEM</vt:lpstr>
      <vt:lpstr>BLOCK DIAGRAM</vt:lpstr>
      <vt:lpstr>Advantages: </vt:lpstr>
      <vt:lpstr>IMPLEMENTATION</vt:lpstr>
      <vt:lpstr>Modules</vt:lpstr>
      <vt:lpstr>Modules</vt:lpstr>
      <vt:lpstr>ALGORITHM</vt:lpstr>
      <vt:lpstr>ALGORITHM</vt:lpstr>
      <vt:lpstr>ARCHITECTURE</vt:lpstr>
      <vt:lpstr>UML DIAGRAMS </vt:lpstr>
      <vt:lpstr>PowerPoint Presentation</vt:lpstr>
      <vt:lpstr>CLASS DIAGRAM </vt:lpstr>
      <vt:lpstr>SEQUENCE DIAGRAM </vt:lpstr>
      <vt:lpstr>PowerPoint Presentation</vt:lpstr>
      <vt:lpstr>COLLABORATION DIAGRAM </vt:lpstr>
      <vt:lpstr>DEPLOYMENT DIAGRAM </vt:lpstr>
      <vt:lpstr>ACTIVITY DIAGRAM</vt:lpstr>
      <vt:lpstr>PowerPoint Presentation</vt:lpstr>
      <vt:lpstr>COMPONENT DIAGRAM</vt:lpstr>
      <vt:lpstr>ER DIAGRAM</vt:lpstr>
      <vt:lpstr>PowerPoint Presentation</vt:lpstr>
      <vt:lpstr>PowerPoint Presentation</vt:lpstr>
      <vt:lpstr>CONCLUSION </vt:lpstr>
      <vt:lpstr>FUTURE SCOPE </vt:lpstr>
      <vt:lpstr>HARDWARE AND SOFTWARE REQUIREMENTS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and Liver disease classification</dc:title>
  <dc:creator>VISHWA PRASAD N.B</dc:creator>
  <cp:lastModifiedBy>VISHWA PRASAD N.B</cp:lastModifiedBy>
  <cp:revision>73</cp:revision>
  <dcterms:created xsi:type="dcterms:W3CDTF">2022-09-29T04:48:21Z</dcterms:created>
  <dcterms:modified xsi:type="dcterms:W3CDTF">2023-01-27T05:30:18Z</dcterms:modified>
</cp:coreProperties>
</file>