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0" r:id="rId3"/>
    <p:sldId id="257" r:id="rId4"/>
    <p:sldId id="258" r:id="rId5"/>
    <p:sldId id="259" r:id="rId6"/>
    <p:sldId id="266" r:id="rId7"/>
    <p:sldId id="267" r:id="rId8"/>
    <p:sldId id="260" r:id="rId9"/>
    <p:sldId id="261" r:id="rId10"/>
    <p:sldId id="262" r:id="rId11"/>
    <p:sldId id="263"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94" r:id="rId29"/>
    <p:sldId id="285" r:id="rId30"/>
    <p:sldId id="286" r:id="rId31"/>
    <p:sldId id="287" r:id="rId32"/>
    <p:sldId id="291" r:id="rId33"/>
    <p:sldId id="295" r:id="rId34"/>
    <p:sldId id="292" r:id="rId35"/>
    <p:sldId id="296" r:id="rId36"/>
    <p:sldId id="289" r:id="rId37"/>
    <p:sldId id="288" r:id="rId38"/>
    <p:sldId id="264" r:id="rId39"/>
    <p:sldId id="293" r:id="rId40"/>
    <p:sldId id="265" r:id="rId41"/>
  </p:sldIdLst>
  <p:sldSz cx="11520488" cy="719931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0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870116" y="1413982"/>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70116" y="4513687"/>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70116" y="1558674"/>
            <a:ext cx="9659929" cy="287972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117755" y="4271428"/>
            <a:ext cx="1021370" cy="113469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993642" y="1503503"/>
            <a:ext cx="9417999" cy="3186896"/>
          </a:xfrm>
        </p:spPr>
        <p:txBody>
          <a:bodyPr anchor="ctr">
            <a:noAutofit/>
          </a:bodyPr>
          <a:lstStyle>
            <a:lvl1pPr algn="l">
              <a:lnSpc>
                <a:spcPct val="80000"/>
              </a:lnSpc>
              <a:defRPr sz="9071"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10923" y="4607560"/>
            <a:ext cx="7456636" cy="1123093"/>
          </a:xfrm>
        </p:spPr>
        <p:txBody>
          <a:bodyPr>
            <a:normAutofit/>
          </a:bodyPr>
          <a:lstStyle>
            <a:lvl1pPr marL="0" indent="0" algn="l">
              <a:buNone/>
              <a:defRPr sz="2079">
                <a:solidFill>
                  <a:schemeClr val="tx1"/>
                </a:solidFill>
              </a:defRPr>
            </a:lvl1pPr>
            <a:lvl2pPr marL="432008" indent="0" algn="ctr">
              <a:buNone/>
              <a:defRPr sz="2079"/>
            </a:lvl2pPr>
            <a:lvl3pPr marL="864017" indent="0" algn="ctr">
              <a:buNone/>
              <a:defRPr sz="2079"/>
            </a:lvl3pPr>
            <a:lvl4pPr marL="1296025" indent="0" algn="ctr">
              <a:buNone/>
              <a:defRPr sz="1890"/>
            </a:lvl4pPr>
            <a:lvl5pPr marL="1728033" indent="0" algn="ctr">
              <a:buNone/>
              <a:defRPr sz="1890"/>
            </a:lvl5pPr>
            <a:lvl6pPr marL="2160041" indent="0" algn="ctr">
              <a:buNone/>
              <a:defRPr sz="1890"/>
            </a:lvl6pPr>
            <a:lvl7pPr marL="2592050" indent="0" algn="ctr">
              <a:buNone/>
              <a:defRPr sz="1890"/>
            </a:lvl7pPr>
            <a:lvl8pPr marL="3024058" indent="0" algn="ctr">
              <a:buNone/>
              <a:defRPr sz="1890"/>
            </a:lvl8pPr>
            <a:lvl9pPr marL="3456066"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064384" y="4502808"/>
            <a:ext cx="1128112" cy="671936"/>
          </a:xfrm>
        </p:spPr>
        <p:txBody>
          <a:bodyPr/>
          <a:lstStyle>
            <a:lvl1pPr>
              <a:defRPr sz="2646"/>
            </a:lvl1pPr>
          </a:lstStyle>
          <a:p>
            <a:fld id="{82CB8D60-7443-40AD-925C-BAC35A15E04B}" type="slidenum">
              <a:rPr lang="en-IN" smtClean="0"/>
              <a:t>‹#›</a:t>
            </a:fld>
            <a:endParaRPr lang="en-IN"/>
          </a:p>
        </p:txBody>
      </p:sp>
    </p:spTree>
    <p:extLst>
      <p:ext uri="{BB962C8B-B14F-4D97-AF65-F5344CB8AC3E}">
        <p14:creationId xmlns:p14="http://schemas.microsoft.com/office/powerpoint/2010/main" val="169798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89890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49" y="559947"/>
            <a:ext cx="2412102" cy="59194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8043" y="559947"/>
            <a:ext cx="7092300" cy="59194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5070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71132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162750"/>
            <a:ext cx="11520488" cy="203656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47767" y="1286277"/>
            <a:ext cx="8769971" cy="3695647"/>
          </a:xfrm>
        </p:spPr>
        <p:txBody>
          <a:bodyPr anchor="ctr">
            <a:normAutofit/>
          </a:bodyPr>
          <a:lstStyle>
            <a:lvl1pPr>
              <a:lnSpc>
                <a:spcPct val="80000"/>
              </a:lnSpc>
              <a:defRPr sz="7559" b="0"/>
            </a:lvl1pPr>
          </a:lstStyle>
          <a:p>
            <a:r>
              <a:rPr lang="en-US"/>
              <a:t>Click to edit Master title style</a:t>
            </a:r>
            <a:endParaRPr lang="en-US" dirty="0"/>
          </a:p>
        </p:txBody>
      </p:sp>
      <p:sp>
        <p:nvSpPr>
          <p:cNvPr id="3" name="Text Placeholder 2"/>
          <p:cNvSpPr>
            <a:spLocks noGrp="1"/>
          </p:cNvSpPr>
          <p:nvPr>
            <p:ph type="body" idx="1"/>
          </p:nvPr>
        </p:nvSpPr>
        <p:spPr>
          <a:xfrm>
            <a:off x="2046487" y="5269897"/>
            <a:ext cx="8553962" cy="1119893"/>
          </a:xfrm>
        </p:spPr>
        <p:txBody>
          <a:bodyPr anchor="t">
            <a:normAutofit/>
          </a:bodyPr>
          <a:lstStyle>
            <a:lvl1pPr marL="0" indent="0">
              <a:buNone/>
              <a:defRPr sz="1890">
                <a:solidFill>
                  <a:schemeClr val="tx1"/>
                </a:solidFill>
              </a:defRPr>
            </a:lvl1pPr>
            <a:lvl2pPr marL="432008" indent="0">
              <a:buNone/>
              <a:defRPr sz="1701">
                <a:solidFill>
                  <a:schemeClr val="tx1">
                    <a:tint val="75000"/>
                  </a:schemeClr>
                </a:solidFill>
              </a:defRPr>
            </a:lvl2pPr>
            <a:lvl3pPr marL="864017" indent="0">
              <a:buNone/>
              <a:defRPr sz="1512">
                <a:solidFill>
                  <a:schemeClr val="tx1">
                    <a:tint val="75000"/>
                  </a:schemeClr>
                </a:solidFill>
              </a:defRPr>
            </a:lvl3pPr>
            <a:lvl4pPr marL="1296025" indent="0">
              <a:buNone/>
              <a:defRPr sz="1323">
                <a:solidFill>
                  <a:schemeClr val="tx1">
                    <a:tint val="75000"/>
                  </a:schemeClr>
                </a:solidFill>
              </a:defRPr>
            </a:lvl4pPr>
            <a:lvl5pPr marL="1728033" indent="0">
              <a:buNone/>
              <a:defRPr sz="1323">
                <a:solidFill>
                  <a:schemeClr val="tx1">
                    <a:tint val="75000"/>
                  </a:schemeClr>
                </a:solidFill>
              </a:defRPr>
            </a:lvl5pPr>
            <a:lvl6pPr marL="2160041" indent="0">
              <a:buNone/>
              <a:defRPr sz="1323">
                <a:solidFill>
                  <a:schemeClr val="tx1">
                    <a:tint val="75000"/>
                  </a:schemeClr>
                </a:solidFill>
              </a:defRPr>
            </a:lvl6pPr>
            <a:lvl7pPr marL="2592050" indent="0">
              <a:buNone/>
              <a:defRPr sz="1323">
                <a:solidFill>
                  <a:schemeClr val="tx1">
                    <a:tint val="75000"/>
                  </a:schemeClr>
                </a:solidFill>
              </a:defRPr>
            </a:lvl7pPr>
            <a:lvl8pPr marL="3024058" indent="0">
              <a:buNone/>
              <a:defRPr sz="1323">
                <a:solidFill>
                  <a:schemeClr val="tx1">
                    <a:tint val="75000"/>
                  </a:schemeClr>
                </a:solidFill>
              </a:defRPr>
            </a:lvl8pPr>
            <a:lvl9pPr marL="3456066"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20345" y="6584972"/>
            <a:ext cx="2498666" cy="383297"/>
          </a:xfrm>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a:xfrm>
            <a:off x="2062489" y="6584972"/>
            <a:ext cx="5979133" cy="383297"/>
          </a:xfrm>
        </p:spPr>
        <p:txBody>
          <a:bodyPr/>
          <a:lstStyle/>
          <a:p>
            <a:endParaRPr lang="en-IN"/>
          </a:p>
        </p:txBody>
      </p:sp>
      <p:grpSp>
        <p:nvGrpSpPr>
          <p:cNvPr id="8" name="Group 7"/>
          <p:cNvGrpSpPr/>
          <p:nvPr/>
        </p:nvGrpSpPr>
        <p:grpSpPr>
          <a:xfrm>
            <a:off x="847972" y="2441602"/>
            <a:ext cx="1021370" cy="113469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797232" y="2630860"/>
            <a:ext cx="1122849" cy="756182"/>
          </a:xfrm>
        </p:spPr>
        <p:txBody>
          <a:bodyPr/>
          <a:lstStyle>
            <a:lvl1pPr>
              <a:defRPr sz="2646"/>
            </a:lvl1pPr>
          </a:lstStyle>
          <a:p>
            <a:fld id="{82CB8D60-7443-40AD-925C-BAC35A15E04B}" type="slidenum">
              <a:rPr lang="en-IN" smtClean="0"/>
              <a:t>‹#›</a:t>
            </a:fld>
            <a:endParaRPr lang="en-IN"/>
          </a:p>
        </p:txBody>
      </p:sp>
    </p:spTree>
    <p:extLst>
      <p:ext uri="{BB962C8B-B14F-4D97-AF65-F5344CB8AC3E}">
        <p14:creationId xmlns:p14="http://schemas.microsoft.com/office/powerpoint/2010/main" val="119933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0923" y="2303780"/>
            <a:ext cx="4492990" cy="4175602"/>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3695" y="2303780"/>
            <a:ext cx="4492990" cy="4175602"/>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78AB3-FA7C-4D89-BB1A-BB86C731B992}"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7526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08043" y="2150195"/>
            <a:ext cx="4492990" cy="671936"/>
          </a:xfrm>
        </p:spPr>
        <p:txBody>
          <a:bodyPr anchor="ctr">
            <a:normAutofit/>
          </a:bodyPr>
          <a:lstStyle>
            <a:lvl1pPr marL="0" indent="0">
              <a:buNone/>
              <a:defRPr sz="1890" b="1">
                <a:solidFill>
                  <a:schemeClr val="accent1">
                    <a:lumMod val="75000"/>
                  </a:schemeClr>
                </a:solidFill>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4" name="Content Placeholder 3"/>
          <p:cNvSpPr>
            <a:spLocks noGrp="1"/>
          </p:cNvSpPr>
          <p:nvPr>
            <p:ph sz="half" idx="2"/>
          </p:nvPr>
        </p:nvSpPr>
        <p:spPr>
          <a:xfrm>
            <a:off x="1010923" y="2879725"/>
            <a:ext cx="4492990" cy="3455670"/>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3695" y="2150195"/>
            <a:ext cx="4492990" cy="671936"/>
          </a:xfrm>
        </p:spPr>
        <p:txBody>
          <a:bodyPr anchor="ctr">
            <a:normAutofit/>
          </a:bodyPr>
          <a:lstStyle>
            <a:lvl1pPr marL="0" indent="0">
              <a:buNone/>
              <a:defRPr sz="1890" b="1">
                <a:solidFill>
                  <a:schemeClr val="accent1">
                    <a:lumMod val="75000"/>
                  </a:schemeClr>
                </a:solidFill>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6" name="Content Placeholder 5"/>
          <p:cNvSpPr>
            <a:spLocks noGrp="1"/>
          </p:cNvSpPr>
          <p:nvPr>
            <p:ph sz="quarter" idx="4"/>
          </p:nvPr>
        </p:nvSpPr>
        <p:spPr>
          <a:xfrm>
            <a:off x="6013695" y="2879725"/>
            <a:ext cx="4492990" cy="3455670"/>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78AB3-FA7C-4D89-BB1A-BB86C731B992}"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79509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78AB3-FA7C-4D89-BB1A-BB86C731B992}"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40847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78AB3-FA7C-4D89-BB1A-BB86C731B992}"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6841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4" b="1"/>
            </a:lvl1pPr>
          </a:lstStyle>
          <a:p>
            <a:r>
              <a:rPr lang="en-US"/>
              <a:t>Click to edit Master title style</a:t>
            </a:r>
            <a:endParaRPr lang="en-US" dirty="0"/>
          </a:p>
        </p:txBody>
      </p:sp>
      <p:sp>
        <p:nvSpPr>
          <p:cNvPr id="3" name="Content Placeholder 2"/>
          <p:cNvSpPr>
            <a:spLocks noGrp="1"/>
          </p:cNvSpPr>
          <p:nvPr>
            <p:ph idx="1"/>
          </p:nvPr>
        </p:nvSpPr>
        <p:spPr>
          <a:xfrm>
            <a:off x="792033" y="719931"/>
            <a:ext cx="6342029" cy="5269897"/>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3">
                <a:solidFill>
                  <a:schemeClr val="accent1">
                    <a:lumMod val="75000"/>
                  </a:schemeClr>
                </a:solidFill>
              </a:defRPr>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078AB3-FA7C-4D89-BB1A-BB86C731B992}"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0773740" y="6539724"/>
            <a:ext cx="432018" cy="479954"/>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20218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4"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7846386" cy="7199313"/>
          </a:xfrm>
          <a:solidFill>
            <a:schemeClr val="tx2">
              <a:lumMod val="20000"/>
              <a:lumOff val="80000"/>
            </a:schemeClr>
          </a:solidFill>
        </p:spPr>
        <p:txBody>
          <a:bodyPr anchor="t"/>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r>
              <a:rPr lang="en-US"/>
              <a:t>Click icon to add picture</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3">
                <a:solidFill>
                  <a:schemeClr val="accent1">
                    <a:lumMod val="75000"/>
                  </a:schemeClr>
                </a:solidFill>
              </a:defRPr>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078AB3-FA7C-4D89-BB1A-BB86C731B992}" type="datetimeFigureOut">
              <a:rPr lang="en-IN" smtClean="0"/>
              <a:t>15-02-2023</a:t>
            </a:fld>
            <a:endParaRPr lang="en-IN"/>
          </a:p>
        </p:txBody>
      </p:sp>
      <p:grpSp>
        <p:nvGrpSpPr>
          <p:cNvPr id="8" name="Group 7"/>
          <p:cNvGrpSpPr>
            <a:grpSpLocks noChangeAspect="1"/>
          </p:cNvGrpSpPr>
          <p:nvPr/>
        </p:nvGrpSpPr>
        <p:grpSpPr>
          <a:xfrm>
            <a:off x="10773740" y="6539724"/>
            <a:ext cx="432018" cy="479954"/>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66472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0923" y="508751"/>
            <a:ext cx="9504403" cy="168943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10923" y="2226988"/>
            <a:ext cx="9504403" cy="42523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25759" y="6584972"/>
            <a:ext cx="3093251" cy="383297"/>
          </a:xfrm>
          <a:prstGeom prst="rect">
            <a:avLst/>
          </a:prstGeom>
        </p:spPr>
        <p:txBody>
          <a:bodyPr vert="horz" lIns="91440" tIns="45720" rIns="91440" bIns="45720" rtlCol="0" anchor="ctr"/>
          <a:lstStyle>
            <a:lvl1pPr algn="r">
              <a:defRPr sz="1039">
                <a:solidFill>
                  <a:schemeClr val="tx2"/>
                </a:solidFill>
              </a:defRPr>
            </a:lvl1pPr>
          </a:lstStyle>
          <a:p>
            <a:fld id="{5D078AB3-FA7C-4D89-BB1A-BB86C731B992}" type="datetimeFigureOut">
              <a:rPr lang="en-IN" smtClean="0"/>
              <a:t>15-02-2023</a:t>
            </a:fld>
            <a:endParaRPr lang="en-IN"/>
          </a:p>
        </p:txBody>
      </p:sp>
      <p:sp>
        <p:nvSpPr>
          <p:cNvPr id="5" name="Footer Placeholder 4"/>
          <p:cNvSpPr>
            <a:spLocks noGrp="1"/>
          </p:cNvSpPr>
          <p:nvPr>
            <p:ph type="ftr" sz="quarter" idx="3"/>
          </p:nvPr>
        </p:nvSpPr>
        <p:spPr>
          <a:xfrm>
            <a:off x="1028204" y="6584972"/>
            <a:ext cx="5979133" cy="383297"/>
          </a:xfrm>
          <a:prstGeom prst="rect">
            <a:avLst/>
          </a:prstGeom>
        </p:spPr>
        <p:txBody>
          <a:bodyPr vert="horz" lIns="91440" tIns="45720" rIns="91440" bIns="45720" rtlCol="0" anchor="ctr"/>
          <a:lstStyle>
            <a:lvl1pPr algn="l">
              <a:defRPr sz="1039">
                <a:solidFill>
                  <a:schemeClr val="tx2"/>
                </a:solidFill>
              </a:defRPr>
            </a:lvl1pPr>
          </a:lstStyle>
          <a:p>
            <a:endParaRPr lang="en-IN"/>
          </a:p>
        </p:txBody>
      </p:sp>
      <p:grpSp>
        <p:nvGrpSpPr>
          <p:cNvPr id="7" name="Group 6"/>
          <p:cNvGrpSpPr>
            <a:grpSpLocks noChangeAspect="1"/>
          </p:cNvGrpSpPr>
          <p:nvPr/>
        </p:nvGrpSpPr>
        <p:grpSpPr>
          <a:xfrm>
            <a:off x="10773740" y="6539724"/>
            <a:ext cx="432018" cy="479954"/>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0688133" y="6584972"/>
            <a:ext cx="604826" cy="383297"/>
          </a:xfrm>
          <a:prstGeom prst="rect">
            <a:avLst/>
          </a:prstGeom>
        </p:spPr>
        <p:txBody>
          <a:bodyPr vert="horz" lIns="91440" tIns="45720" rIns="91440" bIns="45720" rtlCol="0" anchor="ctr"/>
          <a:lstStyle>
            <a:lvl1pPr algn="ctr">
              <a:defRPr sz="1323" b="1">
                <a:solidFill>
                  <a:srgbClr val="FFFFFF"/>
                </a:solidFill>
                <a:latin typeface="+mj-lt"/>
              </a:defRPr>
            </a:lvl1pPr>
          </a:lstStyle>
          <a:p>
            <a:fld id="{82CB8D60-7443-40AD-925C-BAC35A15E04B}" type="slidenum">
              <a:rPr lang="en-IN" smtClean="0"/>
              <a:t>‹#›</a:t>
            </a:fld>
            <a:endParaRPr lang="en-IN"/>
          </a:p>
        </p:txBody>
      </p:sp>
    </p:spTree>
    <p:extLst>
      <p:ext uri="{BB962C8B-B14F-4D97-AF65-F5344CB8AC3E}">
        <p14:creationId xmlns:p14="http://schemas.microsoft.com/office/powerpoint/2010/main" val="6258278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864017" rtl="0" eaLnBrk="1" latinLnBrk="0" hangingPunct="1">
        <a:lnSpc>
          <a:spcPct val="90000"/>
        </a:lnSpc>
        <a:spcBef>
          <a:spcPct val="0"/>
        </a:spcBef>
        <a:buNone/>
        <a:defRPr sz="5102"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p:bodyStyle>
    <p:otherStyle>
      <a:defPPr>
        <a:defRPr lang="en-US"/>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346" y="1928313"/>
            <a:ext cx="8994429" cy="2591725"/>
          </a:xfrm>
        </p:spPr>
        <p:txBody>
          <a:bodyPr/>
          <a:lstStyle/>
          <a:p>
            <a:pPr algn="ctr">
              <a:lnSpc>
                <a:spcPct val="150000"/>
              </a:lnSpc>
              <a:spcAft>
                <a:spcPts val="800"/>
              </a:spcAft>
            </a:pPr>
            <a:r>
              <a:rPr lang="en-IN" sz="54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Lung cancer using deep learning</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6837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Advantages</a:t>
            </a:r>
            <a:r>
              <a:rPr lang="en-IN" dirty="0">
                <a:latin typeface="Times New Roman" panose="02020603050405020304" pitchFamily="18" charset="0"/>
                <a:ea typeface="Calibri" panose="020F0502020204030204" pitchFamily="34" charset="0"/>
                <a:cs typeface="Times New Roman" panose="02020603050405020304" pitchFamily="18" charset="0"/>
              </a:rPr>
              <a:t>:</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Accurate classification</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complexity</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 performance</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Identification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858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276077" cy="834274"/>
          </a:xfrm>
        </p:spPr>
        <p:txBody>
          <a:bodyPr/>
          <a:lstStyle/>
          <a:p>
            <a:r>
              <a:rPr lang="en-US" sz="5400" b="1"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First we have taken the Lung Cancer images.</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Load the dataset into and Preprocessing .</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Here split the data in to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splitting apply the Mobile Net and CNN algorithm Respectively and fit the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got the best accuracy score for Mobile Net.</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Later, the entire work is done with Django framework</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can view the home, about ,upload page and Results.</a:t>
            </a:r>
          </a:p>
          <a:p>
            <a:pPr marR="0" lvl="0" algn="just">
              <a:lnSpc>
                <a:spcPct val="150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474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6590027" cy="834274"/>
          </a:xfrm>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414338" y="1343026"/>
            <a:ext cx="10515599" cy="5457824"/>
          </a:xfrm>
        </p:spPr>
        <p:txBody>
          <a:bodyPr>
            <a:normAutofit fontScale="92500" lnSpcReduction="20000"/>
          </a:bodyPr>
          <a:lstStyle/>
          <a:p>
            <a:pPr marL="0" indent="0" algn="just">
              <a:lnSpc>
                <a:spcPct val="120000"/>
              </a:lnSpc>
              <a:buNone/>
            </a:pPr>
            <a:r>
              <a:rPr lang="en-US" sz="2000" b="1" dirty="0">
                <a:latin typeface="Times New Roman" panose="02020603050405020304" pitchFamily="18" charset="0"/>
                <a:cs typeface="Times New Roman" panose="02020603050405020304" pitchFamily="18" charset="0"/>
              </a:rPr>
              <a:t>System</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User</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1. System:</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1.1 Create Dataset: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dataset containing images of the lung images with the seven different classes which are to be classified is split into training and testing dataset with the test size of 30-20%.</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1.2 Pre-processing:</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Resizing and reshaping the images into appropriate format to train our model.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1.3 Training:</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Use the pre-processed training dataset is used to train our model using CNN based transfer learning Mobile Net and CNN algorithm.</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1.4 Classification:</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results of our model is display of classified lung images.</a:t>
            </a:r>
          </a:p>
          <a:p>
            <a:endParaRPr lang="en-IN" dirty="0"/>
          </a:p>
        </p:txBody>
      </p:sp>
    </p:spTree>
    <p:extLst>
      <p:ext uri="{BB962C8B-B14F-4D97-AF65-F5344CB8AC3E}">
        <p14:creationId xmlns:p14="http://schemas.microsoft.com/office/powerpoint/2010/main" val="428199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3018152" cy="919999"/>
          </a:xfrm>
        </p:spPr>
        <p:txBody>
          <a:bodyPr>
            <a:normAutofit fontScale="90000"/>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371475" y="1428750"/>
            <a:ext cx="10143851" cy="5050632"/>
          </a:xfrm>
        </p:spPr>
        <p:txBody>
          <a:bodyPr>
            <a:normAutofit/>
          </a:bodyPr>
          <a:lstStyle/>
          <a:p>
            <a:pPr marL="0" indent="0" algn="just">
              <a:lnSpc>
                <a:spcPct val="120000"/>
              </a:lnSpc>
              <a:buNone/>
            </a:pPr>
            <a:r>
              <a:rPr lang="en-US" sz="2800" b="1" dirty="0">
                <a:latin typeface="Times New Roman" panose="02020603050405020304" pitchFamily="18" charset="0"/>
                <a:cs typeface="Times New Roman" panose="02020603050405020304" pitchFamily="18" charset="0"/>
              </a:rPr>
              <a:t>2. User: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2.1 Check accuracy</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user can check for the training accuracy of the model.</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2.2 Upload Image</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user has to upload an image which needs to be classified.</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2.3 View classified output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classified image results are viewed by user.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2.4 View predicted diseases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predicted diseases of classified lungs are viewed by user.</a:t>
            </a:r>
          </a:p>
          <a:p>
            <a:endParaRPr lang="en-IN" dirty="0"/>
          </a:p>
        </p:txBody>
      </p:sp>
    </p:spTree>
    <p:extLst>
      <p:ext uri="{BB962C8B-B14F-4D97-AF65-F5344CB8AC3E}">
        <p14:creationId xmlns:p14="http://schemas.microsoft.com/office/powerpoint/2010/main" val="344438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5818502" cy="819987"/>
          </a:xfrm>
        </p:spPr>
        <p:txBody>
          <a:bodyPr>
            <a:normAutofit fontScale="90000"/>
          </a:bodyPr>
          <a:lstStyle/>
          <a:p>
            <a:r>
              <a:rPr lang="en-US" sz="54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MOBILE NET:</a:t>
            </a:r>
          </a:p>
          <a:p>
            <a:r>
              <a:rPr lang="en-IN" dirty="0">
                <a:latin typeface="Times New Roman" panose="02020603050405020304" pitchFamily="18" charset="0"/>
                <a:cs typeface="Times New Roman" panose="02020603050405020304" pitchFamily="18" charset="0"/>
              </a:rPr>
              <a:t>Mobile Net uses </a:t>
            </a:r>
            <a:r>
              <a:rPr lang="en-IN" b="1" dirty="0">
                <a:latin typeface="Times New Roman" panose="02020603050405020304" pitchFamily="18" charset="0"/>
                <a:cs typeface="Times New Roman" panose="02020603050405020304" pitchFamily="18" charset="0"/>
              </a:rPr>
              <a:t>depth wise separable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convolutions. </a:t>
            </a:r>
            <a:r>
              <a:rPr lang="en-IN" dirty="0">
                <a:latin typeface="Times New Roman" panose="02020603050405020304" pitchFamily="18" charset="0"/>
                <a:cs typeface="Times New Roman" panose="02020603050405020304" pitchFamily="18" charset="0"/>
              </a:rPr>
              <a:t>It significantly </a:t>
            </a:r>
            <a:r>
              <a:rPr lang="en-IN" b="1" dirty="0">
                <a:latin typeface="Times New Roman" panose="02020603050405020304" pitchFamily="18" charset="0"/>
                <a:cs typeface="Times New Roman" panose="02020603050405020304" pitchFamily="18" charset="0"/>
              </a:rPr>
              <a:t>reduces the number of parameters</a:t>
            </a:r>
            <a:r>
              <a:rPr lang="en-IN" dirty="0">
                <a:latin typeface="Times New Roman" panose="02020603050405020304" pitchFamily="18" charset="0"/>
                <a:cs typeface="Times New Roman" panose="02020603050405020304" pitchFamily="18" charset="0"/>
              </a:rPr>
              <a:t> when compared to the network with regular convolutions with the same depth in the nets. This results in lightweight deep neural networks</a:t>
            </a:r>
          </a:p>
          <a:p>
            <a:r>
              <a:rPr lang="en-IN" dirty="0">
                <a:latin typeface="Times New Roman" panose="02020603050405020304" pitchFamily="18" charset="0"/>
                <a:cs typeface="Times New Roman" panose="02020603050405020304" pitchFamily="18" charset="0"/>
              </a:rPr>
              <a:t>A depth wise separable convolution is made from two operations.</a:t>
            </a:r>
          </a:p>
          <a:p>
            <a:pPr lvl="0"/>
            <a:r>
              <a:rPr lang="en-IN" b="1" dirty="0">
                <a:latin typeface="Times New Roman" panose="02020603050405020304" pitchFamily="18" charset="0"/>
                <a:cs typeface="Times New Roman" panose="02020603050405020304" pitchFamily="18" charset="0"/>
              </a:rPr>
              <a:t>Depthwise convolution.</a:t>
            </a:r>
            <a:endParaRPr lang="en-IN"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Point wise convolution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Mobile Net is a class of CNN that was open-sourced by Google, and therefore, this gives us an excellent starting point for training our classifiers that are insanely small and insanely fast.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1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p:cNvSpPr>
            <a:spLocks noGrp="1"/>
          </p:cNvSpPr>
          <p:nvPr>
            <p:ph idx="1"/>
          </p:nvPr>
        </p:nvSpPr>
        <p:spPr/>
        <p:txBody>
          <a:bodyPr/>
          <a:lstStyle/>
          <a:p>
            <a:pPr>
              <a:lnSpc>
                <a:spcPts val="2005"/>
              </a:lnSpc>
              <a:spcBef>
                <a:spcPts val="600"/>
              </a:spcBef>
              <a:spcAft>
                <a:spcPts val="1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CNN</a:t>
            </a:r>
          </a:p>
          <a:p>
            <a:pPr>
              <a:lnSpc>
                <a:spcPts val="2005"/>
              </a:lnSpc>
              <a:spcBef>
                <a:spcPts val="600"/>
              </a:spcBef>
              <a:spcAft>
                <a:spcPts val="1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convolutional neural network (CNN or convnet) is a subset of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machine learning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It is one of the various types of artificial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neural networks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which are used for different applications and data types. A CNN is a kind of network architecture for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deep learning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algorithms and is specifically used for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image</a:t>
            </a:r>
            <a:r>
              <a:rPr lang="en-IN" sz="18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recognition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tasks that involve the processing of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pixel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other types of neural networks in deep learning, but for identifying and recognizing objects, CNNs are the network architecture of choice. This makes them highly suitable for computer vision (</a:t>
            </a:r>
            <a:r>
              <a:rPr lang="en-IN" sz="1800" u="sng" dirty="0">
                <a:latin typeface="Times New Roman" panose="02020603050405020304" pitchFamily="18" charset="0"/>
                <a:ea typeface="Calibri" panose="020F0502020204030204" pitchFamily="34" charset="0"/>
                <a:cs typeface="Times New Roman" panose="02020603050405020304" pitchFamily="18" charset="0"/>
              </a:rPr>
              <a:t>CV</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tasks and for applications where object recognition is vital, such as </a:t>
            </a:r>
            <a:r>
              <a:rPr lang="en-IN" sz="1800" dirty="0">
                <a:latin typeface="Times New Roman" panose="02020603050405020304" pitchFamily="18" charset="0"/>
                <a:ea typeface="Calibri" panose="020F0502020204030204" pitchFamily="34" charset="0"/>
                <a:cs typeface="Times New Roman" panose="02020603050405020304" pitchFamily="18" charset="0"/>
              </a:rPr>
              <a:t>self-driving cars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a:latin typeface="Times New Roman" panose="02020603050405020304" pitchFamily="18" charset="0"/>
                <a:ea typeface="Calibri" panose="020F0502020204030204" pitchFamily="34" charset="0"/>
                <a:cs typeface="Times New Roman" panose="02020603050405020304" pitchFamily="18" charset="0"/>
              </a:rPr>
              <a:t>facial recognition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07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5489890" cy="977149"/>
          </a:xfrm>
        </p:spPr>
        <p:txBody>
          <a:bodyPr/>
          <a:lstStyle/>
          <a:p>
            <a:r>
              <a:rPr lang="en-US" sz="5400" dirty="0">
                <a:latin typeface="Times New Roman" panose="02020603050405020304" pitchFamily="18" charset="0"/>
                <a:cs typeface="Times New Roman" panose="02020603050405020304" pitchFamily="18" charset="0"/>
              </a:rPr>
              <a:t>ARCHITECTURE</a:t>
            </a:r>
            <a:endParaRPr lang="en-IN" dirty="0"/>
          </a:p>
        </p:txBody>
      </p:sp>
      <p:pic>
        <p:nvPicPr>
          <p:cNvPr id="9" name="Content Placeholder 8">
            <a:extLst>
              <a:ext uri="{FF2B5EF4-FFF2-40B4-BE49-F238E27FC236}">
                <a16:creationId xmlns:a16="http://schemas.microsoft.com/office/drawing/2014/main" id="{1D836AF5-6576-4B86-9B51-971AD06E51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462" y="2267806"/>
            <a:ext cx="7004067" cy="4565150"/>
          </a:xfrm>
        </p:spPr>
      </p:pic>
    </p:spTree>
    <p:extLst>
      <p:ext uri="{BB962C8B-B14F-4D97-AF65-F5344CB8AC3E}">
        <p14:creationId xmlns:p14="http://schemas.microsoft.com/office/powerpoint/2010/main" val="114547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723064"/>
            <a:ext cx="6075677" cy="1005724"/>
          </a:xfrm>
        </p:spPr>
        <p:txBody>
          <a:bodyPr>
            <a:normAutofit fontScale="90000"/>
          </a:bodyPr>
          <a:lstStyle/>
          <a:p>
            <a:r>
              <a:rPr lang="en-US" sz="5400" b="1" dirty="0">
                <a:latin typeface="Times New Roman" panose="02020603050405020304" pitchFamily="18" charset="0"/>
                <a:cs typeface="Times New Roman" panose="02020603050405020304" pitchFamily="18" charset="0"/>
              </a:rPr>
              <a:t>UML DIAGRAMS</a:t>
            </a:r>
            <a:br>
              <a:rPr lang="en-IN" dirty="0"/>
            </a:br>
            <a:endParaRPr lang="en-IN"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IN" dirty="0"/>
          </a:p>
        </p:txBody>
      </p:sp>
    </p:spTree>
    <p:extLst>
      <p:ext uri="{BB962C8B-B14F-4D97-AF65-F5344CB8AC3E}">
        <p14:creationId xmlns:p14="http://schemas.microsoft.com/office/powerpoint/2010/main" val="101326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583" y="1185862"/>
            <a:ext cx="6924517" cy="5313367"/>
          </a:xfrm>
        </p:spPr>
      </p:pic>
    </p:spTree>
    <p:extLst>
      <p:ext uri="{BB962C8B-B14F-4D97-AF65-F5344CB8AC3E}">
        <p14:creationId xmlns:p14="http://schemas.microsoft.com/office/powerpoint/2010/main" val="115456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solidFill>
                  <a:schemeClr val="tx1"/>
                </a:solidFill>
                <a:latin typeface="Times New Roman" pitchFamily="18" charset="0"/>
                <a:cs typeface="Times New Roman" pitchFamily="18" charset="0"/>
              </a:rPr>
              <a:t>CLASS DIAGRAM</a:t>
            </a:r>
            <a:br>
              <a:rPr lang="en-IN" sz="5400" dirty="0">
                <a:solidFill>
                  <a:schemeClr val="accent2">
                    <a:lumMod val="75000"/>
                  </a:schemeClr>
                </a:solidFill>
              </a:rPr>
            </a:br>
            <a:endParaRPr lang="en-IN" dirty="0"/>
          </a:p>
        </p:txBody>
      </p:sp>
      <p:sp>
        <p:nvSpPr>
          <p:cNvPr id="3" name="Content Placeholder 2"/>
          <p:cNvSpPr>
            <a:spLocks noGrp="1"/>
          </p:cNvSpPr>
          <p:nvPr>
            <p:ph idx="1"/>
          </p:nvPr>
        </p:nvSpPr>
        <p:spPr/>
        <p:txBody>
          <a:bodyPr/>
          <a:lstStyle/>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2000" dirty="0">
              <a:solidFill>
                <a:schemeClr val="tx1">
                  <a:lumMod val="85000"/>
                  <a:lumOff val="15000"/>
                </a:schemeClr>
              </a:solidFill>
              <a:latin typeface="Times New Roman" pitchFamily="18" charset="0"/>
              <a:cs typeface="Times New Roman" pitchFamily="18" charset="0"/>
            </a:endParaRPr>
          </a:p>
          <a:p>
            <a:endParaRPr lang="en-IN" dirty="0"/>
          </a:p>
        </p:txBody>
      </p:sp>
      <p:pic>
        <p:nvPicPr>
          <p:cNvPr id="4" name="Picture 3"/>
          <p:cNvPicPr/>
          <p:nvPr/>
        </p:nvPicPr>
        <p:blipFill>
          <a:blip r:embed="rId2"/>
          <a:stretch>
            <a:fillRect/>
          </a:stretch>
        </p:blipFill>
        <p:spPr>
          <a:xfrm>
            <a:off x="1643064" y="3485912"/>
            <a:ext cx="7229474" cy="3457813"/>
          </a:xfrm>
          <a:prstGeom prst="rect">
            <a:avLst/>
          </a:prstGeom>
        </p:spPr>
      </p:pic>
    </p:spTree>
    <p:extLst>
      <p:ext uri="{BB962C8B-B14F-4D97-AF65-F5344CB8AC3E}">
        <p14:creationId xmlns:p14="http://schemas.microsoft.com/office/powerpoint/2010/main" val="86172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180140"/>
            <a:ext cx="3018152" cy="848560"/>
          </a:xfrm>
        </p:spPr>
        <p:txBody>
          <a:bodyPr/>
          <a:lstStyle/>
          <a:p>
            <a:r>
              <a:rPr lang="en-IN" dirty="0">
                <a:latin typeface="Times New Roman" panose="02020603050405020304" pitchFamily="18" charset="0"/>
                <a:cs typeface="Times New Roman" panose="02020603050405020304" pitchFamily="18" charset="0"/>
              </a:rPr>
              <a:t>Index</a:t>
            </a:r>
          </a:p>
        </p:txBody>
      </p:sp>
      <p:sp>
        <p:nvSpPr>
          <p:cNvPr id="4" name="Content Placeholder 6"/>
          <p:cNvSpPr>
            <a:spLocks noGrp="1"/>
          </p:cNvSpPr>
          <p:nvPr>
            <p:ph idx="1"/>
          </p:nvPr>
        </p:nvSpPr>
        <p:spPr>
          <a:xfrm>
            <a:off x="1010923" y="1137413"/>
            <a:ext cx="3332477" cy="5692012"/>
          </a:xfrm>
        </p:spPr>
        <p:txBody>
          <a:bodyPr>
            <a:noAutofit/>
          </a:bodyPr>
          <a:lstStyle/>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Literature review</a:t>
            </a:r>
          </a:p>
          <a:p>
            <a:r>
              <a:rPr lang="en-US" sz="1800" dirty="0">
                <a:latin typeface="Times New Roman" panose="02020603050405020304" pitchFamily="18" charset="0"/>
                <a:cs typeface="Times New Roman" panose="02020603050405020304" pitchFamily="18" charset="0"/>
              </a:rPr>
              <a:t>Existing Method</a:t>
            </a:r>
          </a:p>
          <a:p>
            <a:r>
              <a:rPr lang="en-US" sz="1800" dirty="0">
                <a:latin typeface="Times New Roman" panose="02020603050405020304" pitchFamily="18" charset="0"/>
                <a:cs typeface="Times New Roman" panose="02020603050405020304" pitchFamily="18" charset="0"/>
              </a:rPr>
              <a:t>Disadvantages</a:t>
            </a:r>
          </a:p>
          <a:p>
            <a:r>
              <a:rPr lang="en-US" sz="1800" dirty="0">
                <a:latin typeface="Times New Roman" panose="02020603050405020304" pitchFamily="18" charset="0"/>
                <a:cs typeface="Times New Roman" panose="02020603050405020304" pitchFamily="18" charset="0"/>
              </a:rPr>
              <a:t>Proposed method	</a:t>
            </a:r>
          </a:p>
          <a:p>
            <a:r>
              <a:rPr lang="en-US" sz="1800" dirty="0">
                <a:latin typeface="Times New Roman" panose="02020603050405020304" pitchFamily="18" charset="0"/>
                <a:cs typeface="Times New Roman" panose="02020603050405020304" pitchFamily="18" charset="0"/>
              </a:rPr>
              <a:t>Block Diagram</a:t>
            </a:r>
          </a:p>
          <a:p>
            <a:r>
              <a:rPr lang="en-US" sz="1800" dirty="0">
                <a:latin typeface="Times New Roman" panose="02020603050405020304" pitchFamily="18" charset="0"/>
                <a:cs typeface="Times New Roman" panose="02020603050405020304" pitchFamily="18" charset="0"/>
              </a:rPr>
              <a:t>Advantages</a:t>
            </a:r>
          </a:p>
          <a:p>
            <a:r>
              <a:rPr lang="en-US" sz="1800" dirty="0">
                <a:latin typeface="Times New Roman" panose="02020603050405020304" pitchFamily="18" charset="0"/>
                <a:cs typeface="Times New Roman" panose="02020603050405020304" pitchFamily="18" charset="0"/>
              </a:rPr>
              <a:t>Implementation</a:t>
            </a:r>
          </a:p>
          <a:p>
            <a:r>
              <a:rPr lang="en-US" sz="1800" dirty="0">
                <a:latin typeface="Times New Roman" panose="02020603050405020304" pitchFamily="18" charset="0"/>
                <a:cs typeface="Times New Roman" panose="02020603050405020304" pitchFamily="18" charset="0"/>
              </a:rPr>
              <a:t>Modules</a:t>
            </a:r>
          </a:p>
          <a:p>
            <a:r>
              <a:rPr lang="en-US" sz="1800" dirty="0">
                <a:latin typeface="Times New Roman" panose="02020603050405020304" pitchFamily="18" charset="0"/>
                <a:cs typeface="Times New Roman" panose="02020603050405020304" pitchFamily="18" charset="0"/>
              </a:rPr>
              <a:t>Algorithms</a:t>
            </a:r>
          </a:p>
          <a:p>
            <a:r>
              <a:rPr lang="en-IN" sz="1800" dirty="0">
                <a:latin typeface="Times New Roman" panose="02020603050405020304" pitchFamily="18" charset="0"/>
                <a:cs typeface="Times New Roman" panose="02020603050405020304" pitchFamily="18" charset="0"/>
              </a:rPr>
              <a:t>Architecture</a:t>
            </a:r>
          </a:p>
          <a:p>
            <a:r>
              <a:rPr lang="en-IN" sz="1800" dirty="0">
                <a:latin typeface="Times New Roman" panose="02020603050405020304" pitchFamily="18" charset="0"/>
                <a:cs typeface="Times New Roman" panose="02020603050405020304" pitchFamily="18" charset="0"/>
              </a:rPr>
              <a:t>UML diagrams</a:t>
            </a:r>
          </a:p>
          <a:p>
            <a:r>
              <a:rPr lang="en-IN" sz="1800" dirty="0">
                <a:latin typeface="Times New Roman" panose="02020603050405020304" pitchFamily="18" charset="0"/>
                <a:cs typeface="Times New Roman" panose="02020603050405020304" pitchFamily="18" charset="0"/>
              </a:rPr>
              <a:t>Class Diagram</a:t>
            </a:r>
          </a:p>
          <a:p>
            <a:endParaRPr lang="en-US" sz="1800" dirty="0">
              <a:latin typeface="Times New Roman" panose="02020603050405020304" pitchFamily="18" charset="0"/>
              <a:cs typeface="Times New Roman" panose="02020603050405020304" pitchFamily="18" charset="0"/>
            </a:endParaRPr>
          </a:p>
        </p:txBody>
      </p:sp>
      <p:sp>
        <p:nvSpPr>
          <p:cNvPr id="5" name="Content Placeholder 7"/>
          <p:cNvSpPr txBox="1">
            <a:spLocks/>
          </p:cNvSpPr>
          <p:nvPr/>
        </p:nvSpPr>
        <p:spPr>
          <a:xfrm>
            <a:off x="6512989" y="1137412"/>
            <a:ext cx="4374086" cy="5391975"/>
          </a:xfrm>
          <a:prstGeom prst="rect">
            <a:avLst/>
          </a:prstGeom>
        </p:spPr>
        <p:txBody>
          <a:bodyPr>
            <a:noAutofit/>
          </a:bodyPr>
          <a:lst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Sequence Diagram</a:t>
            </a:r>
          </a:p>
          <a:p>
            <a:r>
              <a:rPr lang="en-IN" sz="1800" dirty="0">
                <a:latin typeface="Times New Roman" panose="02020603050405020304" pitchFamily="18" charset="0"/>
                <a:cs typeface="Times New Roman" panose="02020603050405020304" pitchFamily="18" charset="0"/>
              </a:rPr>
              <a:t>Collaboration Diagram</a:t>
            </a:r>
          </a:p>
          <a:p>
            <a:r>
              <a:rPr lang="en-IN" sz="1800" dirty="0">
                <a:latin typeface="Times New Roman" panose="02020603050405020304" pitchFamily="18" charset="0"/>
                <a:cs typeface="Times New Roman" panose="02020603050405020304" pitchFamily="18" charset="0"/>
              </a:rPr>
              <a:t>Deployment Diagram</a:t>
            </a:r>
          </a:p>
          <a:p>
            <a:r>
              <a:rPr lang="en-IN" sz="1800" dirty="0">
                <a:latin typeface="Times New Roman" panose="02020603050405020304" pitchFamily="18" charset="0"/>
                <a:cs typeface="Times New Roman" panose="02020603050405020304" pitchFamily="18" charset="0"/>
              </a:rPr>
              <a:t>Activity Diagram</a:t>
            </a:r>
          </a:p>
          <a:p>
            <a:r>
              <a:rPr lang="en-IN" sz="1800" dirty="0">
                <a:latin typeface="Times New Roman" panose="02020603050405020304" pitchFamily="18" charset="0"/>
                <a:cs typeface="Times New Roman" panose="02020603050405020304" pitchFamily="18" charset="0"/>
              </a:rPr>
              <a:t>Component Diagram</a:t>
            </a:r>
          </a:p>
          <a:p>
            <a:r>
              <a:rPr lang="en-IN" sz="1800" dirty="0">
                <a:latin typeface="Times New Roman" panose="02020603050405020304" pitchFamily="18" charset="0"/>
                <a:cs typeface="Times New Roman" panose="02020603050405020304" pitchFamily="18" charset="0"/>
              </a:rPr>
              <a:t>ER</a:t>
            </a:r>
          </a:p>
          <a:p>
            <a:r>
              <a:rPr lang="en-IN" sz="1800" dirty="0">
                <a:latin typeface="Times New Roman" panose="02020603050405020304" pitchFamily="18" charset="0"/>
                <a:cs typeface="Times New Roman" panose="02020603050405020304" pitchFamily="18" charset="0"/>
              </a:rPr>
              <a:t>Results</a:t>
            </a:r>
          </a:p>
          <a:p>
            <a:r>
              <a:rPr lang="en-IN" sz="1800" dirty="0">
                <a:latin typeface="Times New Roman" panose="02020603050405020304" pitchFamily="18" charset="0"/>
                <a:cs typeface="Times New Roman" panose="02020603050405020304" pitchFamily="18" charset="0"/>
              </a:rPr>
              <a:t>Conclusion</a:t>
            </a:r>
          </a:p>
          <a:p>
            <a:r>
              <a:rPr lang="en-IN" sz="1800" dirty="0">
                <a:latin typeface="Times New Roman" panose="02020603050405020304" pitchFamily="18" charset="0"/>
                <a:cs typeface="Times New Roman" panose="02020603050405020304" pitchFamily="18" charset="0"/>
              </a:rPr>
              <a:t>Future Scope</a:t>
            </a:r>
          </a:p>
          <a:p>
            <a:r>
              <a:rPr lang="en-US" sz="1800" dirty="0">
                <a:latin typeface="Times New Roman" panose="02020603050405020304" pitchFamily="18" charset="0"/>
                <a:cs typeface="Times New Roman" panose="02020603050405020304" pitchFamily="18" charset="0"/>
              </a:rPr>
              <a:t>Hardware and Software Requirements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58841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tx1"/>
                </a:solidFill>
                <a:latin typeface="Times New Roman" pitchFamily="18" charset="0"/>
                <a:cs typeface="Times New Roman" pitchFamily="18" charset="0"/>
              </a:rPr>
              <a:t>SEQUENCE DIAGRAM</a:t>
            </a:r>
            <a:br>
              <a:rPr lang="en-IN" sz="5400" dirty="0">
                <a:solidFill>
                  <a:srgbClr val="0070C0"/>
                </a:solidFill>
              </a:rPr>
            </a:br>
            <a:endParaRPr lang="en-IN"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IN" dirty="0"/>
          </a:p>
        </p:txBody>
      </p:sp>
    </p:spTree>
    <p:extLst>
      <p:ext uri="{BB962C8B-B14F-4D97-AF65-F5344CB8AC3E}">
        <p14:creationId xmlns:p14="http://schemas.microsoft.com/office/powerpoint/2010/main" val="496632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57363" y="1543049"/>
            <a:ext cx="7200900" cy="5114925"/>
          </a:xfrm>
          <a:prstGeom prst="rect">
            <a:avLst/>
          </a:prstGeom>
        </p:spPr>
      </p:pic>
    </p:spTree>
    <p:extLst>
      <p:ext uri="{BB962C8B-B14F-4D97-AF65-F5344CB8AC3E}">
        <p14:creationId xmlns:p14="http://schemas.microsoft.com/office/powerpoint/2010/main" val="2835164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COLLABORATION DIAGRAM</a:t>
            </a:r>
            <a:br>
              <a:rPr lang="en-IN" sz="5400" dirty="0">
                <a:solidFill>
                  <a:srgbClr val="0070C0"/>
                </a:solidFill>
              </a:rPr>
            </a:br>
            <a:endParaRPr lang="en-IN"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endParaRPr lang="en-IN" sz="2000" dirty="0"/>
          </a:p>
          <a:p>
            <a:endParaRPr lang="en-IN" dirty="0"/>
          </a:p>
        </p:txBody>
      </p:sp>
      <p:pic>
        <p:nvPicPr>
          <p:cNvPr id="4" name="Picture 3" descr="C:\Users\YMTS0427\Pictures\system.jpg"/>
          <p:cNvPicPr/>
          <p:nvPr/>
        </p:nvPicPr>
        <p:blipFill>
          <a:blip r:embed="rId2">
            <a:extLst>
              <a:ext uri="{28A0092B-C50C-407E-A947-70E740481C1C}">
                <a14:useLocalDpi xmlns:a14="http://schemas.microsoft.com/office/drawing/2010/main" val="0"/>
              </a:ext>
            </a:extLst>
          </a:blip>
          <a:srcRect/>
          <a:stretch>
            <a:fillRect/>
          </a:stretch>
        </p:blipFill>
        <p:spPr bwMode="auto">
          <a:xfrm>
            <a:off x="2272201" y="4149080"/>
            <a:ext cx="4850284" cy="2277789"/>
          </a:xfrm>
          <a:prstGeom prst="rect">
            <a:avLst/>
          </a:prstGeom>
          <a:noFill/>
          <a:ln>
            <a:noFill/>
          </a:ln>
        </p:spPr>
      </p:pic>
    </p:spTree>
    <p:extLst>
      <p:ext uri="{BB962C8B-B14F-4D97-AF65-F5344CB8AC3E}">
        <p14:creationId xmlns:p14="http://schemas.microsoft.com/office/powerpoint/2010/main" val="1772420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DEPLOYMENT DIAGRAM</a:t>
            </a:r>
            <a:br>
              <a:rPr lang="en-IN" sz="4400" dirty="0">
                <a:solidFill>
                  <a:schemeClr val="tx1"/>
                </a:solidFill>
              </a:rPr>
            </a:br>
            <a:endParaRPr lang="en-IN" sz="4400" dirty="0">
              <a:solidFill>
                <a:schemeClr val="tx1"/>
              </a:solidFill>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endParaRPr lang="en-IN" sz="2000" dirty="0"/>
          </a:p>
          <a:p>
            <a:endParaRPr lang="en-IN" dirty="0"/>
          </a:p>
        </p:txBody>
      </p:sp>
      <p:pic>
        <p:nvPicPr>
          <p:cNvPr id="4" name="Picture 3"/>
          <p:cNvPicPr/>
          <p:nvPr/>
        </p:nvPicPr>
        <p:blipFill>
          <a:blip r:embed="rId2"/>
          <a:stretch>
            <a:fillRect/>
          </a:stretch>
        </p:blipFill>
        <p:spPr>
          <a:xfrm>
            <a:off x="3014599" y="3928492"/>
            <a:ext cx="5029264" cy="2443733"/>
          </a:xfrm>
          <a:prstGeom prst="rect">
            <a:avLst/>
          </a:prstGeom>
        </p:spPr>
      </p:pic>
    </p:spTree>
    <p:extLst>
      <p:ext uri="{BB962C8B-B14F-4D97-AF65-F5344CB8AC3E}">
        <p14:creationId xmlns:p14="http://schemas.microsoft.com/office/powerpoint/2010/main" val="1544804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ACTIVITY DIAGRAM</a:t>
            </a:r>
            <a:endParaRPr lang="en-IN" sz="4400" dirty="0">
              <a:solidFill>
                <a:schemeClr val="tx1"/>
              </a:solidFill>
            </a:endParaRPr>
          </a:p>
        </p:txBody>
      </p:sp>
      <p:sp>
        <p:nvSpPr>
          <p:cNvPr id="3" name="Content Placeholder 2"/>
          <p:cNvSpPr>
            <a:spLocks noGrp="1"/>
          </p:cNvSpPr>
          <p:nvPr>
            <p:ph idx="1"/>
          </p:nvPr>
        </p:nvSpPr>
        <p:spPr/>
        <p:txBody>
          <a:bodyPr/>
          <a:lstStyle/>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Activity diagrams are graphical representations of workflows of stepwise activities and actions with support for choice, iteration and concurrency. </a:t>
            </a:r>
          </a:p>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In the Unified Modeling Language, activity diagrams can be used to describe the business and operational step-by-step workflows of components in a system. </a:t>
            </a:r>
          </a:p>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An activity diagram shows the overall flow of control.</a:t>
            </a:r>
          </a:p>
          <a:p>
            <a:endParaRPr lang="en-IN" dirty="0"/>
          </a:p>
        </p:txBody>
      </p:sp>
    </p:spTree>
    <p:extLst>
      <p:ext uri="{BB962C8B-B14F-4D97-AF65-F5344CB8AC3E}">
        <p14:creationId xmlns:p14="http://schemas.microsoft.com/office/powerpoint/2010/main" val="2204989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420144" y="710406"/>
            <a:ext cx="5966619" cy="5790407"/>
          </a:xfrm>
          <a:prstGeom prst="rect">
            <a:avLst/>
          </a:prstGeom>
        </p:spPr>
      </p:pic>
    </p:spTree>
    <p:extLst>
      <p:ext uri="{BB962C8B-B14F-4D97-AF65-F5344CB8AC3E}">
        <p14:creationId xmlns:p14="http://schemas.microsoft.com/office/powerpoint/2010/main" val="398616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COMPONENT DIAGRAM</a:t>
            </a:r>
            <a:endParaRPr lang="en-IN" sz="4400" dirty="0">
              <a:solidFill>
                <a:schemeClr val="tx1"/>
              </a:solidFill>
            </a:endParaRPr>
          </a:p>
        </p:txBody>
      </p:sp>
      <p:sp>
        <p:nvSpPr>
          <p:cNvPr id="3" name="Content Placeholder 2"/>
          <p:cNvSpPr>
            <a:spLocks noGrp="1"/>
          </p:cNvSpPr>
          <p:nvPr>
            <p:ph idx="1"/>
          </p:nvPr>
        </p:nvSpPr>
        <p:spPr>
          <a:xfrm>
            <a:off x="1010923" y="2226988"/>
            <a:ext cx="9504403" cy="4645300"/>
          </a:xfrm>
        </p:spPr>
        <p:txBody>
          <a:bodyPr/>
          <a:lstStyle/>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A component diagram, also known as a UML component diagram, describes the organization and wiring of the physical components in a system. </a:t>
            </a:r>
          </a:p>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Component diagrams are often drawn to help model implementation details and double-check that every aspect of the system's required functions is covered by planned development.</a:t>
            </a:r>
          </a:p>
          <a:p>
            <a:endParaRPr lang="en-IN" dirty="0"/>
          </a:p>
        </p:txBody>
      </p:sp>
      <p:pic>
        <p:nvPicPr>
          <p:cNvPr id="4" name="Picture 3"/>
          <p:cNvPicPr/>
          <p:nvPr/>
        </p:nvPicPr>
        <p:blipFill>
          <a:blip r:embed="rId2"/>
          <a:stretch>
            <a:fillRect/>
          </a:stretch>
        </p:blipFill>
        <p:spPr>
          <a:xfrm>
            <a:off x="3077947" y="4708789"/>
            <a:ext cx="4964784" cy="17705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819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ER DIAGRAM</a:t>
            </a:r>
            <a:endParaRPr lang="en-IN" sz="4400" dirty="0">
              <a:solidFill>
                <a:schemeClr val="tx1"/>
              </a:solidFill>
            </a:endParaRPr>
          </a:p>
        </p:txBody>
      </p:sp>
      <p:sp>
        <p:nvSpPr>
          <p:cNvPr id="3" name="Content Placeholder 2"/>
          <p:cNvSpPr>
            <a:spLocks noGrp="1"/>
          </p:cNvSpPr>
          <p:nvPr>
            <p:ph idx="1"/>
          </p:nvPr>
        </p:nvSpPr>
        <p:spPr/>
        <p:txBody>
          <a:bodyPr/>
          <a:lstStyle/>
          <a:p>
            <a:pPr marL="290265" indent="-290265" algn="just">
              <a:lnSpc>
                <a:spcPct val="150000"/>
              </a:lnSpc>
              <a:buFont typeface="Arial" pitchFamily="34" charset="0"/>
              <a:buChar char="•"/>
            </a:pPr>
            <a:r>
              <a:rPr lang="en-IN" sz="2000" dirty="0">
                <a:latin typeface="Times New Roman" pitchFamily="18" charset="0"/>
                <a:cs typeface="Times New Roman" pitchFamily="18" charset="0"/>
              </a:rPr>
              <a:t>An Entity–relationship model (ER model) describes the structure of a database with the help of a diagram, which is known as Entity Relationship Diagram (ER Diagram). </a:t>
            </a:r>
          </a:p>
          <a:p>
            <a:pPr marL="290265" indent="-290265" algn="just">
              <a:lnSpc>
                <a:spcPct val="150000"/>
              </a:lnSpc>
              <a:buFont typeface="Arial" pitchFamily="34" charset="0"/>
              <a:buChar char="•"/>
            </a:pPr>
            <a:r>
              <a:rPr lang="en-IN" sz="2000" dirty="0">
                <a:latin typeface="Times New Roman" pitchFamily="18" charset="0"/>
                <a:cs typeface="Times New Roman" pitchFamily="18" charset="0"/>
              </a:rPr>
              <a:t>An ER diagram shows the relationship among entity sets. An entity set is a group of similar entities and these entities can have attributes. </a:t>
            </a:r>
          </a:p>
          <a:p>
            <a:pPr marL="290265" indent="-290265" algn="just">
              <a:lnSpc>
                <a:spcPct val="150000"/>
              </a:lnSpc>
              <a:buFont typeface="Arial" pitchFamily="34" charset="0"/>
              <a:buChar char="•"/>
            </a:pPr>
            <a:r>
              <a:rPr lang="en-IN" sz="2000" dirty="0">
                <a:latin typeface="Times New Roman" pitchFamily="18" charset="0"/>
                <a:cs typeface="Times New Roman" pitchFamily="18" charset="0"/>
              </a:rPr>
              <a:t>In terms of DBMS, an entity is a table or attribute of a table in database, so by showing relationship among tables and their attributes, ER diagram shows the complete logical structure of a database. </a:t>
            </a:r>
          </a:p>
          <a:p>
            <a:endParaRPr lang="en-IN" dirty="0"/>
          </a:p>
        </p:txBody>
      </p:sp>
    </p:spTree>
    <p:extLst>
      <p:ext uri="{BB962C8B-B14F-4D97-AF65-F5344CB8AC3E}">
        <p14:creationId xmlns:p14="http://schemas.microsoft.com/office/powerpoint/2010/main" val="3986554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6EE742-2689-3AE2-A947-A68685B32B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120" y="1442240"/>
            <a:ext cx="10384248" cy="4560354"/>
          </a:xfrm>
        </p:spPr>
      </p:pic>
    </p:spTree>
    <p:extLst>
      <p:ext uri="{BB962C8B-B14F-4D97-AF65-F5344CB8AC3E}">
        <p14:creationId xmlns:p14="http://schemas.microsoft.com/office/powerpoint/2010/main" val="4261191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85825" y="657225"/>
            <a:ext cx="8886825" cy="6215061"/>
          </a:xfrm>
          <a:prstGeom prst="rect">
            <a:avLst/>
          </a:prstGeom>
        </p:spPr>
      </p:pic>
    </p:spTree>
    <p:extLst>
      <p:ext uri="{BB962C8B-B14F-4D97-AF65-F5344CB8AC3E}">
        <p14:creationId xmlns:p14="http://schemas.microsoft.com/office/powerpoint/2010/main" val="187981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42" y="991515"/>
            <a:ext cx="3501178" cy="1347835"/>
          </a:xfrm>
        </p:spPr>
        <p:txBody>
          <a:bodyPr>
            <a:normAutofit fontScale="90000"/>
          </a:bodyPr>
          <a:lstStyle/>
          <a:p>
            <a:r>
              <a:rPr lang="en-IN" dirty="0">
                <a:latin typeface="Times New Roman" panose="02020603050405020304" pitchFamily="18" charset="0"/>
                <a:cs typeface="Times New Roman" panose="02020603050405020304" pitchFamily="18" charset="0"/>
              </a:rPr>
              <a:t>Abstract</a:t>
            </a:r>
            <a:br>
              <a:rPr lang="en-IN" dirty="0"/>
            </a:br>
            <a:endParaRPr lang="en-IN" dirty="0"/>
          </a:p>
        </p:txBody>
      </p:sp>
      <p:sp>
        <p:nvSpPr>
          <p:cNvPr id="3" name="Content Placeholder 2"/>
          <p:cNvSpPr>
            <a:spLocks noGrp="1"/>
          </p:cNvSpPr>
          <p:nvPr>
            <p:ph idx="1"/>
          </p:nvPr>
        </p:nvSpPr>
        <p:spPr/>
        <p:txBody>
          <a:bodyPr>
            <a:normAutofit/>
          </a:bodyPr>
          <a:lstStyle/>
          <a:p>
            <a:pPr algn="just"/>
            <a:r>
              <a:rPr lang="en-IN" sz="2000" dirty="0">
                <a:effectLst/>
                <a:latin typeface="Times New Roman" panose="02020603050405020304" pitchFamily="18" charset="0"/>
                <a:ea typeface="Calibri" panose="020F0502020204030204" pitchFamily="34" charset="0"/>
              </a:rPr>
              <a:t>Lung diseases are indeed the lung-affecting diseases which impair the respiratory mechanism. Lung cancer has been one of the leading causes of mortality in humans worldwide. Early detection can enhance survival chances amid humans. If the condition is diagnosed in time, the average survival rates for people with lung cancer rise from 14 to 49 percent</a:t>
            </a:r>
          </a:p>
          <a:p>
            <a:pPr algn="just"/>
            <a:r>
              <a:rPr lang="en-IN" sz="2000" dirty="0">
                <a:effectLst/>
                <a:latin typeface="Times New Roman" panose="02020603050405020304" pitchFamily="18" charset="0"/>
                <a:ea typeface="Calibri" panose="020F0502020204030204" pitchFamily="34" charset="0"/>
              </a:rPr>
              <a:t>While computed tomography (CT) is far more effective than X-ray, a thorough diagnosis includes multiple imaging approaches to support each other. A deep neural network for detecting lung cancer from CT images is developed and evaluated. For the classification of the lung image as normal or malignant, a densely connected convolution neural network (CNN) and adaptive boosting algorithm was used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897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1639093" y="500062"/>
            <a:ext cx="8547895" cy="6215063"/>
          </a:xfrm>
          <a:prstGeom prst="rect">
            <a:avLst/>
          </a:prstGeom>
        </p:spPr>
      </p:pic>
    </p:spTree>
    <p:extLst>
      <p:ext uri="{BB962C8B-B14F-4D97-AF65-F5344CB8AC3E}">
        <p14:creationId xmlns:p14="http://schemas.microsoft.com/office/powerpoint/2010/main" val="144945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Results</a:t>
            </a:r>
            <a:endParaRPr lang="en-IN" sz="4400" dirty="0">
              <a:solidFill>
                <a:schemeClr val="tx1"/>
              </a:solidFill>
            </a:endParaRPr>
          </a:p>
        </p:txBody>
      </p:sp>
      <p:sp>
        <p:nvSpPr>
          <p:cNvPr id="3" name="Content Placeholder 2"/>
          <p:cNvSpPr>
            <a:spLocks noGrp="1"/>
          </p:cNvSpPr>
          <p:nvPr>
            <p:ph idx="1"/>
          </p:nvPr>
        </p:nvSpPr>
        <p:spPr/>
        <p:txBody>
          <a:bodyPr/>
          <a:lstStyle/>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In this application, we have considered the dataset </a:t>
            </a:r>
            <a:r>
              <a:rPr lang="en-IN" sz="2000" dirty="0">
                <a:latin typeface="Times New Roman" panose="02020603050405020304" pitchFamily="18" charset="0"/>
                <a:cs typeface="Times New Roman" panose="02020603050405020304" pitchFamily="18" charset="0"/>
              </a:rPr>
              <a:t>lungs with the multi-classes and </a:t>
            </a:r>
            <a:r>
              <a:rPr lang="en-US" sz="2000" dirty="0">
                <a:latin typeface="Times New Roman" pitchFamily="18" charset="0"/>
                <a:cs typeface="Times New Roman" pitchFamily="18" charset="0"/>
              </a:rPr>
              <a:t>trained using Mobile Net, CNN algorithm along with Deep learning.</a:t>
            </a:r>
          </a:p>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In  the testing the image is uploaded and the image is classified.</a:t>
            </a:r>
          </a:p>
          <a:p>
            <a:endParaRPr lang="en-IN" dirty="0"/>
          </a:p>
        </p:txBody>
      </p:sp>
    </p:spTree>
    <p:extLst>
      <p:ext uri="{BB962C8B-B14F-4D97-AF65-F5344CB8AC3E}">
        <p14:creationId xmlns:p14="http://schemas.microsoft.com/office/powerpoint/2010/main" val="3763535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8447402" cy="834274"/>
          </a:xfrm>
        </p:spPr>
        <p:txBody>
          <a:bodyPr>
            <a:normAutofit/>
          </a:bodyPr>
          <a:lstStyle/>
          <a:p>
            <a:r>
              <a:rPr lang="en-IN" dirty="0">
                <a:latin typeface="Times New Roman" panose="02020603050405020304" pitchFamily="18" charset="0"/>
                <a:cs typeface="Times New Roman" panose="02020603050405020304" pitchFamily="18" charset="0"/>
              </a:rPr>
              <a:t>Results and discussion</a:t>
            </a:r>
          </a:p>
        </p:txBody>
      </p:sp>
      <p:sp>
        <p:nvSpPr>
          <p:cNvPr id="6" name="Title 1"/>
          <p:cNvSpPr txBox="1">
            <a:spLocks/>
          </p:cNvSpPr>
          <p:nvPr/>
        </p:nvSpPr>
        <p:spPr>
          <a:xfrm>
            <a:off x="507634" y="1335778"/>
            <a:ext cx="2560952" cy="488573"/>
          </a:xfrm>
          <a:prstGeom prst="rect">
            <a:avLst/>
          </a:prstGeom>
        </p:spPr>
        <p:txBody>
          <a:bodyPr vert="horz" lIns="91440" tIns="45720" rIns="91440" bIns="45720" rtlCol="0" anchor="ctr">
            <a:noAutofit/>
          </a:bodyPr>
          <a:lstStyle>
            <a:lvl1pPr algn="l" defTabSz="864017" rtl="0" eaLnBrk="1" latinLnBrk="0" hangingPunct="1">
              <a:lnSpc>
                <a:spcPct val="90000"/>
              </a:lnSpc>
              <a:spcBef>
                <a:spcPct val="0"/>
              </a:spcBef>
              <a:buNone/>
              <a:defRPr sz="5102"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800" dirty="0">
                <a:latin typeface="Times New Roman" panose="02020603050405020304" pitchFamily="18" charset="0"/>
                <a:cs typeface="Times New Roman" panose="02020603050405020304" pitchFamily="18" charset="0"/>
              </a:rPr>
              <a:t>Home page</a:t>
            </a:r>
          </a:p>
        </p:txBody>
      </p:sp>
      <p:pic>
        <p:nvPicPr>
          <p:cNvPr id="9" name="Content Placeholder 8">
            <a:extLst>
              <a:ext uri="{FF2B5EF4-FFF2-40B4-BE49-F238E27FC236}">
                <a16:creationId xmlns:a16="http://schemas.microsoft.com/office/drawing/2014/main" id="{E9EDD138-2935-4361-1AB9-BE494EAB7E15}"/>
              </a:ext>
            </a:extLst>
          </p:cNvPr>
          <p:cNvPicPr>
            <a:picLocks noGrp="1" noChangeAspect="1"/>
          </p:cNvPicPr>
          <p:nvPr>
            <p:ph idx="1"/>
          </p:nvPr>
        </p:nvPicPr>
        <p:blipFill>
          <a:blip r:embed="rId3"/>
          <a:stretch>
            <a:fillRect/>
          </a:stretch>
        </p:blipFill>
        <p:spPr>
          <a:xfrm>
            <a:off x="1011238" y="2259420"/>
            <a:ext cx="9504362" cy="4188598"/>
          </a:xfrm>
          <a:prstGeom prst="rect">
            <a:avLst/>
          </a:prstGeom>
        </p:spPr>
      </p:pic>
    </p:spTree>
    <p:extLst>
      <p:ext uri="{BB962C8B-B14F-4D97-AF65-F5344CB8AC3E}">
        <p14:creationId xmlns:p14="http://schemas.microsoft.com/office/powerpoint/2010/main" val="3211951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8079-F4F0-96FD-ABD1-18886CD87B99}"/>
              </a:ext>
            </a:extLst>
          </p:cNvPr>
          <p:cNvSpPr>
            <a:spLocks noGrp="1"/>
          </p:cNvSpPr>
          <p:nvPr>
            <p:ph type="title"/>
          </p:nvPr>
        </p:nvSpPr>
        <p:spPr>
          <a:xfrm>
            <a:off x="1010923" y="508752"/>
            <a:ext cx="2587683" cy="759610"/>
          </a:xfrm>
        </p:spPr>
        <p:txBody>
          <a:bodyPr>
            <a:normAutofit/>
          </a:bodyPr>
          <a:lstStyle/>
          <a:p>
            <a:r>
              <a:rPr lang="en-US" sz="4800" dirty="0">
                <a:latin typeface="Times New Roman" panose="02020603050405020304" pitchFamily="18" charset="0"/>
                <a:cs typeface="Times New Roman" panose="02020603050405020304" pitchFamily="18" charset="0"/>
              </a:rPr>
              <a:t>About </a:t>
            </a:r>
            <a:endParaRPr lang="en-IN" sz="4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9048B11-6A31-4C1B-0928-55B0415A9263}"/>
              </a:ext>
            </a:extLst>
          </p:cNvPr>
          <p:cNvPicPr>
            <a:picLocks noGrp="1" noChangeAspect="1"/>
          </p:cNvPicPr>
          <p:nvPr>
            <p:ph idx="1"/>
          </p:nvPr>
        </p:nvPicPr>
        <p:blipFill>
          <a:blip r:embed="rId2"/>
          <a:stretch>
            <a:fillRect/>
          </a:stretch>
        </p:blipFill>
        <p:spPr>
          <a:xfrm>
            <a:off x="1032494" y="2227263"/>
            <a:ext cx="9461850" cy="4252912"/>
          </a:xfrm>
          <a:prstGeom prst="rect">
            <a:avLst/>
          </a:prstGeom>
        </p:spPr>
      </p:pic>
    </p:spTree>
    <p:extLst>
      <p:ext uri="{BB962C8B-B14F-4D97-AF65-F5344CB8AC3E}">
        <p14:creationId xmlns:p14="http://schemas.microsoft.com/office/powerpoint/2010/main" val="406722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880226"/>
            <a:ext cx="1732277" cy="577099"/>
          </a:xfrm>
        </p:spPr>
        <p:txBody>
          <a:bodyPr>
            <a:noAutofit/>
          </a:bodyPr>
          <a:lstStyle/>
          <a:p>
            <a:r>
              <a:rPr lang="en-US" sz="2000" dirty="0">
                <a:latin typeface="Times New Roman" pitchFamily="18" charset="0"/>
                <a:cs typeface="Times New Roman" pitchFamily="18" charset="0"/>
              </a:rPr>
              <a:t>Upload </a:t>
            </a:r>
            <a:endParaRPr lang="en-IN" sz="2000"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id="{D1A54864-ED85-E443-8538-0AFCDB9325AB}"/>
              </a:ext>
            </a:extLst>
          </p:cNvPr>
          <p:cNvPicPr>
            <a:picLocks noGrp="1" noChangeAspect="1"/>
          </p:cNvPicPr>
          <p:nvPr>
            <p:ph idx="1"/>
          </p:nvPr>
        </p:nvPicPr>
        <p:blipFill>
          <a:blip r:embed="rId2"/>
          <a:stretch>
            <a:fillRect/>
          </a:stretch>
        </p:blipFill>
        <p:spPr>
          <a:xfrm>
            <a:off x="1028979" y="2227263"/>
            <a:ext cx="9468880" cy="4252912"/>
          </a:xfrm>
          <a:prstGeom prst="rect">
            <a:avLst/>
          </a:prstGeom>
        </p:spPr>
      </p:pic>
    </p:spTree>
    <p:extLst>
      <p:ext uri="{BB962C8B-B14F-4D97-AF65-F5344CB8AC3E}">
        <p14:creationId xmlns:p14="http://schemas.microsoft.com/office/powerpoint/2010/main" val="4064897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B4B5-6550-44AB-30D5-F3F3DF1F5DB2}"/>
              </a:ext>
            </a:extLst>
          </p:cNvPr>
          <p:cNvSpPr>
            <a:spLocks noGrp="1"/>
          </p:cNvSpPr>
          <p:nvPr>
            <p:ph type="title"/>
          </p:nvPr>
        </p:nvSpPr>
        <p:spPr>
          <a:xfrm>
            <a:off x="1010924" y="508751"/>
            <a:ext cx="2853154" cy="567881"/>
          </a:xfrm>
        </p:spPr>
        <p:txBody>
          <a:bodyPr>
            <a:normAutofit fontScale="90000"/>
          </a:bodyPr>
          <a:lstStyle/>
          <a:p>
            <a:r>
              <a:rPr lang="en-US" sz="3600" dirty="0">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4CA94F9-2B37-E9B2-123C-3581A201EDE5}"/>
              </a:ext>
            </a:extLst>
          </p:cNvPr>
          <p:cNvPicPr>
            <a:picLocks noGrp="1" noChangeAspect="1"/>
          </p:cNvPicPr>
          <p:nvPr>
            <p:ph idx="1"/>
          </p:nvPr>
        </p:nvPicPr>
        <p:blipFill>
          <a:blip r:embed="rId2"/>
          <a:stretch>
            <a:fillRect/>
          </a:stretch>
        </p:blipFill>
        <p:spPr>
          <a:xfrm>
            <a:off x="1016803" y="2227263"/>
            <a:ext cx="9493232" cy="4252912"/>
          </a:xfrm>
          <a:prstGeom prst="rect">
            <a:avLst/>
          </a:prstGeom>
        </p:spPr>
      </p:pic>
    </p:spTree>
    <p:extLst>
      <p:ext uri="{BB962C8B-B14F-4D97-AF65-F5344CB8AC3E}">
        <p14:creationId xmlns:p14="http://schemas.microsoft.com/office/powerpoint/2010/main" val="2557500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tx1"/>
                </a:solidFill>
                <a:latin typeface="Times New Roman" pitchFamily="18" charset="0"/>
                <a:cs typeface="Times New Roman" pitchFamily="18" charset="0"/>
              </a:rPr>
              <a:t>CONCLUSION</a:t>
            </a:r>
            <a:br>
              <a:rPr lang="en-IN" sz="4400" dirty="0">
                <a:solidFill>
                  <a:schemeClr val="tx1"/>
                </a:solidFill>
              </a:rPr>
            </a:br>
            <a:endParaRPr lang="en-IN" sz="4400" dirty="0">
              <a:solidFill>
                <a:schemeClr val="tx1"/>
              </a:solidFill>
            </a:endParaRPr>
          </a:p>
        </p:txBody>
      </p:sp>
      <p:sp>
        <p:nvSpPr>
          <p:cNvPr id="3" name="Content Placeholder 2"/>
          <p:cNvSpPr>
            <a:spLocks noGrp="1"/>
          </p:cNvSpPr>
          <p:nvPr>
            <p:ph idx="1"/>
          </p:nvPr>
        </p:nvSpPr>
        <p:spPr/>
        <p:txBody>
          <a:bodyPr/>
          <a:lstStyle/>
          <a:p>
            <a:r>
              <a:rPr lang="en-US" sz="2000" dirty="0">
                <a:solidFill>
                  <a:schemeClr val="tx1">
                    <a:lumMod val="95000"/>
                    <a:lumOff val="5000"/>
                  </a:schemeClr>
                </a:solidFill>
                <a:latin typeface="Times New Roman" pitchFamily="18" charset="0"/>
                <a:cs typeface="Times New Roman" pitchFamily="18" charset="0"/>
              </a:rPr>
              <a:t>In this project we have successfully classified the images of Identification of lungs and liver disease, or its healthy using the deep learning and machine learning. Here, we have considered the dataset of lungs and liver images which will be of different types (healthy or disease) and trained using Mobile Net, Resnet along with some transfer learning method. After the training we have tested by uploading the image and classified it.</a:t>
            </a:r>
            <a:endParaRPr lang="en-IN" sz="2000" dirty="0">
              <a:solidFill>
                <a:schemeClr val="tx1">
                  <a:lumMod val="95000"/>
                  <a:lumOff val="5000"/>
                </a:schemeClr>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898815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tx1"/>
                </a:solidFill>
                <a:latin typeface="Times New Roman" pitchFamily="18" charset="0"/>
                <a:cs typeface="Times New Roman" pitchFamily="18" charset="0"/>
              </a:rPr>
              <a:t>FUTURE SCOPE</a:t>
            </a:r>
            <a:br>
              <a:rPr lang="en-IN" sz="4400" dirty="0">
                <a:solidFill>
                  <a:schemeClr val="tx1"/>
                </a:solidFill>
                <a:latin typeface="Times New Roman" pitchFamily="18" charset="0"/>
                <a:cs typeface="Times New Roman" pitchFamily="18" charset="0"/>
              </a:rPr>
            </a:br>
            <a:endParaRPr lang="en-IN" sz="4400" dirty="0">
              <a:solidFill>
                <a:schemeClr val="tx1"/>
              </a:solidFill>
            </a:endParaRPr>
          </a:p>
        </p:txBody>
      </p:sp>
      <p:sp>
        <p:nvSpPr>
          <p:cNvPr id="3" name="Content Placeholder 2"/>
          <p:cNvSpPr>
            <a:spLocks noGrp="1"/>
          </p:cNvSpPr>
          <p:nvPr>
            <p:ph idx="1"/>
          </p:nvPr>
        </p:nvSpPr>
        <p:spPr/>
        <p:txBody>
          <a:bodyPr/>
          <a:lstStyle/>
          <a:p>
            <a:r>
              <a:rPr lang="en-IN" sz="2000" dirty="0">
                <a:latin typeface="Times New Roman" pitchFamily="18" charset="0"/>
                <a:cs typeface="Times New Roman" pitchFamily="18" charset="0"/>
              </a:rPr>
              <a:t>This can be utilized in future to classify the types of different lungs easily that which can tend to easy Prediction of diseases in early stages and can take the initial medications, precautions and take measures.</a:t>
            </a:r>
          </a:p>
          <a:p>
            <a:endParaRPr lang="en-IN" dirty="0"/>
          </a:p>
        </p:txBody>
      </p:sp>
    </p:spTree>
    <p:extLst>
      <p:ext uri="{BB962C8B-B14F-4D97-AF65-F5344CB8AC3E}">
        <p14:creationId xmlns:p14="http://schemas.microsoft.com/office/powerpoint/2010/main" val="802435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676127" cy="1234324"/>
          </a:xfrm>
        </p:spPr>
        <p:txBody>
          <a:bodyPr>
            <a:noAutofit/>
          </a:bodyPr>
          <a:lstStyle/>
          <a:p>
            <a:r>
              <a:rPr lang="en-US" sz="4000" b="1" dirty="0">
                <a:latin typeface="Times New Roman" panose="02020603050405020304" pitchFamily="18" charset="0"/>
                <a:cs typeface="Times New Roman" panose="02020603050405020304" pitchFamily="18" charset="0"/>
              </a:rPr>
              <a:t>HARDWARE AND SOFTWARE REQUIREMENTS</a:t>
            </a:r>
            <a:endParaRPr lang="en-IN" sz="3600" dirty="0"/>
          </a:p>
        </p:txBody>
      </p:sp>
      <p:sp>
        <p:nvSpPr>
          <p:cNvPr id="4" name="Content Placeholder 2"/>
          <p:cNvSpPr>
            <a:spLocks noGrp="1"/>
          </p:cNvSpPr>
          <p:nvPr>
            <p:ph idx="1"/>
          </p:nvPr>
        </p:nvSpPr>
        <p:spPr>
          <a:xfrm>
            <a:off x="1010924" y="2226988"/>
            <a:ext cx="3432490" cy="2930800"/>
          </a:xfrm>
        </p:spPr>
        <p:txBody>
          <a:bodyPr>
            <a:normAutofit/>
          </a:bodyPr>
          <a:lstStyle/>
          <a:p>
            <a:pPr marL="41143" indent="0">
              <a:buNone/>
            </a:pPr>
            <a:r>
              <a:rPr lang="en-IN" sz="2000" b="1" dirty="0">
                <a:latin typeface="Times New Roman" pitchFamily="18" charset="0"/>
                <a:cs typeface="Times New Roman" pitchFamily="18" charset="0"/>
              </a:rPr>
              <a:t>H/W Specifications:</a:t>
            </a:r>
          </a:p>
          <a:p>
            <a:pPr lvl="0"/>
            <a:r>
              <a:rPr lang="en-IN" sz="2000" dirty="0">
                <a:latin typeface="Times New Roman" pitchFamily="18" charset="0"/>
                <a:cs typeface="Times New Roman" pitchFamily="18" charset="0"/>
              </a:rPr>
              <a:t>Processor     :  I5/Intel Processor</a:t>
            </a:r>
          </a:p>
          <a:p>
            <a:pPr lvl="0"/>
            <a:r>
              <a:rPr lang="en-IN" sz="2000" dirty="0">
                <a:latin typeface="Times New Roman" pitchFamily="18" charset="0"/>
                <a:cs typeface="Times New Roman" pitchFamily="18" charset="0"/>
              </a:rPr>
              <a:t>RAM            :  8GB (min)</a:t>
            </a:r>
          </a:p>
          <a:p>
            <a:pPr lvl="0"/>
            <a:r>
              <a:rPr lang="en-US" sz="2000" dirty="0">
                <a:latin typeface="Times New Roman" pitchFamily="18" charset="0"/>
                <a:cs typeface="Times New Roman" pitchFamily="18" charset="0"/>
              </a:rPr>
              <a:t>Hard Disk     :  128 GB</a:t>
            </a:r>
            <a:endParaRPr lang="en-IN" sz="2000" dirty="0">
              <a:latin typeface="Times New Roman" pitchFamily="18" charset="0"/>
              <a:cs typeface="Times New Roman" pitchFamily="18" charset="0"/>
            </a:endParaRPr>
          </a:p>
          <a:p>
            <a:pPr marL="41143" indent="0">
              <a:buNone/>
            </a:pPr>
            <a:endParaRPr lang="en-IN" sz="2000" b="1" dirty="0">
              <a:latin typeface="Times New Roman" pitchFamily="18" charset="0"/>
              <a:cs typeface="Times New Roman" pitchFamily="18" charset="0"/>
            </a:endParaRPr>
          </a:p>
        </p:txBody>
      </p:sp>
      <p:sp>
        <p:nvSpPr>
          <p:cNvPr id="5" name="Content Placeholder 4"/>
          <p:cNvSpPr txBox="1">
            <a:spLocks/>
          </p:cNvSpPr>
          <p:nvPr/>
        </p:nvSpPr>
        <p:spPr>
          <a:xfrm>
            <a:off x="5226366" y="2198191"/>
            <a:ext cx="5803584" cy="2959598"/>
          </a:xfrm>
          <a:prstGeom prst="rect">
            <a:avLst/>
          </a:prstGeom>
        </p:spPr>
        <p:txBody>
          <a:bodyPr>
            <a:normAutofit/>
          </a:bodyPr>
          <a:lst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a:lstStyle>
          <a:p>
            <a:pPr marL="41143" indent="0">
              <a:buFont typeface="Wingdings" pitchFamily="2" charset="2"/>
              <a:buNone/>
            </a:pPr>
            <a:r>
              <a:rPr lang="en-IN" sz="2000" b="1" dirty="0">
                <a:latin typeface="Times New Roman" pitchFamily="18" charset="0"/>
                <a:cs typeface="Times New Roman" pitchFamily="18" charset="0"/>
              </a:rPr>
              <a:t>S/W Specifications:</a:t>
            </a:r>
          </a:p>
          <a:p>
            <a:r>
              <a:rPr lang="en-US" sz="2000" dirty="0">
                <a:latin typeface="Times New Roman" pitchFamily="18" charset="0"/>
                <a:cs typeface="Times New Roman" pitchFamily="18" charset="0"/>
              </a:rPr>
              <a:t>Operating System   :   Windows 10</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Server-side Script   :   Python 3.6</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IDE	 	       : PyCharm, Jupyter notebook</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Libraries Used	       :   Numpy, IO, OS, Flask, Keras, pandas, tensorflow</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983775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N. H. Lung, B. Institute, and others, “Disease statistics,” NHLBI Fact Book, Fisc. Year 2012, p. 35, 2012. </a:t>
            </a:r>
          </a:p>
          <a:p>
            <a:r>
              <a:rPr lang="en-IN" dirty="0">
                <a:latin typeface="Times New Roman" panose="02020603050405020304" pitchFamily="18" charset="0"/>
                <a:cs typeface="Times New Roman" panose="02020603050405020304" pitchFamily="18" charset="0"/>
              </a:rPr>
              <a:t> “Malaysia: Lung Disease. In World Health Rankings,” 2012. [Online]. Available: http://www.worldlifeexpectancy.com/malaysi lung-disease.</a:t>
            </a:r>
          </a:p>
          <a:p>
            <a:r>
              <a:rPr lang="en-IN" dirty="0">
                <a:latin typeface="Times New Roman" panose="02020603050405020304" pitchFamily="18" charset="0"/>
                <a:cs typeface="Times New Roman" panose="02020603050405020304" pitchFamily="18" charset="0"/>
              </a:rPr>
              <a:t> Y. Jiang, R. M. Nishikawa, R. A. Schmidt, C. E. Metz, M. L. Giger, and K. Doi, “Improving breast cancer diagnosis with computer aided diagnosis,” Acad. Radiol., vol. 6, no. 1, pp. 22–33, 1999. </a:t>
            </a:r>
          </a:p>
          <a:p>
            <a:r>
              <a:rPr lang="en-IN" dirty="0">
                <a:latin typeface="Times New Roman" panose="02020603050405020304" pitchFamily="18" charset="0"/>
                <a:cs typeface="Times New Roman" panose="02020603050405020304" pitchFamily="18" charset="0"/>
              </a:rPr>
              <a:t> K. Doi, “Computer-aided diagnosis in medical imaging: Historical review, current status and future potential,” Comput. Med. Imaging Graph., vol. 31, no. 4–5, pp. 198–211, 2007.</a:t>
            </a:r>
          </a:p>
        </p:txBody>
      </p:sp>
    </p:spTree>
    <p:extLst>
      <p:ext uri="{BB962C8B-B14F-4D97-AF65-F5344CB8AC3E}">
        <p14:creationId xmlns:p14="http://schemas.microsoft.com/office/powerpoint/2010/main" val="134253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43" y="991513"/>
            <a:ext cx="5707120" cy="1299478"/>
          </a:xfrm>
        </p:spPr>
        <p:txBody>
          <a:bodyPr>
            <a:normAutofit/>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IN" sz="2000" dirty="0">
                <a:effectLst/>
                <a:latin typeface="Times New Roman" panose="02020603050405020304" pitchFamily="18" charset="0"/>
                <a:ea typeface="Calibri" panose="020F0502020204030204" pitchFamily="34" charset="0"/>
              </a:rPr>
              <a:t>Lung cancers have been identified as one of the world's most serious causes of death [1]. It is among the most malignant </a:t>
            </a:r>
            <a:r>
              <a:rPr lang="en-IN" sz="2000" dirty="0" err="1">
                <a:effectLst/>
                <a:latin typeface="Times New Roman" panose="02020603050405020304" pitchFamily="18" charset="0"/>
                <a:ea typeface="Calibri" panose="020F0502020204030204" pitchFamily="34" charset="0"/>
              </a:rPr>
              <a:t>tumors</a:t>
            </a:r>
            <a:r>
              <a:rPr lang="en-IN" sz="2000" dirty="0">
                <a:effectLst/>
                <a:latin typeface="Times New Roman" panose="02020603050405020304" pitchFamily="18" charset="0"/>
                <a:ea typeface="Calibri" panose="020F0502020204030204" pitchFamily="34" charset="0"/>
              </a:rPr>
              <a:t> that can affect human wellbeing. Its death rate scores among all </a:t>
            </a:r>
            <a:r>
              <a:rPr lang="en-IN" sz="2000" dirty="0" err="1">
                <a:effectLst/>
                <a:latin typeface="Times New Roman" panose="02020603050405020304" pitchFamily="18" charset="0"/>
                <a:ea typeface="Calibri" panose="020F0502020204030204" pitchFamily="34" charset="0"/>
              </a:rPr>
              <a:t>tumor</a:t>
            </a:r>
            <a:r>
              <a:rPr lang="en-IN" sz="2000" dirty="0">
                <a:effectLst/>
                <a:latin typeface="Times New Roman" panose="02020603050405020304" pitchFamily="18" charset="0"/>
                <a:ea typeface="Calibri" panose="020F0502020204030204" pitchFamily="34" charset="0"/>
              </a:rPr>
              <a:t> deaths, and is also the top killer towards male and female cancer death [2-3]. There have been nearly 1.8 million fresh cases of lung cancer annually (13 percent among all cancers), 1.6 million deaths worldwide (19.4 percent among all cancers). Lung cancer is a proliferation of expanding and developing irregular cells into a tumour. Of the other forms of cancer, the death rate of lung cancer is the greatest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ea typeface="Calibri" panose="020F0502020204030204" pitchFamily="34" charset="0"/>
              </a:rPr>
              <a:t>Cigarette smoke induces an approximate 85 percent of cases of lung cancer in males and 75 percent in females. Lung cancer is amongst the most terrible illnesses in the developing countries, with a death rate of 19.4 percent. Lung cancer is among the most dangerous cancer worldwide, with lowest success rate following diagnosis, with a steady rise in casualty count per year [4-6]. Advantages of Fuzzy logic in the earlier predictions will lead to result oriented analysis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202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535" y="1523164"/>
            <a:ext cx="6390003" cy="4363287"/>
          </a:xfrm>
        </p:spPr>
        <p:txBody>
          <a:bodyPr>
            <a:noAutofit/>
          </a:bodyPr>
          <a:lstStyle/>
          <a:p>
            <a:pPr algn="ctr"/>
            <a:r>
              <a:rPr lang="en-IN" sz="12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6309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568" y="270722"/>
            <a:ext cx="7262661" cy="484022"/>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4445302"/>
              </p:ext>
            </p:extLst>
          </p:nvPr>
        </p:nvGraphicFramePr>
        <p:xfrm>
          <a:off x="203200" y="1000795"/>
          <a:ext cx="11190514" cy="5746881"/>
        </p:xfrm>
        <a:graphic>
          <a:graphicData uri="http://schemas.openxmlformats.org/drawingml/2006/table">
            <a:tbl>
              <a:tblPr firstRow="1" bandRow="1">
                <a:tableStyleId>{5C22544A-7EE6-4342-B048-85BDC9FD1C3A}</a:tableStyleId>
              </a:tblPr>
              <a:tblGrid>
                <a:gridCol w="859417">
                  <a:extLst>
                    <a:ext uri="{9D8B030D-6E8A-4147-A177-3AD203B41FA5}">
                      <a16:colId xmlns:a16="http://schemas.microsoft.com/office/drawing/2014/main" val="20000"/>
                    </a:ext>
                  </a:extLst>
                </a:gridCol>
                <a:gridCol w="1332240">
                  <a:extLst>
                    <a:ext uri="{9D8B030D-6E8A-4147-A177-3AD203B41FA5}">
                      <a16:colId xmlns:a16="http://schemas.microsoft.com/office/drawing/2014/main" val="20001"/>
                    </a:ext>
                  </a:extLst>
                </a:gridCol>
                <a:gridCol w="1785257">
                  <a:extLst>
                    <a:ext uri="{9D8B030D-6E8A-4147-A177-3AD203B41FA5}">
                      <a16:colId xmlns:a16="http://schemas.microsoft.com/office/drawing/2014/main" val="20002"/>
                    </a:ext>
                  </a:extLst>
                </a:gridCol>
                <a:gridCol w="2105756">
                  <a:extLst>
                    <a:ext uri="{9D8B030D-6E8A-4147-A177-3AD203B41FA5}">
                      <a16:colId xmlns:a16="http://schemas.microsoft.com/office/drawing/2014/main" val="20003"/>
                    </a:ext>
                  </a:extLst>
                </a:gridCol>
                <a:gridCol w="5107844">
                  <a:extLst>
                    <a:ext uri="{9D8B030D-6E8A-4147-A177-3AD203B41FA5}">
                      <a16:colId xmlns:a16="http://schemas.microsoft.com/office/drawing/2014/main" val="20004"/>
                    </a:ext>
                  </a:extLst>
                </a:gridCol>
              </a:tblGrid>
              <a:tr h="766374">
                <a:tc>
                  <a:txBody>
                    <a:bodyPr/>
                    <a:lstStyle/>
                    <a:p>
                      <a:r>
                        <a:rPr lang="en-IN" sz="1600" dirty="0">
                          <a:latin typeface="Times New Roman" panose="02020603050405020304" pitchFamily="18" charset="0"/>
                          <a:cs typeface="Times New Roman" panose="02020603050405020304" pitchFamily="18" charset="0"/>
                        </a:rPr>
                        <a:t>SL</a:t>
                      </a:r>
                    </a:p>
                    <a:p>
                      <a:r>
                        <a:rPr lang="en-IN" sz="1600" dirty="0">
                          <a:latin typeface="Times New Roman" panose="02020603050405020304" pitchFamily="18" charset="0"/>
                          <a:cs typeface="Times New Roman" panose="02020603050405020304" pitchFamily="18" charset="0"/>
                        </a:rPr>
                        <a:t>NO</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Journal type with year</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Authors</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Title</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Outcomes</a:t>
                      </a:r>
                    </a:p>
                  </a:txBody>
                  <a:tcPr marL="80998" marR="80998" marT="40499" marB="40499"/>
                </a:tc>
                <a:extLst>
                  <a:ext uri="{0D108BD9-81ED-4DB2-BD59-A6C34878D82A}">
                    <a16:rowId xmlns:a16="http://schemas.microsoft.com/office/drawing/2014/main" val="10000"/>
                  </a:ext>
                </a:extLst>
              </a:tr>
              <a:tr h="1150202">
                <a:tc>
                  <a:txBody>
                    <a:bodyPr/>
                    <a:lstStyle/>
                    <a:p>
                      <a:r>
                        <a:rPr lang="en-IN" sz="1600" dirty="0">
                          <a:latin typeface="Times New Roman" panose="02020603050405020304" pitchFamily="18" charset="0"/>
                          <a:cs typeface="Times New Roman" panose="02020603050405020304" pitchFamily="18" charset="0"/>
                        </a:rPr>
                        <a:t>01</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2018, IEEE</a:t>
                      </a:r>
                    </a:p>
                  </a:txBody>
                  <a:tcPr marL="80998" marR="80998" marT="40499" marB="40499"/>
                </a:tc>
                <a:tc>
                  <a:txBody>
                    <a:bodyPr/>
                    <a:lstStyle/>
                    <a:p>
                      <a:pPr algn="l"/>
                      <a:r>
                        <a:rPr lang="en-IN" sz="1100" u="none" dirty="0">
                          <a:solidFill>
                            <a:schemeClr val="tx1"/>
                          </a:solidFill>
                          <a:latin typeface="Times New Roman" panose="02020603050405020304" pitchFamily="18" charset="0"/>
                          <a:cs typeface="Times New Roman" panose="02020603050405020304" pitchFamily="18" charset="0"/>
                        </a:rPr>
                        <a:t>Joel Than Chia Ming</a:t>
                      </a:r>
                    </a:p>
                    <a:p>
                      <a:pPr algn="l"/>
                      <a:r>
                        <a:rPr lang="en-IN" sz="1100" u="none" dirty="0">
                          <a:solidFill>
                            <a:schemeClr val="tx1"/>
                          </a:solidFill>
                          <a:latin typeface="Times New Roman" panose="02020603050405020304" pitchFamily="18" charset="0"/>
                          <a:cs typeface="Times New Roman" panose="02020603050405020304" pitchFamily="18" charset="0"/>
                        </a:rPr>
                        <a:t>Norliza Mohd Noor</a:t>
                      </a:r>
                    </a:p>
                    <a:p>
                      <a:pPr algn="l"/>
                      <a:r>
                        <a:rPr lang="en-IN" sz="1100" u="none" dirty="0">
                          <a:solidFill>
                            <a:schemeClr val="tx1"/>
                          </a:solidFill>
                          <a:latin typeface="Times New Roman" panose="02020603050405020304" pitchFamily="18" charset="0"/>
                          <a:cs typeface="Times New Roman" panose="02020603050405020304" pitchFamily="18" charset="0"/>
                        </a:rPr>
                        <a:t>Omar Mohd Rijal</a:t>
                      </a:r>
                    </a:p>
                    <a:p>
                      <a:pPr algn="l"/>
                      <a:r>
                        <a:rPr lang="en-IN" sz="1100" u="none" dirty="0">
                          <a:solidFill>
                            <a:schemeClr val="tx1"/>
                          </a:solidFill>
                          <a:latin typeface="Times New Roman" panose="02020603050405020304" pitchFamily="18" charset="0"/>
                          <a:cs typeface="Times New Roman" panose="02020603050405020304" pitchFamily="18" charset="0"/>
                        </a:rPr>
                        <a:t>Rosminah M. Kassim</a:t>
                      </a:r>
                    </a:p>
                    <a:p>
                      <a:pPr algn="l"/>
                      <a:r>
                        <a:rPr lang="en-IN" sz="1100" u="none" dirty="0">
                          <a:solidFill>
                            <a:schemeClr val="tx1"/>
                          </a:solidFill>
                          <a:latin typeface="Times New Roman" panose="02020603050405020304" pitchFamily="18" charset="0"/>
                          <a:cs typeface="Times New Roman" panose="02020603050405020304" pitchFamily="18" charset="0"/>
                        </a:rPr>
                        <a:t>Ashari Yunus</a:t>
                      </a:r>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kern="1200" dirty="0">
                          <a:solidFill>
                            <a:schemeClr val="dk1"/>
                          </a:solidFill>
                          <a:effectLst/>
                          <a:latin typeface="Times New Roman" panose="02020603050405020304" pitchFamily="18" charset="0"/>
                          <a:ea typeface="+mn-ea"/>
                          <a:cs typeface="Times New Roman" panose="02020603050405020304" pitchFamily="18" charset="0"/>
                        </a:rPr>
                        <a:t>Lung Disease</a:t>
                      </a:r>
                      <a:r>
                        <a:rPr lang="en-IN" sz="1050" b="1"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050" b="1" i="0" kern="1200" dirty="0">
                          <a:solidFill>
                            <a:schemeClr val="dk1"/>
                          </a:solidFill>
                          <a:effectLst/>
                          <a:latin typeface="Times New Roman" panose="02020603050405020304" pitchFamily="18" charset="0"/>
                          <a:ea typeface="+mn-ea"/>
                          <a:cs typeface="Times New Roman" panose="02020603050405020304" pitchFamily="18" charset="0"/>
                        </a:rPr>
                        <a:t>Classification Using Different Deep Learning Architectures and Principal Component Analysis</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First for any image we need to convert RGB image into gray scale image. This is done just because Hu moments shape descriptor and Haralick features can be calculated over single channel only. Therefore, it is necessary to convert RGB to gray scale before computing Hu moments and Haralick features.</a:t>
                      </a:r>
                    </a:p>
                  </a:txBody>
                  <a:tcPr marL="80998" marR="80998" marT="40499" marB="40499"/>
                </a:tc>
                <a:extLst>
                  <a:ext uri="{0D108BD9-81ED-4DB2-BD59-A6C34878D82A}">
                    <a16:rowId xmlns:a16="http://schemas.microsoft.com/office/drawing/2014/main" val="10001"/>
                  </a:ext>
                </a:extLst>
              </a:tr>
              <a:tr h="1157016">
                <a:tc>
                  <a:txBody>
                    <a:bodyPr/>
                    <a:lstStyle/>
                    <a:p>
                      <a:r>
                        <a:rPr lang="en-IN" sz="1600" dirty="0">
                          <a:latin typeface="Times New Roman" panose="02020603050405020304" pitchFamily="18" charset="0"/>
                          <a:cs typeface="Times New Roman" panose="02020603050405020304" pitchFamily="18" charset="0"/>
                        </a:rPr>
                        <a:t>02</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2019, ISSN</a:t>
                      </a:r>
                    </a:p>
                  </a:txBody>
                  <a:tcPr marL="80998" marR="80998" marT="40499" marB="40499"/>
                </a:tc>
                <a:tc>
                  <a:txBody>
                    <a:bodyPr/>
                    <a:lstStyle/>
                    <a:p>
                      <a:r>
                        <a:rPr lang="en-IN" sz="1400" dirty="0">
                          <a:latin typeface="Times New Roman" panose="02020603050405020304" pitchFamily="18" charset="0"/>
                          <a:cs typeface="Times New Roman" panose="02020603050405020304" pitchFamily="18" charset="0"/>
                        </a:rPr>
                        <a:t>L. Anand, V. Neelanarayanan</a:t>
                      </a:r>
                    </a:p>
                  </a:txBody>
                  <a:tcPr marL="80998" marR="80998" marT="40499" marB="40499"/>
                </a:tc>
                <a:tc>
                  <a:txBody>
                    <a:bodyPr/>
                    <a:lstStyle/>
                    <a:p>
                      <a:r>
                        <a:rPr lang="en-IN" sz="1200" dirty="0">
                          <a:latin typeface="Times New Roman" panose="02020603050405020304" pitchFamily="18" charset="0"/>
                          <a:cs typeface="Times New Roman" panose="02020603050405020304" pitchFamily="18" charset="0"/>
                        </a:rPr>
                        <a:t>Liver Disease Classification using Deep Learning Algorithm</a:t>
                      </a: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classification of lung and liver diseases using diseased images of liver and lung. However, there is still no efficient and effective commercial solution that can be used to identify the diseases. In our work, we used two different DL models for the detection of lung and liver diseases using healthy- and diseased images of organs.</a:t>
                      </a:r>
                    </a:p>
                  </a:txBody>
                  <a:tcPr marL="80998" marR="80998" marT="40499" marB="40499"/>
                </a:tc>
                <a:extLst>
                  <a:ext uri="{0D108BD9-81ED-4DB2-BD59-A6C34878D82A}">
                    <a16:rowId xmlns:a16="http://schemas.microsoft.com/office/drawing/2014/main" val="10002"/>
                  </a:ext>
                </a:extLst>
              </a:tr>
              <a:tr h="1129251">
                <a:tc>
                  <a:txBody>
                    <a:bodyPr/>
                    <a:lstStyle/>
                    <a:p>
                      <a:r>
                        <a:rPr lang="en-IN" sz="1600" dirty="0">
                          <a:latin typeface="Times New Roman" panose="02020603050405020304" pitchFamily="18" charset="0"/>
                          <a:cs typeface="Times New Roman" panose="02020603050405020304" pitchFamily="18" charset="0"/>
                        </a:rPr>
                        <a:t>03</a:t>
                      </a: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IN" sz="1701" b="0" i="0" kern="1200" dirty="0">
                          <a:solidFill>
                            <a:schemeClr val="dk1"/>
                          </a:solidFill>
                          <a:effectLst/>
                          <a:latin typeface="Times New Roman" panose="02020603050405020304" pitchFamily="18" charset="0"/>
                          <a:ea typeface="+mn-ea"/>
                          <a:cs typeface="Times New Roman" panose="02020603050405020304" pitchFamily="18" charset="0"/>
                        </a:rPr>
                        <a:t>2017, Researchgate</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200" dirty="0">
                          <a:latin typeface="Times New Roman" panose="02020603050405020304" pitchFamily="18" charset="0"/>
                          <a:cs typeface="Times New Roman" panose="02020603050405020304" pitchFamily="18" charset="0"/>
                        </a:rPr>
                        <a:t>Andrew G. Howard</a:t>
                      </a:r>
                    </a:p>
                    <a:p>
                      <a:r>
                        <a:rPr lang="en-IN" sz="1200" dirty="0">
                          <a:latin typeface="Times New Roman" panose="02020603050405020304" pitchFamily="18" charset="0"/>
                          <a:cs typeface="Times New Roman" panose="02020603050405020304" pitchFamily="18" charset="0"/>
                        </a:rPr>
                        <a:t>Menglong Zhu</a:t>
                      </a:r>
                    </a:p>
                    <a:p>
                      <a:r>
                        <a:rPr lang="en-IN" sz="1200" dirty="0">
                          <a:latin typeface="Times New Roman" panose="02020603050405020304" pitchFamily="18" charset="0"/>
                          <a:cs typeface="Times New Roman" panose="02020603050405020304" pitchFamily="18" charset="0"/>
                        </a:rPr>
                        <a:t>Bo Chen</a:t>
                      </a:r>
                    </a:p>
                    <a:p>
                      <a:r>
                        <a:rPr lang="en-IN" sz="1200" dirty="0">
                          <a:latin typeface="Times New Roman" panose="02020603050405020304" pitchFamily="18" charset="0"/>
                          <a:cs typeface="Times New Roman" panose="02020603050405020304" pitchFamily="18" charset="0"/>
                        </a:rPr>
                        <a:t>Dmitry Kalenichenko</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MobileNets: Efficient Convolutional Neural Networks for Mobile Vision Applications</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Infinite possibilities of deep-learning for real-time</a:t>
                      </a:r>
                      <a:r>
                        <a:rPr lang="en-US" sz="1400" b="0" baseline="0"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applications, complete with case studies, Mobile Net is examples of state-of-the-art pre-trained CNN models that do an excellent work of classification images. When compared to other architectures, the Mobile net was found to be better at extracting discriminative features from images</a:t>
                      </a:r>
                    </a:p>
                  </a:txBody>
                  <a:tcPr marL="80998" marR="80998" marT="40499" marB="40499"/>
                </a:tc>
                <a:extLst>
                  <a:ext uri="{0D108BD9-81ED-4DB2-BD59-A6C34878D82A}">
                    <a16:rowId xmlns:a16="http://schemas.microsoft.com/office/drawing/2014/main" val="10003"/>
                  </a:ext>
                </a:extLst>
              </a:tr>
              <a:tr h="1129251">
                <a:tc>
                  <a:txBody>
                    <a:bodyPr/>
                    <a:lstStyle/>
                    <a:p>
                      <a:r>
                        <a:rPr lang="en-IN" sz="1600" dirty="0">
                          <a:latin typeface="Times New Roman" panose="02020603050405020304" pitchFamily="18" charset="0"/>
                          <a:cs typeface="Times New Roman" panose="02020603050405020304" pitchFamily="18" charset="0"/>
                        </a:rPr>
                        <a:t>04</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2020, </a:t>
                      </a:r>
                      <a:r>
                        <a:rPr lang="en-IN" sz="1600" dirty="0" err="1">
                          <a:latin typeface="Times New Roman" panose="02020603050405020304" pitchFamily="18" charset="0"/>
                          <a:cs typeface="Times New Roman" panose="02020603050405020304" pitchFamily="18" charset="0"/>
                        </a:rPr>
                        <a:t>ScienceDirect</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200" dirty="0">
                          <a:latin typeface="Times New Roman" panose="02020603050405020304" pitchFamily="18" charset="0"/>
                          <a:cs typeface="Times New Roman" panose="02020603050405020304" pitchFamily="18" charset="0"/>
                        </a:rPr>
                        <a:t>Devvi Sarwinda</a:t>
                      </a:r>
                    </a:p>
                    <a:p>
                      <a:r>
                        <a:rPr lang="en-IN" sz="1200" dirty="0">
                          <a:latin typeface="Times New Roman" panose="02020603050405020304" pitchFamily="18" charset="0"/>
                          <a:cs typeface="Times New Roman" panose="02020603050405020304" pitchFamily="18" charset="0"/>
                        </a:rPr>
                        <a:t>Radifa Hilya Paradisa</a:t>
                      </a:r>
                    </a:p>
                    <a:p>
                      <a:r>
                        <a:rPr lang="en-IN" sz="1200" dirty="0">
                          <a:latin typeface="Times New Roman" panose="02020603050405020304" pitchFamily="18" charset="0"/>
                          <a:cs typeface="Times New Roman" panose="02020603050405020304" pitchFamily="18" charset="0"/>
                        </a:rPr>
                        <a:t>Alhadi Bustamam</a:t>
                      </a:r>
                    </a:p>
                    <a:p>
                      <a:r>
                        <a:rPr lang="en-IN" sz="1200" dirty="0">
                          <a:latin typeface="Times New Roman" panose="02020603050405020304" pitchFamily="18" charset="0"/>
                          <a:cs typeface="Times New Roman" panose="02020603050405020304" pitchFamily="18" charset="0"/>
                        </a:rPr>
                        <a:t>Pinkie Anggia</a:t>
                      </a: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Deep Learning in Image Classification using Residual Network (ResNet) Variants for Detection of Colorectal Cancer</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200" dirty="0">
                          <a:latin typeface="Times New Roman" panose="02020603050405020304" pitchFamily="18" charset="0"/>
                          <a:cs typeface="Times New Roman" panose="02020603050405020304" pitchFamily="18" charset="0"/>
                        </a:rPr>
                        <a:t>This paper investigates a deep learning method in image classification for the detection of colorectal cancer with ResNet architecture. The exceptional performance of a deep learning classification incites scholars to implement them in medical images. In this study, we trained ResNet-18 and ResNet-50 on colon glands images.</a:t>
                      </a:r>
                    </a:p>
                  </a:txBody>
                  <a:tcPr marL="80998" marR="80998" marT="40499" marB="40499"/>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5072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161777" cy="948574"/>
          </a:xfrm>
        </p:spPr>
        <p:txBody>
          <a:bodyPr/>
          <a:lstStyle/>
          <a:p>
            <a:r>
              <a:rPr lang="en-IN"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839609" y="2284138"/>
            <a:ext cx="9333091" cy="1830662"/>
          </a:xfrm>
        </p:spPr>
        <p:txBody>
          <a:bodyPr>
            <a:normAutofit/>
          </a:bodyPr>
          <a:lstStyle/>
          <a:p>
            <a:pPr algn="just"/>
            <a:r>
              <a:rPr lang="en-IN" sz="2000" dirty="0">
                <a:solidFill>
                  <a:srgbClr val="000000"/>
                </a:solidFill>
                <a:effectLst/>
                <a:latin typeface="Times New Roman" panose="02020603050405020304" pitchFamily="18" charset="0"/>
                <a:ea typeface="Calibri" panose="020F0502020204030204" pitchFamily="34" charset="0"/>
              </a:rPr>
              <a:t>In the existing there are methods implemented to classify lung </a:t>
            </a:r>
            <a:r>
              <a:rPr lang="en-IN" sz="2000" dirty="0" err="1">
                <a:solidFill>
                  <a:srgbClr val="000000"/>
                </a:solidFill>
                <a:effectLst/>
                <a:latin typeface="Times New Roman" panose="02020603050405020304" pitchFamily="18" charset="0"/>
                <a:ea typeface="Calibri" panose="020F0502020204030204" pitchFamily="34" charset="0"/>
              </a:rPr>
              <a:t>disesase</a:t>
            </a:r>
            <a:r>
              <a:rPr lang="en-IN" sz="2000" dirty="0">
                <a:solidFill>
                  <a:srgbClr val="000000"/>
                </a:solidFill>
                <a:effectLst/>
                <a:latin typeface="Times New Roman" panose="02020603050405020304" pitchFamily="18" charset="0"/>
                <a:ea typeface="Calibri" panose="020F0502020204030204" pitchFamily="34" charset="0"/>
              </a:rPr>
              <a:t> classification in deep learning. In method we are performing the classification of lung cancer identification using vgg16 of deep learning along with the Machine learning methods. As image analysis based approaches for classification of medical images</a:t>
            </a:r>
            <a:endParaRPr lang="en-IN" sz="2000" dirty="0"/>
          </a:p>
        </p:txBody>
      </p:sp>
    </p:spTree>
    <p:extLst>
      <p:ext uri="{BB962C8B-B14F-4D97-AF65-F5344CB8AC3E}">
        <p14:creationId xmlns:p14="http://schemas.microsoft.com/office/powerpoint/2010/main" val="270664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p:txBody>
          <a:bodyPr/>
          <a:lstStyle/>
          <a:p>
            <a:pPr algn="just">
              <a:lnSpc>
                <a:spcPct val="150000"/>
              </a:lnSpc>
              <a:spcBef>
                <a:spcPts val="0"/>
              </a:spcBef>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Time consuming</a:t>
            </a:r>
          </a:p>
          <a:p>
            <a:pPr algn="just">
              <a:lnSpc>
                <a:spcPct val="150000"/>
              </a:lnSpc>
              <a:spcBef>
                <a:spcPts val="0"/>
              </a:spcBef>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More human effort</a:t>
            </a:r>
          </a:p>
          <a:p>
            <a:pPr algn="just">
              <a:lnSpc>
                <a:spcPct val="150000"/>
              </a:lnSpc>
              <a:spcBef>
                <a:spcPts val="0"/>
              </a:spcBef>
              <a:buFont typeface="Arial" panose="020B0604020202020204" pitchFamily="34" charset="0"/>
              <a:buChar char="•"/>
            </a:pPr>
            <a:endParaRPr lang="en-US" sz="2000" dirty="0">
              <a:latin typeface="Times New Roman" panose="02020603050405020304" pitchFamily="18" charset="0"/>
              <a:ea typeface="Calibri" panose="020F0502020204030204" pitchFamily="34" charset="0"/>
            </a:endParaRPr>
          </a:p>
          <a:p>
            <a:pPr marL="0" lvl="0" indent="0" algn="just">
              <a:lnSpc>
                <a:spcPct val="150000"/>
              </a:lnSpc>
              <a:spcBef>
                <a:spcPts val="0"/>
              </a:spcBef>
              <a:buNone/>
            </a:pPr>
            <a:endParaRPr lang="en-US"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9080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804" y="865939"/>
            <a:ext cx="8790302" cy="519949"/>
          </a:xfrm>
        </p:spPr>
        <p:txBody>
          <a:bodyPr>
            <a:normAutofit fontScale="90000"/>
          </a:bodyPr>
          <a:lstStyle/>
          <a:p>
            <a:r>
              <a:rPr lang="en-US" sz="5400" b="1"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p:cNvSpPr>
            <a:spLocks noGrp="1"/>
          </p:cNvSpPr>
          <p:nvPr>
            <p:ph idx="1"/>
          </p:nvPr>
        </p:nvSpPr>
        <p:spPr>
          <a:xfrm>
            <a:off x="1010923" y="2226988"/>
            <a:ext cx="9176065" cy="2373587"/>
          </a:xfrm>
        </p:spPr>
        <p:txBody>
          <a:bodyPr>
            <a:normAutofit fontScale="92500" lnSpcReduction="20000"/>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purposed method we are performing the classification of either the image is lung cancer or normal identification using Mobile net and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CNN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of deep learning along with the Machine learning methods. As image analysis based approaches for medical lung classification and authentication. Hence, proper classification is important for the lung dataset that which will be possible by using our proposed method. Block diagram of proposed method is shown below.</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32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7504427" cy="1005724"/>
          </a:xfrm>
        </p:spPr>
        <p:txBody>
          <a:bodyPr/>
          <a:lstStyle/>
          <a:p>
            <a:r>
              <a:rPr lang="en-US" sz="5400" b="1" dirty="0">
                <a:latin typeface="Times New Roman" panose="02020603050405020304" pitchFamily="18" charset="0"/>
                <a:cs typeface="Times New Roman" panose="02020603050405020304" pitchFamily="18" charset="0"/>
              </a:rPr>
              <a:t>BLOCK DIAGRAM</a:t>
            </a:r>
            <a:endParaRPr lang="en-IN" dirty="0"/>
          </a:p>
        </p:txBody>
      </p:sp>
      <p:pic>
        <p:nvPicPr>
          <p:cNvPr id="6" name="Content Placeholder 5">
            <a:extLst>
              <a:ext uri="{FF2B5EF4-FFF2-40B4-BE49-F238E27FC236}">
                <a16:creationId xmlns:a16="http://schemas.microsoft.com/office/drawing/2014/main" id="{5C486BAB-6DA5-88A4-E701-A153F6222DFE}"/>
              </a:ext>
            </a:extLst>
          </p:cNvPr>
          <p:cNvPicPr>
            <a:picLocks noGrp="1" noChangeAspect="1"/>
          </p:cNvPicPr>
          <p:nvPr>
            <p:ph idx="1"/>
          </p:nvPr>
        </p:nvPicPr>
        <p:blipFill>
          <a:blip r:embed="rId2"/>
          <a:stretch>
            <a:fillRect/>
          </a:stretch>
        </p:blipFill>
        <p:spPr>
          <a:xfrm>
            <a:off x="3251213" y="1666745"/>
            <a:ext cx="5018062" cy="5323509"/>
          </a:xfrm>
          <a:prstGeom prst="rect">
            <a:avLst/>
          </a:prstGeom>
        </p:spPr>
      </p:pic>
    </p:spTree>
    <p:extLst>
      <p:ext uri="{BB962C8B-B14F-4D97-AF65-F5344CB8AC3E}">
        <p14:creationId xmlns:p14="http://schemas.microsoft.com/office/powerpoint/2010/main" val="3255530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453</TotalTime>
  <Words>2281</Words>
  <Application>Microsoft Office PowerPoint</Application>
  <PresentationFormat>Custom</PresentationFormat>
  <Paragraphs>178</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Rockwell</vt:lpstr>
      <vt:lpstr>Rockwell Condensed</vt:lpstr>
      <vt:lpstr>Symbol</vt:lpstr>
      <vt:lpstr>Times New Roman</vt:lpstr>
      <vt:lpstr>Wingdings</vt:lpstr>
      <vt:lpstr>Wood Type</vt:lpstr>
      <vt:lpstr>Lung cancer using deep learning</vt:lpstr>
      <vt:lpstr>Index</vt:lpstr>
      <vt:lpstr>Abstract </vt:lpstr>
      <vt:lpstr>introduction</vt:lpstr>
      <vt:lpstr>LITERATURE SURVEY</vt:lpstr>
      <vt:lpstr>Existing method</vt:lpstr>
      <vt:lpstr>disadvantages</vt:lpstr>
      <vt:lpstr>PROPOSED SYSTEM</vt:lpstr>
      <vt:lpstr>BLOCK DIAGRAM</vt:lpstr>
      <vt:lpstr>Advantages: </vt:lpstr>
      <vt:lpstr>IMPLEMENTATION</vt:lpstr>
      <vt:lpstr>Modules</vt:lpstr>
      <vt:lpstr>Modules</vt:lpstr>
      <vt:lpstr>ALGORITHM</vt:lpstr>
      <vt:lpstr>ALGORITHM</vt:lpstr>
      <vt:lpstr>ARCHITECTURE</vt:lpstr>
      <vt:lpstr>UML DIAGRAMS </vt:lpstr>
      <vt:lpstr>PowerPoint Presentation</vt:lpstr>
      <vt:lpstr>CLASS DIAGRAM </vt:lpstr>
      <vt:lpstr>SEQUENCE DIAGRAM </vt:lpstr>
      <vt:lpstr>PowerPoint Presentation</vt:lpstr>
      <vt:lpstr>COLLABORATION DIAGRAM </vt:lpstr>
      <vt:lpstr>DEPLOYMENT DIAGRAM </vt:lpstr>
      <vt:lpstr>ACTIVITY DIAGRAM</vt:lpstr>
      <vt:lpstr>PowerPoint Presentation</vt:lpstr>
      <vt:lpstr>COMPONENT DIAGRAM</vt:lpstr>
      <vt:lpstr>ER DIAGRAM</vt:lpstr>
      <vt:lpstr>PowerPoint Presentation</vt:lpstr>
      <vt:lpstr>PowerPoint Presentation</vt:lpstr>
      <vt:lpstr>PowerPoint Presentation</vt:lpstr>
      <vt:lpstr>Results</vt:lpstr>
      <vt:lpstr>Results and discussion</vt:lpstr>
      <vt:lpstr>About </vt:lpstr>
      <vt:lpstr>Upload </vt:lpstr>
      <vt:lpstr>Result</vt:lpstr>
      <vt:lpstr>CONCLUSION </vt:lpstr>
      <vt:lpstr>FUTURE SCOPE </vt:lpstr>
      <vt:lpstr>HARDWARE AND SOFTWARE REQUIREMENTS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and Liver disease classification</dc:title>
  <dc:creator>VISHWA PRASAD N.B</dc:creator>
  <cp:lastModifiedBy>VISHWA PRASAD N.B</cp:lastModifiedBy>
  <cp:revision>96</cp:revision>
  <dcterms:created xsi:type="dcterms:W3CDTF">2022-09-29T04:48:21Z</dcterms:created>
  <dcterms:modified xsi:type="dcterms:W3CDTF">2023-02-15T11:58:16Z</dcterms:modified>
</cp:coreProperties>
</file>