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11520488" cy="719931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0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870116" y="1413982"/>
            <a:ext cx="9659929" cy="8469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70116" y="4513687"/>
            <a:ext cx="9659929" cy="8469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870116" y="1558674"/>
            <a:ext cx="9659929" cy="287972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117755" y="4271428"/>
            <a:ext cx="1021370" cy="113469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993642" y="1503503"/>
            <a:ext cx="9417999" cy="3186896"/>
          </a:xfrm>
        </p:spPr>
        <p:txBody>
          <a:bodyPr anchor="ctr">
            <a:noAutofit/>
          </a:bodyPr>
          <a:lstStyle>
            <a:lvl1pPr algn="l">
              <a:lnSpc>
                <a:spcPct val="80000"/>
              </a:lnSpc>
              <a:defRPr sz="9071"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10923" y="4607560"/>
            <a:ext cx="7456636" cy="1123093"/>
          </a:xfrm>
        </p:spPr>
        <p:txBody>
          <a:bodyPr>
            <a:normAutofit/>
          </a:bodyPr>
          <a:lstStyle>
            <a:lvl1pPr marL="0" indent="0" algn="l">
              <a:buNone/>
              <a:defRPr sz="2079">
                <a:solidFill>
                  <a:schemeClr val="tx1"/>
                </a:solidFill>
              </a:defRPr>
            </a:lvl1pPr>
            <a:lvl2pPr marL="432008" indent="0" algn="ctr">
              <a:buNone/>
              <a:defRPr sz="2079"/>
            </a:lvl2pPr>
            <a:lvl3pPr marL="864017" indent="0" algn="ctr">
              <a:buNone/>
              <a:defRPr sz="2079"/>
            </a:lvl3pPr>
            <a:lvl4pPr marL="1296025" indent="0" algn="ctr">
              <a:buNone/>
              <a:defRPr sz="1890"/>
            </a:lvl4pPr>
            <a:lvl5pPr marL="1728033" indent="0" algn="ctr">
              <a:buNone/>
              <a:defRPr sz="1890"/>
            </a:lvl5pPr>
            <a:lvl6pPr marL="2160041" indent="0" algn="ctr">
              <a:buNone/>
              <a:defRPr sz="1890"/>
            </a:lvl6pPr>
            <a:lvl7pPr marL="2592050" indent="0" algn="ctr">
              <a:buNone/>
              <a:defRPr sz="1890"/>
            </a:lvl7pPr>
            <a:lvl8pPr marL="3024058" indent="0" algn="ctr">
              <a:buNone/>
              <a:defRPr sz="1890"/>
            </a:lvl8pPr>
            <a:lvl9pPr marL="3456066" indent="0" algn="ctr">
              <a:buNone/>
              <a:defRPr sz="189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078AB3-FA7C-4D89-BB1A-BB86C731B992}"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064384" y="4502808"/>
            <a:ext cx="1128112" cy="671936"/>
          </a:xfrm>
        </p:spPr>
        <p:txBody>
          <a:bodyPr/>
          <a:lstStyle>
            <a:lvl1pPr>
              <a:defRPr sz="2646"/>
            </a:lvl1pPr>
          </a:lstStyle>
          <a:p>
            <a:fld id="{82CB8D60-7443-40AD-925C-BAC35A15E04B}" type="slidenum">
              <a:rPr lang="en-IN" smtClean="0"/>
              <a:t>‹#›</a:t>
            </a:fld>
            <a:endParaRPr lang="en-IN"/>
          </a:p>
        </p:txBody>
      </p:sp>
    </p:spTree>
    <p:extLst>
      <p:ext uri="{BB962C8B-B14F-4D97-AF65-F5344CB8AC3E}">
        <p14:creationId xmlns:p14="http://schemas.microsoft.com/office/powerpoint/2010/main" val="1697981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78AB3-FA7C-4D89-BB1A-BB86C731B992}"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89890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44349" y="559947"/>
            <a:ext cx="2412102" cy="59194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8043" y="559947"/>
            <a:ext cx="7092300" cy="59194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78AB3-FA7C-4D89-BB1A-BB86C731B992}"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250705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78AB3-FA7C-4D89-BB1A-BB86C731B992}" type="datetimeFigureOut">
              <a:rPr lang="en-IN" smtClean="0"/>
              <a:t>15-02-2023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271132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162750"/>
            <a:ext cx="11520488" cy="203656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047767" y="1286277"/>
            <a:ext cx="8769971" cy="3695647"/>
          </a:xfrm>
        </p:spPr>
        <p:txBody>
          <a:bodyPr anchor="ctr">
            <a:normAutofit/>
          </a:bodyPr>
          <a:lstStyle>
            <a:lvl1pPr>
              <a:lnSpc>
                <a:spcPct val="80000"/>
              </a:lnSpc>
              <a:defRPr sz="7559" b="0"/>
            </a:lvl1pPr>
          </a:lstStyle>
          <a:p>
            <a:r>
              <a:rPr lang="en-US"/>
              <a:t>Click to edit Master title style</a:t>
            </a:r>
            <a:endParaRPr lang="en-US" dirty="0"/>
          </a:p>
        </p:txBody>
      </p:sp>
      <p:sp>
        <p:nvSpPr>
          <p:cNvPr id="3" name="Text Placeholder 2"/>
          <p:cNvSpPr>
            <a:spLocks noGrp="1"/>
          </p:cNvSpPr>
          <p:nvPr>
            <p:ph type="body" idx="1"/>
          </p:nvPr>
        </p:nvSpPr>
        <p:spPr>
          <a:xfrm>
            <a:off x="2046487" y="5269897"/>
            <a:ext cx="8553962" cy="1119893"/>
          </a:xfrm>
        </p:spPr>
        <p:txBody>
          <a:bodyPr anchor="t">
            <a:normAutofit/>
          </a:bodyPr>
          <a:lstStyle>
            <a:lvl1pPr marL="0" indent="0">
              <a:buNone/>
              <a:defRPr sz="1890">
                <a:solidFill>
                  <a:schemeClr val="tx1"/>
                </a:solidFill>
              </a:defRPr>
            </a:lvl1pPr>
            <a:lvl2pPr marL="432008" indent="0">
              <a:buNone/>
              <a:defRPr sz="1701">
                <a:solidFill>
                  <a:schemeClr val="tx1">
                    <a:tint val="75000"/>
                  </a:schemeClr>
                </a:solidFill>
              </a:defRPr>
            </a:lvl2pPr>
            <a:lvl3pPr marL="864017" indent="0">
              <a:buNone/>
              <a:defRPr sz="1512">
                <a:solidFill>
                  <a:schemeClr val="tx1">
                    <a:tint val="75000"/>
                  </a:schemeClr>
                </a:solidFill>
              </a:defRPr>
            </a:lvl3pPr>
            <a:lvl4pPr marL="1296025" indent="0">
              <a:buNone/>
              <a:defRPr sz="1323">
                <a:solidFill>
                  <a:schemeClr val="tx1">
                    <a:tint val="75000"/>
                  </a:schemeClr>
                </a:solidFill>
              </a:defRPr>
            </a:lvl4pPr>
            <a:lvl5pPr marL="1728033" indent="0">
              <a:buNone/>
              <a:defRPr sz="1323">
                <a:solidFill>
                  <a:schemeClr val="tx1">
                    <a:tint val="75000"/>
                  </a:schemeClr>
                </a:solidFill>
              </a:defRPr>
            </a:lvl5pPr>
            <a:lvl6pPr marL="2160041" indent="0">
              <a:buNone/>
              <a:defRPr sz="1323">
                <a:solidFill>
                  <a:schemeClr val="tx1">
                    <a:tint val="75000"/>
                  </a:schemeClr>
                </a:solidFill>
              </a:defRPr>
            </a:lvl6pPr>
            <a:lvl7pPr marL="2592050" indent="0">
              <a:buNone/>
              <a:defRPr sz="1323">
                <a:solidFill>
                  <a:schemeClr val="tx1">
                    <a:tint val="75000"/>
                  </a:schemeClr>
                </a:solidFill>
              </a:defRPr>
            </a:lvl7pPr>
            <a:lvl8pPr marL="3024058" indent="0">
              <a:buNone/>
              <a:defRPr sz="1323">
                <a:solidFill>
                  <a:schemeClr val="tx1">
                    <a:tint val="75000"/>
                  </a:schemeClr>
                </a:solidFill>
              </a:defRPr>
            </a:lvl8pPr>
            <a:lvl9pPr marL="3456066"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20345" y="6584972"/>
            <a:ext cx="2498666" cy="383297"/>
          </a:xfrm>
        </p:spPr>
        <p:txBody>
          <a:bodyPr/>
          <a:lstStyle/>
          <a:p>
            <a:fld id="{5D078AB3-FA7C-4D89-BB1A-BB86C731B992}" type="datetimeFigureOut">
              <a:rPr lang="en-IN" smtClean="0"/>
              <a:t>15-02-2023</a:t>
            </a:fld>
            <a:endParaRPr lang="en-IN"/>
          </a:p>
        </p:txBody>
      </p:sp>
      <p:sp>
        <p:nvSpPr>
          <p:cNvPr id="5" name="Footer Placeholder 4"/>
          <p:cNvSpPr>
            <a:spLocks noGrp="1"/>
          </p:cNvSpPr>
          <p:nvPr>
            <p:ph type="ftr" sz="quarter" idx="11"/>
          </p:nvPr>
        </p:nvSpPr>
        <p:spPr>
          <a:xfrm>
            <a:off x="2062489" y="6584972"/>
            <a:ext cx="5979133" cy="383297"/>
          </a:xfrm>
        </p:spPr>
        <p:txBody>
          <a:bodyPr/>
          <a:lstStyle/>
          <a:p>
            <a:endParaRPr lang="en-IN"/>
          </a:p>
        </p:txBody>
      </p:sp>
      <p:grpSp>
        <p:nvGrpSpPr>
          <p:cNvPr id="8" name="Group 7"/>
          <p:cNvGrpSpPr/>
          <p:nvPr/>
        </p:nvGrpSpPr>
        <p:grpSpPr>
          <a:xfrm>
            <a:off x="847972" y="2441602"/>
            <a:ext cx="1021370" cy="113469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797232" y="2630860"/>
            <a:ext cx="1122849" cy="756182"/>
          </a:xfrm>
        </p:spPr>
        <p:txBody>
          <a:bodyPr/>
          <a:lstStyle>
            <a:lvl1pPr>
              <a:defRPr sz="2646"/>
            </a:lvl1pPr>
          </a:lstStyle>
          <a:p>
            <a:fld id="{82CB8D60-7443-40AD-925C-BAC35A15E04B}" type="slidenum">
              <a:rPr lang="en-IN" smtClean="0"/>
              <a:t>‹#›</a:t>
            </a:fld>
            <a:endParaRPr lang="en-IN"/>
          </a:p>
        </p:txBody>
      </p:sp>
    </p:spTree>
    <p:extLst>
      <p:ext uri="{BB962C8B-B14F-4D97-AF65-F5344CB8AC3E}">
        <p14:creationId xmlns:p14="http://schemas.microsoft.com/office/powerpoint/2010/main" val="1199337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0923" y="2303780"/>
            <a:ext cx="4492990" cy="4175602"/>
          </a:xfrm>
        </p:spPr>
        <p:txBody>
          <a:bodyPr/>
          <a:lstStyle>
            <a:lvl1pPr>
              <a:defRPr sz="1890"/>
            </a:lvl1pPr>
            <a:lvl2pPr>
              <a:defRPr sz="1701"/>
            </a:lvl2pPr>
            <a:lvl3pPr>
              <a:defRPr sz="1512"/>
            </a:lvl3pPr>
            <a:lvl4pPr>
              <a:defRPr sz="1512"/>
            </a:lvl4pPr>
            <a:lvl5pPr>
              <a:defRPr sz="1512"/>
            </a:lvl5pPr>
            <a:lvl6pPr>
              <a:defRPr sz="1512"/>
            </a:lvl6pPr>
            <a:lvl7pPr>
              <a:defRPr sz="1512"/>
            </a:lvl7pPr>
            <a:lvl8pPr>
              <a:defRPr sz="1512"/>
            </a:lvl8pPr>
            <a:lvl9pPr>
              <a:defRPr sz="15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3695" y="2303780"/>
            <a:ext cx="4492990" cy="4175602"/>
          </a:xfrm>
        </p:spPr>
        <p:txBody>
          <a:bodyPr/>
          <a:lstStyle>
            <a:lvl1pPr>
              <a:defRPr sz="1890"/>
            </a:lvl1pPr>
            <a:lvl2pPr>
              <a:defRPr sz="1701"/>
            </a:lvl2pPr>
            <a:lvl3pPr>
              <a:defRPr sz="1512"/>
            </a:lvl3pPr>
            <a:lvl4pPr>
              <a:defRPr sz="1512"/>
            </a:lvl4pPr>
            <a:lvl5pPr>
              <a:defRPr sz="1512"/>
            </a:lvl5pPr>
            <a:lvl6pPr>
              <a:defRPr sz="1512"/>
            </a:lvl6pPr>
            <a:lvl7pPr>
              <a:defRPr sz="1512"/>
            </a:lvl7pPr>
            <a:lvl8pPr>
              <a:defRPr sz="1512"/>
            </a:lvl8pPr>
            <a:lvl9pPr>
              <a:defRPr sz="15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078AB3-FA7C-4D89-BB1A-BB86C731B992}"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7526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08043" y="2150195"/>
            <a:ext cx="4492990" cy="671936"/>
          </a:xfrm>
        </p:spPr>
        <p:txBody>
          <a:bodyPr anchor="ctr">
            <a:normAutofit/>
          </a:bodyPr>
          <a:lstStyle>
            <a:lvl1pPr marL="0" indent="0">
              <a:buNone/>
              <a:defRPr sz="1890" b="1">
                <a:solidFill>
                  <a:schemeClr val="accent1">
                    <a:lumMod val="75000"/>
                  </a:schemeClr>
                </a:solidFill>
              </a:defRPr>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en-US"/>
              <a:t>Click to edit Master text styles</a:t>
            </a:r>
          </a:p>
        </p:txBody>
      </p:sp>
      <p:sp>
        <p:nvSpPr>
          <p:cNvPr id="4" name="Content Placeholder 3"/>
          <p:cNvSpPr>
            <a:spLocks noGrp="1"/>
          </p:cNvSpPr>
          <p:nvPr>
            <p:ph sz="half" idx="2"/>
          </p:nvPr>
        </p:nvSpPr>
        <p:spPr>
          <a:xfrm>
            <a:off x="1010923" y="2879725"/>
            <a:ext cx="4492990" cy="3455670"/>
          </a:xfrm>
        </p:spPr>
        <p:txBody>
          <a:bodyPr/>
          <a:lstStyle>
            <a:lvl1pPr>
              <a:defRPr sz="1890"/>
            </a:lvl1pPr>
            <a:lvl2pPr>
              <a:defRPr sz="1701"/>
            </a:lvl2pPr>
            <a:lvl3pPr>
              <a:defRPr sz="1512"/>
            </a:lvl3pPr>
            <a:lvl4pPr>
              <a:defRPr sz="1512"/>
            </a:lvl4pPr>
            <a:lvl5pPr>
              <a:defRPr sz="1512"/>
            </a:lvl5pPr>
            <a:lvl6pPr>
              <a:defRPr sz="1512"/>
            </a:lvl6pPr>
            <a:lvl7pPr>
              <a:defRPr sz="1512"/>
            </a:lvl7pPr>
            <a:lvl8pPr>
              <a:defRPr sz="1512"/>
            </a:lvl8pPr>
            <a:lvl9pPr>
              <a:defRPr sz="15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13695" y="2150195"/>
            <a:ext cx="4492990" cy="671936"/>
          </a:xfrm>
        </p:spPr>
        <p:txBody>
          <a:bodyPr anchor="ctr">
            <a:normAutofit/>
          </a:bodyPr>
          <a:lstStyle>
            <a:lvl1pPr marL="0" indent="0">
              <a:buNone/>
              <a:defRPr sz="1890" b="1">
                <a:solidFill>
                  <a:schemeClr val="accent1">
                    <a:lumMod val="75000"/>
                  </a:schemeClr>
                </a:solidFill>
              </a:defRPr>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en-US"/>
              <a:t>Click to edit Master text styles</a:t>
            </a:r>
          </a:p>
        </p:txBody>
      </p:sp>
      <p:sp>
        <p:nvSpPr>
          <p:cNvPr id="6" name="Content Placeholder 5"/>
          <p:cNvSpPr>
            <a:spLocks noGrp="1"/>
          </p:cNvSpPr>
          <p:nvPr>
            <p:ph sz="quarter" idx="4"/>
          </p:nvPr>
        </p:nvSpPr>
        <p:spPr>
          <a:xfrm>
            <a:off x="6013695" y="2879725"/>
            <a:ext cx="4492990" cy="3455670"/>
          </a:xfrm>
        </p:spPr>
        <p:txBody>
          <a:bodyPr/>
          <a:lstStyle>
            <a:lvl1pPr>
              <a:defRPr sz="1890"/>
            </a:lvl1pPr>
            <a:lvl2pPr>
              <a:defRPr sz="1701"/>
            </a:lvl2pPr>
            <a:lvl3pPr>
              <a:defRPr sz="1512"/>
            </a:lvl3pPr>
            <a:lvl4pPr>
              <a:defRPr sz="1512"/>
            </a:lvl4pPr>
            <a:lvl5pPr>
              <a:defRPr sz="1512"/>
            </a:lvl5pPr>
            <a:lvl6pPr>
              <a:defRPr sz="1512"/>
            </a:lvl6pPr>
            <a:lvl7pPr>
              <a:defRPr sz="1512"/>
            </a:lvl7pPr>
            <a:lvl8pPr>
              <a:defRPr sz="1512"/>
            </a:lvl8pPr>
            <a:lvl9pPr>
              <a:defRPr sz="15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078AB3-FA7C-4D89-BB1A-BB86C731B992}" type="datetimeFigureOut">
              <a:rPr lang="en-IN" smtClean="0"/>
              <a:t>15-02-2023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79509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078AB3-FA7C-4D89-BB1A-BB86C731B992}" type="datetimeFigureOut">
              <a:rPr lang="en-IN" smtClean="0"/>
              <a:t>15-02-2023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40847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78AB3-FA7C-4D89-BB1A-BB86C731B992}" type="datetimeFigureOut">
              <a:rPr lang="en-IN" smtClean="0"/>
              <a:t>15-02-2023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6841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7846386" y="1"/>
            <a:ext cx="3674101" cy="7199312"/>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78742" y="719931"/>
            <a:ext cx="3024128" cy="1823826"/>
          </a:xfrm>
        </p:spPr>
        <p:txBody>
          <a:bodyPr anchor="b">
            <a:normAutofit/>
          </a:bodyPr>
          <a:lstStyle>
            <a:lvl1pPr>
              <a:defRPr sz="3024" b="1"/>
            </a:lvl1pPr>
          </a:lstStyle>
          <a:p>
            <a:r>
              <a:rPr lang="en-US"/>
              <a:t>Click to edit Master title style</a:t>
            </a:r>
            <a:endParaRPr lang="en-US" dirty="0"/>
          </a:p>
        </p:txBody>
      </p:sp>
      <p:sp>
        <p:nvSpPr>
          <p:cNvPr id="3" name="Content Placeholder 2"/>
          <p:cNvSpPr>
            <a:spLocks noGrp="1"/>
          </p:cNvSpPr>
          <p:nvPr>
            <p:ph idx="1"/>
          </p:nvPr>
        </p:nvSpPr>
        <p:spPr>
          <a:xfrm>
            <a:off x="792033" y="719931"/>
            <a:ext cx="6342029" cy="5269897"/>
          </a:xfrm>
        </p:spPr>
        <p:txBody>
          <a:bodyPr/>
          <a:lstStyle>
            <a:lvl1pPr>
              <a:defRPr sz="1890"/>
            </a:lvl1pPr>
            <a:lvl2pPr>
              <a:defRPr sz="1701"/>
            </a:lvl2pPr>
            <a:lvl3pPr>
              <a:defRPr sz="1512"/>
            </a:lvl3pPr>
            <a:lvl4pPr>
              <a:defRPr sz="1512"/>
            </a:lvl4pPr>
            <a:lvl5pPr>
              <a:defRPr sz="1512"/>
            </a:lvl5pPr>
            <a:lvl6pPr>
              <a:defRPr sz="1512"/>
            </a:lvl6pPr>
            <a:lvl7pPr>
              <a:defRPr sz="1512"/>
            </a:lvl7pPr>
            <a:lvl8pPr>
              <a:defRPr sz="1512"/>
            </a:lvl8pPr>
            <a:lvl9pPr>
              <a:defRPr sz="15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78742" y="2543757"/>
            <a:ext cx="3024128" cy="3455670"/>
          </a:xfrm>
        </p:spPr>
        <p:txBody>
          <a:bodyPr>
            <a:normAutofit/>
          </a:bodyPr>
          <a:lstStyle>
            <a:lvl1pPr marL="0" indent="0">
              <a:lnSpc>
                <a:spcPct val="100000"/>
              </a:lnSpc>
              <a:spcBef>
                <a:spcPts val="945"/>
              </a:spcBef>
              <a:buNone/>
              <a:defRPr sz="1323">
                <a:solidFill>
                  <a:schemeClr val="accent1">
                    <a:lumMod val="75000"/>
                  </a:schemeClr>
                </a:solidFill>
              </a:defRPr>
            </a:lvl1pPr>
            <a:lvl2pPr marL="432008" indent="0">
              <a:buNone/>
              <a:defRPr sz="1134"/>
            </a:lvl2pPr>
            <a:lvl3pPr marL="864017" indent="0">
              <a:buNone/>
              <a:defRPr sz="945"/>
            </a:lvl3pPr>
            <a:lvl4pPr marL="1296025" indent="0">
              <a:buNone/>
              <a:defRPr sz="850"/>
            </a:lvl4pPr>
            <a:lvl5pPr marL="1728033" indent="0">
              <a:buNone/>
              <a:defRPr sz="850"/>
            </a:lvl5pPr>
            <a:lvl6pPr marL="2160041" indent="0">
              <a:buNone/>
              <a:defRPr sz="850"/>
            </a:lvl6pPr>
            <a:lvl7pPr marL="2592050" indent="0">
              <a:buNone/>
              <a:defRPr sz="850"/>
            </a:lvl7pPr>
            <a:lvl8pPr marL="3024058" indent="0">
              <a:buNone/>
              <a:defRPr sz="850"/>
            </a:lvl8pPr>
            <a:lvl9pPr marL="3456066"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D078AB3-FA7C-4D89-BB1A-BB86C731B992}" type="datetimeFigureOut">
              <a:rPr lang="en-IN" smtClean="0"/>
              <a:t>15-02-2023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0773740" y="6539724"/>
            <a:ext cx="432018" cy="479954"/>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120218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7846386" y="1"/>
            <a:ext cx="3674101" cy="7199312"/>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78742" y="719931"/>
            <a:ext cx="3024128" cy="1823826"/>
          </a:xfrm>
        </p:spPr>
        <p:txBody>
          <a:bodyPr anchor="b">
            <a:normAutofit/>
          </a:bodyPr>
          <a:lstStyle>
            <a:lvl1pPr>
              <a:defRPr sz="3024"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7846386" cy="7199313"/>
          </a:xfrm>
          <a:solidFill>
            <a:schemeClr val="tx2">
              <a:lumMod val="20000"/>
              <a:lumOff val="80000"/>
            </a:schemeClr>
          </a:solidFill>
        </p:spPr>
        <p:txBody>
          <a:bodyPr anchor="t"/>
          <a:lstStyle>
            <a:lvl1pPr marL="0" indent="0">
              <a:buNone/>
              <a:defRPr sz="3024"/>
            </a:lvl1pPr>
            <a:lvl2pPr marL="432008" indent="0">
              <a:buNone/>
              <a:defRPr sz="2646"/>
            </a:lvl2pPr>
            <a:lvl3pPr marL="864017" indent="0">
              <a:buNone/>
              <a:defRPr sz="2268"/>
            </a:lvl3pPr>
            <a:lvl4pPr marL="1296025" indent="0">
              <a:buNone/>
              <a:defRPr sz="1890"/>
            </a:lvl4pPr>
            <a:lvl5pPr marL="1728033" indent="0">
              <a:buNone/>
              <a:defRPr sz="1890"/>
            </a:lvl5pPr>
            <a:lvl6pPr marL="2160041" indent="0">
              <a:buNone/>
              <a:defRPr sz="1890"/>
            </a:lvl6pPr>
            <a:lvl7pPr marL="2592050" indent="0">
              <a:buNone/>
              <a:defRPr sz="1890"/>
            </a:lvl7pPr>
            <a:lvl8pPr marL="3024058" indent="0">
              <a:buNone/>
              <a:defRPr sz="1890"/>
            </a:lvl8pPr>
            <a:lvl9pPr marL="3456066" indent="0">
              <a:buNone/>
              <a:defRPr sz="1890"/>
            </a:lvl9pPr>
          </a:lstStyle>
          <a:p>
            <a:r>
              <a:rPr lang="en-US"/>
              <a:t>Click icon to add picture</a:t>
            </a:r>
            <a:endParaRPr lang="en-US" dirty="0"/>
          </a:p>
        </p:txBody>
      </p:sp>
      <p:sp>
        <p:nvSpPr>
          <p:cNvPr id="4" name="Text Placeholder 3"/>
          <p:cNvSpPr>
            <a:spLocks noGrp="1"/>
          </p:cNvSpPr>
          <p:nvPr>
            <p:ph type="body" sz="half" idx="2"/>
          </p:nvPr>
        </p:nvSpPr>
        <p:spPr>
          <a:xfrm>
            <a:off x="8078742" y="2543757"/>
            <a:ext cx="3024128" cy="3455670"/>
          </a:xfrm>
        </p:spPr>
        <p:txBody>
          <a:bodyPr>
            <a:normAutofit/>
          </a:bodyPr>
          <a:lstStyle>
            <a:lvl1pPr marL="0" indent="0">
              <a:lnSpc>
                <a:spcPct val="100000"/>
              </a:lnSpc>
              <a:spcBef>
                <a:spcPts val="945"/>
              </a:spcBef>
              <a:buNone/>
              <a:defRPr sz="1323">
                <a:solidFill>
                  <a:schemeClr val="accent1">
                    <a:lumMod val="75000"/>
                  </a:schemeClr>
                </a:solidFill>
              </a:defRPr>
            </a:lvl1pPr>
            <a:lvl2pPr marL="432008" indent="0">
              <a:buNone/>
              <a:defRPr sz="1134"/>
            </a:lvl2pPr>
            <a:lvl3pPr marL="864017" indent="0">
              <a:buNone/>
              <a:defRPr sz="945"/>
            </a:lvl3pPr>
            <a:lvl4pPr marL="1296025" indent="0">
              <a:buNone/>
              <a:defRPr sz="850"/>
            </a:lvl4pPr>
            <a:lvl5pPr marL="1728033" indent="0">
              <a:buNone/>
              <a:defRPr sz="850"/>
            </a:lvl5pPr>
            <a:lvl6pPr marL="2160041" indent="0">
              <a:buNone/>
              <a:defRPr sz="850"/>
            </a:lvl6pPr>
            <a:lvl7pPr marL="2592050" indent="0">
              <a:buNone/>
              <a:defRPr sz="850"/>
            </a:lvl7pPr>
            <a:lvl8pPr marL="3024058" indent="0">
              <a:buNone/>
              <a:defRPr sz="850"/>
            </a:lvl8pPr>
            <a:lvl9pPr marL="3456066"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5D078AB3-FA7C-4D89-BB1A-BB86C731B992}" type="datetimeFigureOut">
              <a:rPr lang="en-IN" smtClean="0"/>
              <a:t>15-02-2023</a:t>
            </a:fld>
            <a:endParaRPr lang="en-IN"/>
          </a:p>
        </p:txBody>
      </p:sp>
      <p:grpSp>
        <p:nvGrpSpPr>
          <p:cNvPr id="8" name="Group 7"/>
          <p:cNvGrpSpPr>
            <a:grpSpLocks noChangeAspect="1"/>
          </p:cNvGrpSpPr>
          <p:nvPr/>
        </p:nvGrpSpPr>
        <p:grpSpPr>
          <a:xfrm>
            <a:off x="10773740" y="6539724"/>
            <a:ext cx="432018" cy="479954"/>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2CB8D60-7443-40AD-925C-BAC35A15E04B}" type="slidenum">
              <a:rPr lang="en-IN" smtClean="0"/>
              <a:t>‹#›</a:t>
            </a:fld>
            <a:endParaRPr lang="en-IN"/>
          </a:p>
        </p:txBody>
      </p:sp>
    </p:spTree>
    <p:extLst>
      <p:ext uri="{BB962C8B-B14F-4D97-AF65-F5344CB8AC3E}">
        <p14:creationId xmlns:p14="http://schemas.microsoft.com/office/powerpoint/2010/main" val="2664723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0923" y="508751"/>
            <a:ext cx="9504403" cy="168943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10923" y="2226988"/>
            <a:ext cx="9504403" cy="42523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25759" y="6584972"/>
            <a:ext cx="3093251" cy="383297"/>
          </a:xfrm>
          <a:prstGeom prst="rect">
            <a:avLst/>
          </a:prstGeom>
        </p:spPr>
        <p:txBody>
          <a:bodyPr vert="horz" lIns="91440" tIns="45720" rIns="91440" bIns="45720" rtlCol="0" anchor="ctr"/>
          <a:lstStyle>
            <a:lvl1pPr algn="r">
              <a:defRPr sz="1039">
                <a:solidFill>
                  <a:schemeClr val="tx2"/>
                </a:solidFill>
              </a:defRPr>
            </a:lvl1pPr>
          </a:lstStyle>
          <a:p>
            <a:fld id="{5D078AB3-FA7C-4D89-BB1A-BB86C731B992}" type="datetimeFigureOut">
              <a:rPr lang="en-IN" smtClean="0"/>
              <a:t>15-02-2023</a:t>
            </a:fld>
            <a:endParaRPr lang="en-IN"/>
          </a:p>
        </p:txBody>
      </p:sp>
      <p:sp>
        <p:nvSpPr>
          <p:cNvPr id="5" name="Footer Placeholder 4"/>
          <p:cNvSpPr>
            <a:spLocks noGrp="1"/>
          </p:cNvSpPr>
          <p:nvPr>
            <p:ph type="ftr" sz="quarter" idx="3"/>
          </p:nvPr>
        </p:nvSpPr>
        <p:spPr>
          <a:xfrm>
            <a:off x="1028204" y="6584972"/>
            <a:ext cx="5979133" cy="383297"/>
          </a:xfrm>
          <a:prstGeom prst="rect">
            <a:avLst/>
          </a:prstGeom>
        </p:spPr>
        <p:txBody>
          <a:bodyPr vert="horz" lIns="91440" tIns="45720" rIns="91440" bIns="45720" rtlCol="0" anchor="ctr"/>
          <a:lstStyle>
            <a:lvl1pPr algn="l">
              <a:defRPr sz="1039">
                <a:solidFill>
                  <a:schemeClr val="tx2"/>
                </a:solidFill>
              </a:defRPr>
            </a:lvl1pPr>
          </a:lstStyle>
          <a:p>
            <a:endParaRPr lang="en-IN"/>
          </a:p>
        </p:txBody>
      </p:sp>
      <p:grpSp>
        <p:nvGrpSpPr>
          <p:cNvPr id="7" name="Group 6"/>
          <p:cNvGrpSpPr>
            <a:grpSpLocks noChangeAspect="1"/>
          </p:cNvGrpSpPr>
          <p:nvPr/>
        </p:nvGrpSpPr>
        <p:grpSpPr>
          <a:xfrm>
            <a:off x="10773740" y="6539724"/>
            <a:ext cx="432018" cy="479954"/>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0688133" y="6584972"/>
            <a:ext cx="604826" cy="383297"/>
          </a:xfrm>
          <a:prstGeom prst="rect">
            <a:avLst/>
          </a:prstGeom>
        </p:spPr>
        <p:txBody>
          <a:bodyPr vert="horz" lIns="91440" tIns="45720" rIns="91440" bIns="45720" rtlCol="0" anchor="ctr"/>
          <a:lstStyle>
            <a:lvl1pPr algn="ctr">
              <a:defRPr sz="1323" b="1">
                <a:solidFill>
                  <a:srgbClr val="FFFFFF"/>
                </a:solidFill>
                <a:latin typeface="+mj-lt"/>
              </a:defRPr>
            </a:lvl1pPr>
          </a:lstStyle>
          <a:p>
            <a:fld id="{82CB8D60-7443-40AD-925C-BAC35A15E04B}" type="slidenum">
              <a:rPr lang="en-IN" smtClean="0"/>
              <a:t>‹#›</a:t>
            </a:fld>
            <a:endParaRPr lang="en-IN"/>
          </a:p>
        </p:txBody>
      </p:sp>
    </p:spTree>
    <p:extLst>
      <p:ext uri="{BB962C8B-B14F-4D97-AF65-F5344CB8AC3E}">
        <p14:creationId xmlns:p14="http://schemas.microsoft.com/office/powerpoint/2010/main" val="6258278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864017" rtl="0" eaLnBrk="1" latinLnBrk="0" hangingPunct="1">
        <a:lnSpc>
          <a:spcPct val="90000"/>
        </a:lnSpc>
        <a:spcBef>
          <a:spcPct val="0"/>
        </a:spcBef>
        <a:buNone/>
        <a:defRPr sz="5102"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72803" indent="-172803" algn="l" defTabSz="864017" rtl="0" eaLnBrk="1" latinLnBrk="0" hangingPunct="1">
        <a:lnSpc>
          <a:spcPct val="90000"/>
        </a:lnSpc>
        <a:spcBef>
          <a:spcPts val="1134"/>
        </a:spcBef>
        <a:buClr>
          <a:schemeClr val="accent1">
            <a:lumMod val="75000"/>
          </a:schemeClr>
        </a:buClr>
        <a:buSzPct val="85000"/>
        <a:buFont typeface="Wingdings" pitchFamily="2" charset="2"/>
        <a:buChar char="§"/>
        <a:defRPr sz="1890" kern="1200">
          <a:solidFill>
            <a:schemeClr val="tx1"/>
          </a:solidFill>
          <a:latin typeface="+mn-lt"/>
          <a:ea typeface="+mn-ea"/>
          <a:cs typeface="+mn-cs"/>
        </a:defRPr>
      </a:lvl1pPr>
      <a:lvl2pPr marL="432008"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701" kern="1200">
          <a:solidFill>
            <a:schemeClr val="tx1"/>
          </a:solidFill>
          <a:latin typeface="+mn-lt"/>
          <a:ea typeface="+mn-ea"/>
          <a:cs typeface="+mn-cs"/>
        </a:defRPr>
      </a:lvl2pPr>
      <a:lvl3pPr marL="691213"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3pPr>
      <a:lvl4pPr marL="950418"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4pPr>
      <a:lvl5pPr marL="1209623"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5pPr>
      <a:lvl6pPr marL="151184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6pPr>
      <a:lvl7pPr marL="179531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7pPr>
      <a:lvl8pPr marL="207878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8pPr>
      <a:lvl9pPr marL="236225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9pPr>
    </p:bodyStyle>
    <p:otherStyle>
      <a:defPPr>
        <a:defRPr lang="en-US"/>
      </a:defPPr>
      <a:lvl1pPr marL="0" algn="l" defTabSz="864017" rtl="0" eaLnBrk="1" latinLnBrk="0" hangingPunct="1">
        <a:defRPr sz="1701" kern="1200">
          <a:solidFill>
            <a:schemeClr val="tx1"/>
          </a:solidFill>
          <a:latin typeface="+mn-lt"/>
          <a:ea typeface="+mn-ea"/>
          <a:cs typeface="+mn-cs"/>
        </a:defRPr>
      </a:lvl1pPr>
      <a:lvl2pPr marL="432008" algn="l" defTabSz="864017" rtl="0" eaLnBrk="1" latinLnBrk="0" hangingPunct="1">
        <a:defRPr sz="1701" kern="1200">
          <a:solidFill>
            <a:schemeClr val="tx1"/>
          </a:solidFill>
          <a:latin typeface="+mn-lt"/>
          <a:ea typeface="+mn-ea"/>
          <a:cs typeface="+mn-cs"/>
        </a:defRPr>
      </a:lvl2pPr>
      <a:lvl3pPr marL="864017" algn="l" defTabSz="864017" rtl="0" eaLnBrk="1" latinLnBrk="0" hangingPunct="1">
        <a:defRPr sz="1701" kern="1200">
          <a:solidFill>
            <a:schemeClr val="tx1"/>
          </a:solidFill>
          <a:latin typeface="+mn-lt"/>
          <a:ea typeface="+mn-ea"/>
          <a:cs typeface="+mn-cs"/>
        </a:defRPr>
      </a:lvl3pPr>
      <a:lvl4pPr marL="1296025" algn="l" defTabSz="864017" rtl="0" eaLnBrk="1" latinLnBrk="0" hangingPunct="1">
        <a:defRPr sz="1701" kern="1200">
          <a:solidFill>
            <a:schemeClr val="tx1"/>
          </a:solidFill>
          <a:latin typeface="+mn-lt"/>
          <a:ea typeface="+mn-ea"/>
          <a:cs typeface="+mn-cs"/>
        </a:defRPr>
      </a:lvl4pPr>
      <a:lvl5pPr marL="1728033" algn="l" defTabSz="864017" rtl="0" eaLnBrk="1" latinLnBrk="0" hangingPunct="1">
        <a:defRPr sz="1701" kern="1200">
          <a:solidFill>
            <a:schemeClr val="tx1"/>
          </a:solidFill>
          <a:latin typeface="+mn-lt"/>
          <a:ea typeface="+mn-ea"/>
          <a:cs typeface="+mn-cs"/>
        </a:defRPr>
      </a:lvl5pPr>
      <a:lvl6pPr marL="2160041" algn="l" defTabSz="864017" rtl="0" eaLnBrk="1" latinLnBrk="0" hangingPunct="1">
        <a:defRPr sz="1701" kern="1200">
          <a:solidFill>
            <a:schemeClr val="tx1"/>
          </a:solidFill>
          <a:latin typeface="+mn-lt"/>
          <a:ea typeface="+mn-ea"/>
          <a:cs typeface="+mn-cs"/>
        </a:defRPr>
      </a:lvl6pPr>
      <a:lvl7pPr marL="2592050" algn="l" defTabSz="864017" rtl="0" eaLnBrk="1" latinLnBrk="0" hangingPunct="1">
        <a:defRPr sz="1701" kern="1200">
          <a:solidFill>
            <a:schemeClr val="tx1"/>
          </a:solidFill>
          <a:latin typeface="+mn-lt"/>
          <a:ea typeface="+mn-ea"/>
          <a:cs typeface="+mn-cs"/>
        </a:defRPr>
      </a:lvl7pPr>
      <a:lvl8pPr marL="3024058" algn="l" defTabSz="864017" rtl="0" eaLnBrk="1" latinLnBrk="0" hangingPunct="1">
        <a:defRPr sz="1701" kern="1200">
          <a:solidFill>
            <a:schemeClr val="tx1"/>
          </a:solidFill>
          <a:latin typeface="+mn-lt"/>
          <a:ea typeface="+mn-ea"/>
          <a:cs typeface="+mn-cs"/>
        </a:defRPr>
      </a:lvl8pPr>
      <a:lvl9pPr marL="3456066" algn="l" defTabSz="864017" rtl="0" eaLnBrk="1" latinLnBrk="0" hangingPunct="1">
        <a:defRPr sz="1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0346" y="1928313"/>
            <a:ext cx="8994429" cy="2591725"/>
          </a:xfrm>
        </p:spPr>
        <p:txBody>
          <a:bodyPr/>
          <a:lstStyle/>
          <a:p>
            <a:r>
              <a:rPr lang="en-US" sz="5400" b="0" i="0" dirty="0">
                <a:solidFill>
                  <a:schemeClr val="tx1"/>
                </a:solidFill>
                <a:effectLst/>
                <a:latin typeface="Times New Roman" panose="02020603050405020304" pitchFamily="18" charset="0"/>
                <a:cs typeface="Times New Roman" panose="02020603050405020304" pitchFamily="18" charset="0"/>
              </a:rPr>
              <a:t>Lung cancer using deep learning</a:t>
            </a:r>
            <a:endParaRPr lang="en-IN" sz="413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837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372" y="1651751"/>
            <a:ext cx="4589777" cy="3048837"/>
          </a:xfrm>
        </p:spPr>
        <p:txBody>
          <a:bodyPr>
            <a:noAutofit/>
          </a:bodyPr>
          <a:lstStyle/>
          <a:p>
            <a:pPr algn="ctr"/>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63093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042" y="991515"/>
            <a:ext cx="3501178" cy="1347835"/>
          </a:xfrm>
        </p:spPr>
        <p:txBody>
          <a:bodyPr>
            <a:normAutofit fontScale="90000"/>
          </a:bodyPr>
          <a:lstStyle/>
          <a:p>
            <a:r>
              <a:rPr lang="en-IN" dirty="0">
                <a:latin typeface="Times New Roman" panose="02020603050405020304" pitchFamily="18" charset="0"/>
                <a:cs typeface="Times New Roman" panose="02020603050405020304" pitchFamily="18" charset="0"/>
              </a:rPr>
              <a:t>Abstract</a:t>
            </a:r>
            <a:br>
              <a:rPr lang="en-IN" dirty="0"/>
            </a:br>
            <a:endParaRPr lang="en-IN"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Lung diseases are indeed the lung-affecting diseases which impair the respiratory mechanism. Lung cancer has been one of the leading causes of mortality in humans worldwide. Early detection can enhance survival chances amid humans. If the condition is diagnosed in time, the average survival rates for people with lung cancer rise from 14 to 49 percent. While computed tomography (CT) is far more effective than X-ray, a thorough diagnosis includes multiple imaging approaches to support each other. A deep neural network for detecting lung cancer from CT images is developed and evaluated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897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044" y="991513"/>
            <a:ext cx="4735570" cy="894437"/>
          </a:xfrm>
        </p:spPr>
        <p:txBody>
          <a:bodyPr>
            <a:normAutofit fontScale="90000"/>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Lung cancers have been identified as one of the world's most serious causes of death [1]. It is among the most malignant tumors that can affect human wellbeing. Its death rate scores among all tumor deaths, and is also the top killer towards male and female cancer death [2-3]. There have been nearly 1.8 million fresh cases of lung cancer annually (13 percent among all cancers), 1.6 million deaths worldwide (19.4 percent among all cancers).</a:t>
            </a:r>
          </a:p>
          <a:p>
            <a:pPr algn="just"/>
            <a:r>
              <a:rPr lang="en-US" dirty="0">
                <a:latin typeface="Times New Roman" panose="02020603050405020304" pitchFamily="18" charset="0"/>
                <a:cs typeface="Times New Roman" panose="02020603050405020304" pitchFamily="18" charset="0"/>
              </a:rPr>
              <a:t>Examination and treatment of lung disease has become one of the biggest obstacles that humanity faces in recent years. Early tumor diagnosis will reliably promote its survival of vast numbers of life around the world. This paper introduces a method that uses a convolutional neural Network (CNN) to identify the lung tumors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202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568" y="270722"/>
            <a:ext cx="7262661" cy="484022"/>
          </a:xfrm>
        </p:spPr>
        <p:txBody>
          <a:bodyPr>
            <a:normAutofit fontScale="90000"/>
          </a:bodyPr>
          <a:lstStyle/>
          <a:p>
            <a:r>
              <a:rPr lang="en-US"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4740634"/>
              </p:ext>
            </p:extLst>
          </p:nvPr>
        </p:nvGraphicFramePr>
        <p:xfrm>
          <a:off x="203200" y="1000795"/>
          <a:ext cx="11190514" cy="5746881"/>
        </p:xfrm>
        <a:graphic>
          <a:graphicData uri="http://schemas.openxmlformats.org/drawingml/2006/table">
            <a:tbl>
              <a:tblPr firstRow="1" bandRow="1">
                <a:tableStyleId>{5C22544A-7EE6-4342-B048-85BDC9FD1C3A}</a:tableStyleId>
              </a:tblPr>
              <a:tblGrid>
                <a:gridCol w="859417">
                  <a:extLst>
                    <a:ext uri="{9D8B030D-6E8A-4147-A177-3AD203B41FA5}">
                      <a16:colId xmlns:a16="http://schemas.microsoft.com/office/drawing/2014/main" val="20000"/>
                    </a:ext>
                  </a:extLst>
                </a:gridCol>
                <a:gridCol w="1332240">
                  <a:extLst>
                    <a:ext uri="{9D8B030D-6E8A-4147-A177-3AD203B41FA5}">
                      <a16:colId xmlns:a16="http://schemas.microsoft.com/office/drawing/2014/main" val="20001"/>
                    </a:ext>
                  </a:extLst>
                </a:gridCol>
                <a:gridCol w="1785257">
                  <a:extLst>
                    <a:ext uri="{9D8B030D-6E8A-4147-A177-3AD203B41FA5}">
                      <a16:colId xmlns:a16="http://schemas.microsoft.com/office/drawing/2014/main" val="20002"/>
                    </a:ext>
                  </a:extLst>
                </a:gridCol>
                <a:gridCol w="2105756">
                  <a:extLst>
                    <a:ext uri="{9D8B030D-6E8A-4147-A177-3AD203B41FA5}">
                      <a16:colId xmlns:a16="http://schemas.microsoft.com/office/drawing/2014/main" val="20003"/>
                    </a:ext>
                  </a:extLst>
                </a:gridCol>
                <a:gridCol w="5107844">
                  <a:extLst>
                    <a:ext uri="{9D8B030D-6E8A-4147-A177-3AD203B41FA5}">
                      <a16:colId xmlns:a16="http://schemas.microsoft.com/office/drawing/2014/main" val="20004"/>
                    </a:ext>
                  </a:extLst>
                </a:gridCol>
              </a:tblGrid>
              <a:tr h="766374">
                <a:tc>
                  <a:txBody>
                    <a:bodyPr/>
                    <a:lstStyle/>
                    <a:p>
                      <a:r>
                        <a:rPr lang="en-IN" sz="1600" dirty="0">
                          <a:latin typeface="Times New Roman" panose="02020603050405020304" pitchFamily="18" charset="0"/>
                          <a:cs typeface="Times New Roman" panose="02020603050405020304" pitchFamily="18" charset="0"/>
                        </a:rPr>
                        <a:t>SL</a:t>
                      </a:r>
                    </a:p>
                    <a:p>
                      <a:r>
                        <a:rPr lang="en-IN" sz="1600" dirty="0">
                          <a:latin typeface="Times New Roman" panose="02020603050405020304" pitchFamily="18" charset="0"/>
                          <a:cs typeface="Times New Roman" panose="02020603050405020304" pitchFamily="18" charset="0"/>
                        </a:rPr>
                        <a:t>NO</a:t>
                      </a:r>
                    </a:p>
                  </a:txBody>
                  <a:tcPr marL="80998" marR="80998" marT="40499" marB="40499"/>
                </a:tc>
                <a:tc>
                  <a:txBody>
                    <a:bodyPr/>
                    <a:lstStyle/>
                    <a:p>
                      <a:r>
                        <a:rPr lang="en-IN" sz="1600" dirty="0">
                          <a:latin typeface="Times New Roman" panose="02020603050405020304" pitchFamily="18" charset="0"/>
                          <a:cs typeface="Times New Roman" panose="02020603050405020304" pitchFamily="18" charset="0"/>
                        </a:rPr>
                        <a:t>Journal type with year</a:t>
                      </a:r>
                    </a:p>
                  </a:txBody>
                  <a:tcPr marL="80998" marR="80998" marT="40499" marB="40499"/>
                </a:tc>
                <a:tc>
                  <a:txBody>
                    <a:bodyPr/>
                    <a:lstStyle/>
                    <a:p>
                      <a:r>
                        <a:rPr lang="en-IN" sz="1600" dirty="0">
                          <a:latin typeface="Times New Roman" panose="02020603050405020304" pitchFamily="18" charset="0"/>
                          <a:cs typeface="Times New Roman" panose="02020603050405020304" pitchFamily="18" charset="0"/>
                        </a:rPr>
                        <a:t>Authors</a:t>
                      </a:r>
                    </a:p>
                  </a:txBody>
                  <a:tcPr marL="80998" marR="80998" marT="40499" marB="40499"/>
                </a:tc>
                <a:tc>
                  <a:txBody>
                    <a:bodyPr/>
                    <a:lstStyle/>
                    <a:p>
                      <a:r>
                        <a:rPr lang="en-IN" sz="1600" dirty="0">
                          <a:latin typeface="Times New Roman" panose="02020603050405020304" pitchFamily="18" charset="0"/>
                          <a:cs typeface="Times New Roman" panose="02020603050405020304" pitchFamily="18" charset="0"/>
                        </a:rPr>
                        <a:t>Title</a:t>
                      </a:r>
                    </a:p>
                  </a:txBody>
                  <a:tcPr marL="80998" marR="80998" marT="40499" marB="40499"/>
                </a:tc>
                <a:tc>
                  <a:txBody>
                    <a:bodyPr/>
                    <a:lstStyle/>
                    <a:p>
                      <a:r>
                        <a:rPr lang="en-IN" sz="1600" dirty="0">
                          <a:latin typeface="Times New Roman" panose="02020603050405020304" pitchFamily="18" charset="0"/>
                          <a:cs typeface="Times New Roman" panose="02020603050405020304" pitchFamily="18" charset="0"/>
                        </a:rPr>
                        <a:t>Outcomes</a:t>
                      </a:r>
                    </a:p>
                  </a:txBody>
                  <a:tcPr marL="80998" marR="80998" marT="40499" marB="40499"/>
                </a:tc>
                <a:extLst>
                  <a:ext uri="{0D108BD9-81ED-4DB2-BD59-A6C34878D82A}">
                    <a16:rowId xmlns:a16="http://schemas.microsoft.com/office/drawing/2014/main" val="10000"/>
                  </a:ext>
                </a:extLst>
              </a:tr>
              <a:tr h="1150202">
                <a:tc>
                  <a:txBody>
                    <a:bodyPr/>
                    <a:lstStyle/>
                    <a:p>
                      <a:r>
                        <a:rPr lang="en-IN" sz="1600" dirty="0">
                          <a:latin typeface="Times New Roman" panose="02020603050405020304" pitchFamily="18" charset="0"/>
                          <a:cs typeface="Times New Roman" panose="02020603050405020304" pitchFamily="18" charset="0"/>
                        </a:rPr>
                        <a:t>01</a:t>
                      </a:r>
                    </a:p>
                  </a:txBody>
                  <a:tcPr marL="80998" marR="80998" marT="40499" marB="40499"/>
                </a:tc>
                <a:tc>
                  <a:txBody>
                    <a:bodyPr/>
                    <a:lstStyle/>
                    <a:p>
                      <a:r>
                        <a:rPr lang="en-IN" sz="1600" dirty="0">
                          <a:latin typeface="Times New Roman" panose="02020603050405020304" pitchFamily="18" charset="0"/>
                          <a:cs typeface="Times New Roman" panose="02020603050405020304" pitchFamily="18" charset="0"/>
                        </a:rPr>
                        <a:t>2018, IEEE</a:t>
                      </a:r>
                    </a:p>
                  </a:txBody>
                  <a:tcPr marL="80998" marR="80998" marT="40499" marB="40499"/>
                </a:tc>
                <a:tc>
                  <a:txBody>
                    <a:bodyPr/>
                    <a:lstStyle/>
                    <a:p>
                      <a:pPr algn="l"/>
                      <a:r>
                        <a:rPr lang="en-IN" sz="1100" u="none" dirty="0">
                          <a:solidFill>
                            <a:schemeClr val="tx1"/>
                          </a:solidFill>
                          <a:latin typeface="Times New Roman" panose="02020603050405020304" pitchFamily="18" charset="0"/>
                          <a:cs typeface="Times New Roman" panose="02020603050405020304" pitchFamily="18" charset="0"/>
                        </a:rPr>
                        <a:t>Joel Than Chia Ming</a:t>
                      </a:r>
                    </a:p>
                    <a:p>
                      <a:pPr algn="l"/>
                      <a:r>
                        <a:rPr lang="en-IN" sz="1100" u="none" dirty="0">
                          <a:solidFill>
                            <a:schemeClr val="tx1"/>
                          </a:solidFill>
                          <a:latin typeface="Times New Roman" panose="02020603050405020304" pitchFamily="18" charset="0"/>
                          <a:cs typeface="Times New Roman" panose="02020603050405020304" pitchFamily="18" charset="0"/>
                        </a:rPr>
                        <a:t>Norliza Mohd Noor</a:t>
                      </a:r>
                    </a:p>
                    <a:p>
                      <a:pPr algn="l"/>
                      <a:r>
                        <a:rPr lang="en-IN" sz="1100" u="none" dirty="0">
                          <a:solidFill>
                            <a:schemeClr val="tx1"/>
                          </a:solidFill>
                          <a:latin typeface="Times New Roman" panose="02020603050405020304" pitchFamily="18" charset="0"/>
                          <a:cs typeface="Times New Roman" panose="02020603050405020304" pitchFamily="18" charset="0"/>
                        </a:rPr>
                        <a:t>Omar Mohd Rijal</a:t>
                      </a:r>
                    </a:p>
                    <a:p>
                      <a:pPr algn="l"/>
                      <a:r>
                        <a:rPr lang="en-IN" sz="1100" u="none" dirty="0">
                          <a:solidFill>
                            <a:schemeClr val="tx1"/>
                          </a:solidFill>
                          <a:latin typeface="Times New Roman" panose="02020603050405020304" pitchFamily="18" charset="0"/>
                          <a:cs typeface="Times New Roman" panose="02020603050405020304" pitchFamily="18" charset="0"/>
                        </a:rPr>
                        <a:t>Rosminah M. Kassim</a:t>
                      </a:r>
                    </a:p>
                    <a:p>
                      <a:pPr algn="l"/>
                      <a:r>
                        <a:rPr lang="en-IN" sz="1100" u="none" dirty="0">
                          <a:solidFill>
                            <a:schemeClr val="tx1"/>
                          </a:solidFill>
                          <a:latin typeface="Times New Roman" panose="02020603050405020304" pitchFamily="18" charset="0"/>
                          <a:cs typeface="Times New Roman" panose="02020603050405020304" pitchFamily="18" charset="0"/>
                        </a:rPr>
                        <a:t>Ashari Yunus</a:t>
                      </a:r>
                    </a:p>
                  </a:txBody>
                  <a:tcPr marL="80998" marR="80998" marT="40499" marB="4049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b="1" i="0" kern="1200" dirty="0">
                          <a:solidFill>
                            <a:schemeClr val="dk1"/>
                          </a:solidFill>
                          <a:effectLst/>
                          <a:latin typeface="Times New Roman" panose="02020603050405020304" pitchFamily="18" charset="0"/>
                          <a:ea typeface="+mn-ea"/>
                          <a:cs typeface="Times New Roman" panose="02020603050405020304" pitchFamily="18" charset="0"/>
                        </a:rPr>
                        <a:t>Lung Disease</a:t>
                      </a:r>
                      <a:r>
                        <a:rPr lang="en-IN" sz="1050" b="1" i="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IN" sz="1050" b="1" i="0" kern="1200" dirty="0">
                          <a:solidFill>
                            <a:schemeClr val="dk1"/>
                          </a:solidFill>
                          <a:effectLst/>
                          <a:latin typeface="Times New Roman" panose="02020603050405020304" pitchFamily="18" charset="0"/>
                          <a:ea typeface="+mn-ea"/>
                          <a:cs typeface="Times New Roman" panose="02020603050405020304" pitchFamily="18" charset="0"/>
                        </a:rPr>
                        <a:t>Classification Using Different Deep Learning Architectures and Principal Component Analysis</a:t>
                      </a:r>
                    </a:p>
                    <a:p>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First for any image we need to convert RGB image into gray scale image. This is done just because Hu moments shape descriptor and Haralick features can be calculated over single channel only. Therefore, it is necessary to convert RGB to gray scale before computing Hu moments and Haralick features.</a:t>
                      </a:r>
                    </a:p>
                  </a:txBody>
                  <a:tcPr marL="80998" marR="80998" marT="40499" marB="40499"/>
                </a:tc>
                <a:extLst>
                  <a:ext uri="{0D108BD9-81ED-4DB2-BD59-A6C34878D82A}">
                    <a16:rowId xmlns:a16="http://schemas.microsoft.com/office/drawing/2014/main" val="10001"/>
                  </a:ext>
                </a:extLst>
              </a:tr>
              <a:tr h="1157016">
                <a:tc>
                  <a:txBody>
                    <a:bodyPr/>
                    <a:lstStyle/>
                    <a:p>
                      <a:r>
                        <a:rPr lang="en-IN" sz="1600" dirty="0">
                          <a:latin typeface="Times New Roman" panose="02020603050405020304" pitchFamily="18" charset="0"/>
                          <a:cs typeface="Times New Roman" panose="02020603050405020304" pitchFamily="18" charset="0"/>
                        </a:rPr>
                        <a:t>02</a:t>
                      </a:r>
                    </a:p>
                  </a:txBody>
                  <a:tcPr marL="80998" marR="80998" marT="40499" marB="40499"/>
                </a:tc>
                <a:tc>
                  <a:txBody>
                    <a:bodyPr/>
                    <a:lstStyle/>
                    <a:p>
                      <a:r>
                        <a:rPr lang="en-IN" sz="1600" dirty="0">
                          <a:latin typeface="Times New Roman" panose="02020603050405020304" pitchFamily="18" charset="0"/>
                          <a:cs typeface="Times New Roman" panose="02020603050405020304" pitchFamily="18" charset="0"/>
                        </a:rPr>
                        <a:t>2019, ISSN</a:t>
                      </a:r>
                    </a:p>
                  </a:txBody>
                  <a:tcPr marL="80998" marR="80998" marT="40499" marB="40499"/>
                </a:tc>
                <a:tc>
                  <a:txBody>
                    <a:bodyPr/>
                    <a:lstStyle/>
                    <a:p>
                      <a:r>
                        <a:rPr lang="en-IN" sz="1400" dirty="0">
                          <a:latin typeface="Times New Roman" panose="02020603050405020304" pitchFamily="18" charset="0"/>
                          <a:cs typeface="Times New Roman" panose="02020603050405020304" pitchFamily="18" charset="0"/>
                        </a:rPr>
                        <a:t>L. Anand, V. Neelanarayanan</a:t>
                      </a:r>
                    </a:p>
                  </a:txBody>
                  <a:tcPr marL="80998" marR="80998" marT="40499" marB="40499"/>
                </a:tc>
                <a:tc>
                  <a:txBody>
                    <a:bodyPr/>
                    <a:lstStyle/>
                    <a:p>
                      <a:r>
                        <a:rPr lang="en-IN" sz="1200" dirty="0">
                          <a:latin typeface="Times New Roman" panose="02020603050405020304" pitchFamily="18" charset="0"/>
                          <a:cs typeface="Times New Roman" panose="02020603050405020304" pitchFamily="18" charset="0"/>
                        </a:rPr>
                        <a:t>Liver Disease Classification using Deep Learning Algorithm</a:t>
                      </a:r>
                    </a:p>
                  </a:txBody>
                  <a:tcPr marL="80998" marR="80998" marT="40499" marB="40499"/>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classification of lung and liver diseases using diseased images of liver and lung. However, there is still no efficient and effective commercial solution that can be used to identify the diseases. In our work, we used two different DL models for the detection of lung and liver diseases using healthy- and diseased images of organs.</a:t>
                      </a:r>
                    </a:p>
                  </a:txBody>
                  <a:tcPr marL="80998" marR="80998" marT="40499" marB="40499"/>
                </a:tc>
                <a:extLst>
                  <a:ext uri="{0D108BD9-81ED-4DB2-BD59-A6C34878D82A}">
                    <a16:rowId xmlns:a16="http://schemas.microsoft.com/office/drawing/2014/main" val="10002"/>
                  </a:ext>
                </a:extLst>
              </a:tr>
              <a:tr h="1129251">
                <a:tc>
                  <a:txBody>
                    <a:bodyPr/>
                    <a:lstStyle/>
                    <a:p>
                      <a:r>
                        <a:rPr lang="en-IN" sz="1600" dirty="0">
                          <a:latin typeface="Times New Roman" panose="02020603050405020304" pitchFamily="18" charset="0"/>
                          <a:cs typeface="Times New Roman" panose="02020603050405020304" pitchFamily="18" charset="0"/>
                        </a:rPr>
                        <a:t>03</a:t>
                      </a:r>
                    </a:p>
                  </a:txBody>
                  <a:tcPr marL="80998" marR="80998" marT="40499" marB="40499"/>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IN" sz="1701" b="0" i="0" kern="1200" dirty="0">
                          <a:solidFill>
                            <a:schemeClr val="dk1"/>
                          </a:solidFill>
                          <a:effectLst/>
                          <a:latin typeface="Times New Roman" panose="02020603050405020304" pitchFamily="18" charset="0"/>
                          <a:ea typeface="+mn-ea"/>
                          <a:cs typeface="Times New Roman" panose="02020603050405020304" pitchFamily="18" charset="0"/>
                        </a:rPr>
                        <a:t>2017, Researchgate</a:t>
                      </a:r>
                    </a:p>
                    <a:p>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r>
                        <a:rPr lang="en-IN" sz="1200" dirty="0">
                          <a:latin typeface="Times New Roman" panose="02020603050405020304" pitchFamily="18" charset="0"/>
                          <a:cs typeface="Times New Roman" panose="02020603050405020304" pitchFamily="18" charset="0"/>
                        </a:rPr>
                        <a:t>Andrew G. Howard</a:t>
                      </a:r>
                    </a:p>
                    <a:p>
                      <a:r>
                        <a:rPr lang="en-IN" sz="1200" dirty="0">
                          <a:latin typeface="Times New Roman" panose="02020603050405020304" pitchFamily="18" charset="0"/>
                          <a:cs typeface="Times New Roman" panose="02020603050405020304" pitchFamily="18" charset="0"/>
                        </a:rPr>
                        <a:t>Menglong Zhu</a:t>
                      </a:r>
                    </a:p>
                    <a:p>
                      <a:r>
                        <a:rPr lang="en-IN" sz="1200" dirty="0">
                          <a:latin typeface="Times New Roman" panose="02020603050405020304" pitchFamily="18" charset="0"/>
                          <a:cs typeface="Times New Roman" panose="02020603050405020304" pitchFamily="18" charset="0"/>
                        </a:rPr>
                        <a:t>Bo Chen</a:t>
                      </a:r>
                    </a:p>
                    <a:p>
                      <a:r>
                        <a:rPr lang="en-IN" sz="1200" dirty="0">
                          <a:latin typeface="Times New Roman" panose="02020603050405020304" pitchFamily="18" charset="0"/>
                          <a:cs typeface="Times New Roman" panose="02020603050405020304" pitchFamily="18" charset="0"/>
                        </a:rPr>
                        <a:t>Dmitry Kalenichenko</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marL="80998" marR="80998" marT="40499" marB="40499"/>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MobileNets: Efficient Convolutional Neural Networks for Mobile Vision Applications</a:t>
                      </a:r>
                    </a:p>
                    <a:p>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Infinite possibilities of deep-learning for real-time</a:t>
                      </a:r>
                      <a:r>
                        <a:rPr lang="en-US" sz="1400" b="0" baseline="0" dirty="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applications, complete with case studies, Mobile Net is examples of state-of-the-art pre-trained CNN models that do an excellent work of classification images. When compared to other architectures, the Mobile net was found to be better at extracting discriminative features from images</a:t>
                      </a:r>
                    </a:p>
                  </a:txBody>
                  <a:tcPr marL="80998" marR="80998" marT="40499" marB="40499"/>
                </a:tc>
                <a:extLst>
                  <a:ext uri="{0D108BD9-81ED-4DB2-BD59-A6C34878D82A}">
                    <a16:rowId xmlns:a16="http://schemas.microsoft.com/office/drawing/2014/main" val="10003"/>
                  </a:ext>
                </a:extLst>
              </a:tr>
              <a:tr h="1129251">
                <a:tc>
                  <a:txBody>
                    <a:bodyPr/>
                    <a:lstStyle/>
                    <a:p>
                      <a:r>
                        <a:rPr lang="en-IN" sz="1600" dirty="0">
                          <a:latin typeface="Times New Roman" panose="02020603050405020304" pitchFamily="18" charset="0"/>
                          <a:cs typeface="Times New Roman" panose="02020603050405020304" pitchFamily="18" charset="0"/>
                        </a:rPr>
                        <a:t>04</a:t>
                      </a:r>
                    </a:p>
                  </a:txBody>
                  <a:tcPr marL="80998" marR="80998" marT="40499" marB="40499"/>
                </a:tc>
                <a:tc>
                  <a:txBody>
                    <a:bodyPr/>
                    <a:lstStyle/>
                    <a:p>
                      <a:r>
                        <a:rPr lang="en-IN" sz="1600" dirty="0">
                          <a:latin typeface="Times New Roman" panose="02020603050405020304" pitchFamily="18" charset="0"/>
                          <a:cs typeface="Times New Roman" panose="02020603050405020304" pitchFamily="18" charset="0"/>
                        </a:rPr>
                        <a:t>2020, ScienceDirect</a:t>
                      </a:r>
                    </a:p>
                  </a:txBody>
                  <a:tcPr marL="80998" marR="80998" marT="40499" marB="40499"/>
                </a:tc>
                <a:tc>
                  <a:txBody>
                    <a:bodyPr/>
                    <a:lstStyle/>
                    <a:p>
                      <a:r>
                        <a:rPr lang="en-IN" sz="1200" dirty="0">
                          <a:latin typeface="Times New Roman" panose="02020603050405020304" pitchFamily="18" charset="0"/>
                          <a:cs typeface="Times New Roman" panose="02020603050405020304" pitchFamily="18" charset="0"/>
                        </a:rPr>
                        <a:t>Devvi Sarwinda</a:t>
                      </a:r>
                    </a:p>
                    <a:p>
                      <a:r>
                        <a:rPr lang="en-IN" sz="1200" dirty="0">
                          <a:latin typeface="Times New Roman" panose="02020603050405020304" pitchFamily="18" charset="0"/>
                          <a:cs typeface="Times New Roman" panose="02020603050405020304" pitchFamily="18" charset="0"/>
                        </a:rPr>
                        <a:t>Radifa Hilya Paradisa</a:t>
                      </a:r>
                    </a:p>
                    <a:p>
                      <a:r>
                        <a:rPr lang="en-IN" sz="1200" dirty="0">
                          <a:latin typeface="Times New Roman" panose="02020603050405020304" pitchFamily="18" charset="0"/>
                          <a:cs typeface="Times New Roman" panose="02020603050405020304" pitchFamily="18" charset="0"/>
                        </a:rPr>
                        <a:t>Alhadi Bustamam</a:t>
                      </a:r>
                    </a:p>
                    <a:p>
                      <a:r>
                        <a:rPr lang="en-IN" sz="1200" dirty="0">
                          <a:latin typeface="Times New Roman" panose="02020603050405020304" pitchFamily="18" charset="0"/>
                          <a:cs typeface="Times New Roman" panose="02020603050405020304" pitchFamily="18" charset="0"/>
                        </a:rPr>
                        <a:t>Pinkie Anggia</a:t>
                      </a:r>
                    </a:p>
                  </a:txBody>
                  <a:tcPr marL="80998" marR="80998" marT="40499" marB="40499"/>
                </a:tc>
                <a:tc>
                  <a:txBody>
                    <a:bodyPr/>
                    <a:lstStyle/>
                    <a:p>
                      <a:pPr marL="0" marR="0" indent="0" algn="l" defTabSz="864017"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Deep Learning in Image Classification using Residual Network (ResNet) Variants for Detection of Colorectal Cancer</a:t>
                      </a:r>
                    </a:p>
                    <a:p>
                      <a:endParaRPr lang="en-IN" sz="1600" dirty="0">
                        <a:latin typeface="Times New Roman" panose="02020603050405020304" pitchFamily="18" charset="0"/>
                        <a:cs typeface="Times New Roman" panose="02020603050405020304" pitchFamily="18" charset="0"/>
                      </a:endParaRPr>
                    </a:p>
                  </a:txBody>
                  <a:tcPr marL="80998" marR="80998" marT="40499" marB="40499"/>
                </a:tc>
                <a:tc>
                  <a:txBody>
                    <a:bodyPr/>
                    <a:lstStyle/>
                    <a:p>
                      <a:r>
                        <a:rPr lang="en-IN" sz="1200" dirty="0">
                          <a:latin typeface="Times New Roman" panose="02020603050405020304" pitchFamily="18" charset="0"/>
                          <a:cs typeface="Times New Roman" panose="02020603050405020304" pitchFamily="18" charset="0"/>
                        </a:rPr>
                        <a:t>This paper investigates a deep learning method in image classification for the detection of colorectal cancer with ResNet architecture. The exceptional performance of a deep learning classification incites scholars to implement them in medical images. In this study, we trained ResNet-18 and ResNet-50 on colon glands images.</a:t>
                      </a:r>
                    </a:p>
                  </a:txBody>
                  <a:tcPr marL="80998" marR="80998" marT="40499" marB="40499"/>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50722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804" y="865939"/>
            <a:ext cx="8790302" cy="519949"/>
          </a:xfrm>
        </p:spPr>
        <p:txBody>
          <a:bodyPr>
            <a:normAutofit fontScale="90000"/>
          </a:bodyPr>
          <a:lstStyle/>
          <a:p>
            <a:r>
              <a:rPr lang="en-US" sz="5400" b="1" dirty="0">
                <a:latin typeface="Times New Roman" panose="02020603050405020304" pitchFamily="18" charset="0"/>
                <a:cs typeface="Times New Roman" panose="02020603050405020304" pitchFamily="18" charset="0"/>
              </a:rPr>
              <a:t>PROPOSED SYSTEM</a:t>
            </a:r>
            <a:endParaRPr lang="en-IN" dirty="0"/>
          </a:p>
        </p:txBody>
      </p:sp>
      <p:sp>
        <p:nvSpPr>
          <p:cNvPr id="3" name="Content Placeholder 2"/>
          <p:cNvSpPr>
            <a:spLocks noGrp="1"/>
          </p:cNvSpPr>
          <p:nvPr>
            <p:ph idx="1"/>
          </p:nvPr>
        </p:nvSpPr>
        <p:spPr>
          <a:xfrm>
            <a:off x="1010923" y="2226988"/>
            <a:ext cx="9176065" cy="2373587"/>
          </a:xfrm>
        </p:spPr>
        <p:txBody>
          <a:bodyPr/>
          <a:lstStyle/>
          <a:p>
            <a:r>
              <a:rPr lang="en-US" dirty="0">
                <a:latin typeface="Times New Roman" panose="02020603050405020304" pitchFamily="18" charset="0"/>
                <a:cs typeface="Times New Roman" panose="02020603050405020304" pitchFamily="18" charset="0"/>
              </a:rPr>
              <a:t>In purposed method we are performing the classification of either the image is lung or liver Disease identification using Convolution Neural Network (CNN) and (Mobile Net) and of deep learning along with the deep learning methods. As image analysis based approaches for lung cancer Disease detection. Hence, proper classification is important for the lung and liver disease that which will be possible by using our proposed method. Block diagram of proposed method is shown below.</a:t>
            </a:r>
          </a:p>
          <a:p>
            <a:endParaRPr lang="en-IN" dirty="0"/>
          </a:p>
        </p:txBody>
      </p:sp>
    </p:spTree>
    <p:extLst>
      <p:ext uri="{BB962C8B-B14F-4D97-AF65-F5344CB8AC3E}">
        <p14:creationId xmlns:p14="http://schemas.microsoft.com/office/powerpoint/2010/main" val="354132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7504427" cy="1005724"/>
          </a:xfrm>
        </p:spPr>
        <p:txBody>
          <a:bodyPr/>
          <a:lstStyle/>
          <a:p>
            <a:r>
              <a:rPr lang="en-US" sz="5400" b="1" dirty="0">
                <a:latin typeface="Times New Roman" panose="02020603050405020304" pitchFamily="18" charset="0"/>
                <a:cs typeface="Times New Roman" panose="02020603050405020304" pitchFamily="18" charset="0"/>
              </a:rPr>
              <a:t>BLOCK DIAGRAM</a:t>
            </a:r>
            <a:endParaRPr lang="en-IN" dirty="0"/>
          </a:p>
        </p:txBody>
      </p:sp>
      <p:pic>
        <p:nvPicPr>
          <p:cNvPr id="7" name="Content Placeholder 6">
            <a:extLst>
              <a:ext uri="{FF2B5EF4-FFF2-40B4-BE49-F238E27FC236}">
                <a16:creationId xmlns:a16="http://schemas.microsoft.com/office/drawing/2014/main" id="{1E44DCC5-15CD-6AB9-5AE1-7976D36CD5AB}"/>
              </a:ext>
            </a:extLst>
          </p:cNvPr>
          <p:cNvPicPr>
            <a:picLocks noGrp="1" noChangeAspect="1"/>
          </p:cNvPicPr>
          <p:nvPr>
            <p:ph idx="1"/>
          </p:nvPr>
        </p:nvPicPr>
        <p:blipFill>
          <a:blip r:embed="rId2"/>
          <a:stretch>
            <a:fillRect/>
          </a:stretch>
        </p:blipFill>
        <p:spPr>
          <a:xfrm>
            <a:off x="3530421" y="1858476"/>
            <a:ext cx="4831915" cy="5126032"/>
          </a:xfrm>
        </p:spPr>
      </p:pic>
    </p:spTree>
    <p:extLst>
      <p:ext uri="{BB962C8B-B14F-4D97-AF65-F5344CB8AC3E}">
        <p14:creationId xmlns:p14="http://schemas.microsoft.com/office/powerpoint/2010/main" val="3255530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ea typeface="Calibri" panose="020F0502020204030204" pitchFamily="34" charset="0"/>
                <a:cs typeface="Times New Roman" panose="02020603050405020304" pitchFamily="18" charset="0"/>
              </a:rPr>
              <a:t>Advantages</a:t>
            </a:r>
            <a:r>
              <a:rPr lang="en-IN" dirty="0">
                <a:latin typeface="Times New Roman" panose="02020603050405020304" pitchFamily="18" charset="0"/>
                <a:ea typeface="Calibri" panose="020F0502020204030204" pitchFamily="34" charset="0"/>
                <a:cs typeface="Times New Roman" panose="02020603050405020304" pitchFamily="18" charset="0"/>
              </a:rPr>
              <a:t>:</a:t>
            </a:r>
            <a:br>
              <a:rPr lang="en-US" dirty="0">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Accurate classification</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Less complexity</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High performance</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Easy Identification</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28587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9276077" cy="834274"/>
          </a:xfrm>
        </p:spPr>
        <p:txBody>
          <a:bodyPr/>
          <a:lstStyle/>
          <a:p>
            <a:r>
              <a:rPr lang="en-US" sz="5400" b="1" dirty="0">
                <a:latin typeface="Times New Roman" panose="02020603050405020304" pitchFamily="18" charset="0"/>
                <a:cs typeface="Times New Roman" panose="02020603050405020304" pitchFamily="18" charset="0"/>
              </a:rPr>
              <a:t>IMPLEMENTATION</a:t>
            </a:r>
            <a:endParaRPr lang="en-IN" dirty="0"/>
          </a:p>
        </p:txBody>
      </p:sp>
      <p:sp>
        <p:nvSpPr>
          <p:cNvPr id="3" name="Content Placeholder 2"/>
          <p:cNvSpPr>
            <a:spLocks noGrp="1"/>
          </p:cNvSpPr>
          <p:nvPr>
            <p:ph idx="1"/>
          </p:nvPr>
        </p:nvSpPr>
        <p:spPr/>
        <p:txBody>
          <a:bodyPr/>
          <a:lstStyle/>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First we have taken the Lung Diseases images.</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Load the dataset into and Preprocessing .</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Here split the data in to train data and test data.</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After splitting apply the Mobile Net </a:t>
            </a:r>
            <a:r>
              <a:rPr lang="en-US">
                <a:latin typeface="Times New Roman" panose="02020603050405020304" pitchFamily="18" charset="0"/>
                <a:ea typeface="Calibri" panose="020F0502020204030204" pitchFamily="34" charset="0"/>
                <a:cs typeface="Times New Roman" panose="02020603050405020304" pitchFamily="18" charset="0"/>
              </a:rPr>
              <a:t>and CNN algorithm </a:t>
            </a:r>
            <a:r>
              <a:rPr lang="en-US" dirty="0">
                <a:latin typeface="Times New Roman" panose="02020603050405020304" pitchFamily="18" charset="0"/>
                <a:ea typeface="Calibri" panose="020F0502020204030204" pitchFamily="34" charset="0"/>
                <a:cs typeface="Times New Roman" panose="02020603050405020304" pitchFamily="18" charset="0"/>
              </a:rPr>
              <a:t>Respectively and fit the train data and test data.</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We got the best accuracy score for Mobile Net.</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Later, the entire work is done with Django framework</a:t>
            </a:r>
          </a:p>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User can view the home, about ,upload page and Results.</a:t>
            </a:r>
          </a:p>
          <a:p>
            <a:pPr marR="0" lvl="0" algn="just">
              <a:lnSpc>
                <a:spcPct val="150000"/>
              </a:lnSpc>
              <a:spcBef>
                <a:spcPts val="0"/>
              </a:spcBef>
              <a:spcAft>
                <a:spcPts val="8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4740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3" y="508752"/>
            <a:ext cx="9676127" cy="1234324"/>
          </a:xfrm>
        </p:spPr>
        <p:txBody>
          <a:bodyPr>
            <a:noAutofit/>
          </a:bodyPr>
          <a:lstStyle/>
          <a:p>
            <a:r>
              <a:rPr lang="en-US" sz="4000" b="1" dirty="0">
                <a:latin typeface="Times New Roman" panose="02020603050405020304" pitchFamily="18" charset="0"/>
                <a:cs typeface="Times New Roman" panose="02020603050405020304" pitchFamily="18" charset="0"/>
              </a:rPr>
              <a:t>HARDWARE AND SOFTWARE REQUIREMENTS</a:t>
            </a:r>
            <a:endParaRPr lang="en-IN" sz="3600" dirty="0"/>
          </a:p>
        </p:txBody>
      </p:sp>
      <p:sp>
        <p:nvSpPr>
          <p:cNvPr id="4" name="Content Placeholder 2"/>
          <p:cNvSpPr>
            <a:spLocks noGrp="1"/>
          </p:cNvSpPr>
          <p:nvPr>
            <p:ph idx="1"/>
          </p:nvPr>
        </p:nvSpPr>
        <p:spPr>
          <a:xfrm>
            <a:off x="1010924" y="2226988"/>
            <a:ext cx="3432490" cy="2930800"/>
          </a:xfrm>
        </p:spPr>
        <p:txBody>
          <a:bodyPr>
            <a:normAutofit/>
          </a:bodyPr>
          <a:lstStyle/>
          <a:p>
            <a:pPr marL="41143" indent="0">
              <a:buNone/>
            </a:pPr>
            <a:r>
              <a:rPr lang="en-IN" sz="2000" b="1" dirty="0">
                <a:latin typeface="Times New Roman" pitchFamily="18" charset="0"/>
                <a:cs typeface="Times New Roman" pitchFamily="18" charset="0"/>
              </a:rPr>
              <a:t>H/W Specifications:</a:t>
            </a:r>
          </a:p>
          <a:p>
            <a:pPr lvl="0"/>
            <a:r>
              <a:rPr lang="en-IN" sz="2000" dirty="0">
                <a:latin typeface="Times New Roman" pitchFamily="18" charset="0"/>
                <a:cs typeface="Times New Roman" pitchFamily="18" charset="0"/>
              </a:rPr>
              <a:t>Processor     :  I5/Intel Processor</a:t>
            </a:r>
          </a:p>
          <a:p>
            <a:pPr lvl="0"/>
            <a:r>
              <a:rPr lang="en-IN" sz="2000" dirty="0">
                <a:latin typeface="Times New Roman" pitchFamily="18" charset="0"/>
                <a:cs typeface="Times New Roman" pitchFamily="18" charset="0"/>
              </a:rPr>
              <a:t>RAM            :  8GB (min)</a:t>
            </a:r>
          </a:p>
          <a:p>
            <a:pPr lvl="0"/>
            <a:r>
              <a:rPr lang="en-US" sz="2000" dirty="0">
                <a:latin typeface="Times New Roman" pitchFamily="18" charset="0"/>
                <a:cs typeface="Times New Roman" pitchFamily="18" charset="0"/>
              </a:rPr>
              <a:t>Hard Disk     :  128 GB</a:t>
            </a:r>
            <a:endParaRPr lang="en-IN" sz="2000" dirty="0">
              <a:latin typeface="Times New Roman" pitchFamily="18" charset="0"/>
              <a:cs typeface="Times New Roman" pitchFamily="18" charset="0"/>
            </a:endParaRPr>
          </a:p>
          <a:p>
            <a:pPr marL="41143" indent="0">
              <a:buNone/>
            </a:pPr>
            <a:endParaRPr lang="en-IN" sz="2000" b="1" dirty="0">
              <a:latin typeface="Times New Roman" pitchFamily="18" charset="0"/>
              <a:cs typeface="Times New Roman" pitchFamily="18" charset="0"/>
            </a:endParaRPr>
          </a:p>
        </p:txBody>
      </p:sp>
      <p:sp>
        <p:nvSpPr>
          <p:cNvPr id="5" name="Content Placeholder 4"/>
          <p:cNvSpPr txBox="1">
            <a:spLocks/>
          </p:cNvSpPr>
          <p:nvPr/>
        </p:nvSpPr>
        <p:spPr>
          <a:xfrm>
            <a:off x="5226366" y="2198191"/>
            <a:ext cx="5803584" cy="2959598"/>
          </a:xfrm>
          <a:prstGeom prst="rect">
            <a:avLst/>
          </a:prstGeom>
        </p:spPr>
        <p:txBody>
          <a:bodyPr>
            <a:normAutofit/>
          </a:bodyPr>
          <a:lstStyle>
            <a:lvl1pPr marL="172803" indent="-172803" algn="l" defTabSz="864017" rtl="0" eaLnBrk="1" latinLnBrk="0" hangingPunct="1">
              <a:lnSpc>
                <a:spcPct val="90000"/>
              </a:lnSpc>
              <a:spcBef>
                <a:spcPts val="1134"/>
              </a:spcBef>
              <a:buClr>
                <a:schemeClr val="accent1">
                  <a:lumMod val="75000"/>
                </a:schemeClr>
              </a:buClr>
              <a:buSzPct val="85000"/>
              <a:buFont typeface="Wingdings" pitchFamily="2" charset="2"/>
              <a:buChar char="§"/>
              <a:defRPr sz="1890" kern="1200">
                <a:solidFill>
                  <a:schemeClr val="tx1"/>
                </a:solidFill>
                <a:latin typeface="+mn-lt"/>
                <a:ea typeface="+mn-ea"/>
                <a:cs typeface="+mn-cs"/>
              </a:defRPr>
            </a:lvl1pPr>
            <a:lvl2pPr marL="432008"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701" kern="1200">
                <a:solidFill>
                  <a:schemeClr val="tx1"/>
                </a:solidFill>
                <a:latin typeface="+mn-lt"/>
                <a:ea typeface="+mn-ea"/>
                <a:cs typeface="+mn-cs"/>
              </a:defRPr>
            </a:lvl2pPr>
            <a:lvl3pPr marL="691213"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3pPr>
            <a:lvl4pPr marL="950418"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4pPr>
            <a:lvl5pPr marL="1209623" indent="-172803"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5pPr>
            <a:lvl6pPr marL="151184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6pPr>
            <a:lvl7pPr marL="179531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7pPr>
            <a:lvl8pPr marL="207878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8pPr>
            <a:lvl9pPr marL="2362250" indent="-216004" algn="l" defTabSz="864017" rtl="0" eaLnBrk="1" latinLnBrk="0" hangingPunct="1">
              <a:lnSpc>
                <a:spcPct val="90000"/>
              </a:lnSpc>
              <a:spcBef>
                <a:spcPts val="378"/>
              </a:spcBef>
              <a:spcAft>
                <a:spcPts val="189"/>
              </a:spcAft>
              <a:buClr>
                <a:schemeClr val="accent1">
                  <a:lumMod val="75000"/>
                </a:schemeClr>
              </a:buClr>
              <a:buSzPct val="85000"/>
              <a:buFont typeface="Wingdings" pitchFamily="2" charset="2"/>
              <a:buChar char="§"/>
              <a:defRPr sz="1512" kern="1200">
                <a:solidFill>
                  <a:schemeClr val="tx1"/>
                </a:solidFill>
                <a:latin typeface="+mn-lt"/>
                <a:ea typeface="+mn-ea"/>
                <a:cs typeface="+mn-cs"/>
              </a:defRPr>
            </a:lvl9pPr>
          </a:lstStyle>
          <a:p>
            <a:pPr marL="41143" indent="0">
              <a:buFont typeface="Wingdings" pitchFamily="2" charset="2"/>
              <a:buNone/>
            </a:pPr>
            <a:r>
              <a:rPr lang="en-IN" sz="2000" b="1" dirty="0">
                <a:latin typeface="Times New Roman" pitchFamily="18" charset="0"/>
                <a:cs typeface="Times New Roman" pitchFamily="18" charset="0"/>
              </a:rPr>
              <a:t>S/W Specifications:</a:t>
            </a:r>
          </a:p>
          <a:p>
            <a:r>
              <a:rPr lang="en-US" sz="2000" dirty="0">
                <a:latin typeface="Times New Roman" pitchFamily="18" charset="0"/>
                <a:cs typeface="Times New Roman" pitchFamily="18" charset="0"/>
              </a:rPr>
              <a:t>Operating System   :   Windows 10</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Server-side Script   :   Python 3.6</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IDE	 	       : PyCharm, Jupyter notebook</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Libraries Used	       :   Numpy, IO, OS, Flask, Keras, pandas, tensorflow</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9837750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218</TotalTime>
  <Words>832</Words>
  <Application>Microsoft Office PowerPoint</Application>
  <PresentationFormat>Custom</PresentationFormat>
  <Paragraphs>72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Rockwell</vt:lpstr>
      <vt:lpstr>Rockwell Condensed</vt:lpstr>
      <vt:lpstr>Symbol</vt:lpstr>
      <vt:lpstr>Times New Roman</vt:lpstr>
      <vt:lpstr>Wingdings</vt:lpstr>
      <vt:lpstr>Wood Type</vt:lpstr>
      <vt:lpstr>Lung cancer using deep learning</vt:lpstr>
      <vt:lpstr>Abstract </vt:lpstr>
      <vt:lpstr>introduction</vt:lpstr>
      <vt:lpstr>LITERATURE SURVEY</vt:lpstr>
      <vt:lpstr>PROPOSED SYSTEM</vt:lpstr>
      <vt:lpstr>BLOCK DIAGRAM</vt:lpstr>
      <vt:lpstr>Advantages: </vt:lpstr>
      <vt:lpstr>IMPLEMENTATION</vt:lpstr>
      <vt:lpstr>HARDWARE AND SOFTWARE REQUIREMENTS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and Liver disease classification</dc:title>
  <dc:creator>VISHWA PRASAD N.B</dc:creator>
  <cp:lastModifiedBy>VISHWA PRASAD N.B</cp:lastModifiedBy>
  <cp:revision>44</cp:revision>
  <dcterms:created xsi:type="dcterms:W3CDTF">2022-09-29T04:48:21Z</dcterms:created>
  <dcterms:modified xsi:type="dcterms:W3CDTF">2023-02-15T07:49:10Z</dcterms:modified>
</cp:coreProperties>
</file>