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305a68b32a35b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5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3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0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8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41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0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7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9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in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9709" y="1163781"/>
            <a:ext cx="5555673" cy="50783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According to UN Food and Agriculture Organization, the </a:t>
            </a:r>
          </a:p>
          <a:p>
            <a:r>
              <a:rPr lang="en-US" dirty="0"/>
              <a:t>population will increase by 2 billion by 2050. However, only </a:t>
            </a:r>
          </a:p>
          <a:p>
            <a:r>
              <a:rPr lang="en-US" dirty="0"/>
              <a:t>4% additional land will come under cultivation by then.</a:t>
            </a:r>
          </a:p>
          <a:p>
            <a:r>
              <a:rPr lang="en-US" dirty="0"/>
              <a:t>In this context, use of latest technological solutions to make </a:t>
            </a:r>
          </a:p>
          <a:p>
            <a:r>
              <a:rPr lang="en-US" dirty="0"/>
              <a:t>farming more efficient, remains one of the greatest imperatives. </a:t>
            </a:r>
          </a:p>
          <a:p>
            <a:r>
              <a:rPr lang="en-US" dirty="0"/>
              <a:t>While Artificial Intelligence (AI) sees a lot of direct application </a:t>
            </a:r>
          </a:p>
          <a:p>
            <a:r>
              <a:rPr lang="en-US" dirty="0"/>
              <a:t>across sectors, it can also bring a paradigm shift in how we see </a:t>
            </a:r>
          </a:p>
          <a:p>
            <a:r>
              <a:rPr lang="en-US" dirty="0"/>
              <a:t>farming today. AI-powered solutions will not only enable </a:t>
            </a:r>
          </a:p>
          <a:p>
            <a:r>
              <a:rPr lang="en-US" dirty="0"/>
              <a:t>farmers to do more with less, it will also improve quality and </a:t>
            </a:r>
          </a:p>
          <a:p>
            <a:r>
              <a:rPr lang="en-US" dirty="0"/>
              <a:t>ensure faster go-to-market for crops.</a:t>
            </a:r>
          </a:p>
          <a:p>
            <a:r>
              <a:rPr lang="en-US" dirty="0"/>
              <a:t>In this article, we will discuss how AI can change the agriculture </a:t>
            </a:r>
          </a:p>
          <a:p>
            <a:r>
              <a:rPr lang="en-US" dirty="0"/>
              <a:t>landscape, the application of drone-based image processing </a:t>
            </a:r>
          </a:p>
          <a:p>
            <a:r>
              <a:rPr lang="en-US" dirty="0"/>
              <a:t>techniques, precision farming landscape, the future of </a:t>
            </a:r>
          </a:p>
          <a:p>
            <a:r>
              <a:rPr lang="en-US" dirty="0"/>
              <a:t>agriculture and the challenges ahead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2" y="1163781"/>
            <a:ext cx="4990310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599"/>
            <a:ext cx="63869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1. Growth driven </a:t>
            </a:r>
            <a:r>
              <a:rPr lang="en-US" dirty="0" smtClean="0">
                <a:latin typeface="Arial" panose="020B0604020202020204" pitchFamily="34" charset="0"/>
              </a:rPr>
              <a:t>by IOT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Huge </a:t>
            </a:r>
            <a:r>
              <a:rPr lang="en-US" dirty="0">
                <a:latin typeface="Arial" panose="020B0604020202020204" pitchFamily="34" charset="0"/>
              </a:rPr>
              <a:t>volumes of data get generated every day in both </a:t>
            </a:r>
          </a:p>
          <a:p>
            <a:r>
              <a:rPr lang="en-US" dirty="0">
                <a:latin typeface="Arial" panose="020B0604020202020204" pitchFamily="34" charset="0"/>
              </a:rPr>
              <a:t>structured and unstructured format. These relate to data on </a:t>
            </a:r>
          </a:p>
          <a:p>
            <a:r>
              <a:rPr lang="en-US" dirty="0">
                <a:latin typeface="Arial" panose="020B0604020202020204" pitchFamily="34" charset="0"/>
              </a:rPr>
              <a:t>historical weather pattern, soil reports, new research, rainfall, </a:t>
            </a:r>
          </a:p>
          <a:p>
            <a:r>
              <a:rPr lang="en-US" dirty="0">
                <a:latin typeface="Arial" panose="020B0604020202020204" pitchFamily="34" charset="0"/>
              </a:rPr>
              <a:t>pest infestation, images from Drones and cameras and so on. </a:t>
            </a:r>
          </a:p>
          <a:p>
            <a:r>
              <a:rPr lang="en-US" dirty="0">
                <a:latin typeface="Arial" panose="020B0604020202020204" pitchFamily="34" charset="0"/>
              </a:rPr>
              <a:t>Cognitive IOT solutions can sense all this data and provide </a:t>
            </a:r>
          </a:p>
          <a:p>
            <a:r>
              <a:rPr lang="en-US" dirty="0">
                <a:latin typeface="Arial" panose="020B0604020202020204" pitchFamily="34" charset="0"/>
              </a:rPr>
              <a:t>strong insights to improve yield. </a:t>
            </a:r>
          </a:p>
          <a:p>
            <a:r>
              <a:rPr lang="en-US" dirty="0">
                <a:latin typeface="Arial" panose="020B0604020202020204" pitchFamily="34" charset="0"/>
              </a:rPr>
              <a:t>Proximity Sensing and Remote Sensing are two technologies </a:t>
            </a:r>
          </a:p>
          <a:p>
            <a:r>
              <a:rPr lang="en-US" dirty="0">
                <a:latin typeface="Arial" panose="020B0604020202020204" pitchFamily="34" charset="0"/>
              </a:rPr>
              <a:t>which are primarily used for intelligent data fusion. One use </a:t>
            </a:r>
          </a:p>
          <a:p>
            <a:r>
              <a:rPr lang="en-US" dirty="0">
                <a:latin typeface="Arial" panose="020B0604020202020204" pitchFamily="34" charset="0"/>
              </a:rPr>
              <a:t>case of this high-resolution data is Soil Testing. While remote </a:t>
            </a:r>
          </a:p>
          <a:p>
            <a:r>
              <a:rPr lang="en-US" dirty="0">
                <a:latin typeface="Arial" panose="020B0604020202020204" pitchFamily="34" charset="0"/>
              </a:rPr>
              <a:t>sensing requires sensors to be built into airborne or satellite </a:t>
            </a:r>
          </a:p>
          <a:p>
            <a:r>
              <a:rPr lang="en-US" dirty="0">
                <a:latin typeface="Arial" panose="020B0604020202020204" pitchFamily="34" charset="0"/>
              </a:rPr>
              <a:t>systems, proximity sensing requires sensors in contact with </a:t>
            </a:r>
          </a:p>
          <a:p>
            <a:r>
              <a:rPr lang="en-US" dirty="0">
                <a:latin typeface="Arial" panose="020B0604020202020204" pitchFamily="34" charset="0"/>
              </a:rPr>
              <a:t>soil or at a very close range. This helps in soil characterization </a:t>
            </a:r>
          </a:p>
          <a:p>
            <a:r>
              <a:rPr lang="en-US" dirty="0">
                <a:latin typeface="Arial" panose="020B0604020202020204" pitchFamily="34" charset="0"/>
              </a:rPr>
              <a:t>based on the soil below the surface in a particular place. </a:t>
            </a:r>
          </a:p>
          <a:p>
            <a:r>
              <a:rPr lang="en-US" dirty="0">
                <a:latin typeface="Arial" panose="020B0604020202020204" pitchFamily="34" charset="0"/>
              </a:rPr>
              <a:t>Hardware solutions like </a:t>
            </a:r>
            <a:r>
              <a:rPr lang="en-US" dirty="0" smtClean="0">
                <a:latin typeface="Arial" panose="020B0604020202020204" pitchFamily="34" charset="0"/>
              </a:rPr>
              <a:t>Robot </a:t>
            </a:r>
            <a:r>
              <a:rPr lang="en-US" dirty="0">
                <a:latin typeface="Arial" panose="020B0604020202020204" pitchFamily="34" charset="0"/>
              </a:rPr>
              <a:t>(pertaining to corns) are </a:t>
            </a:r>
          </a:p>
          <a:p>
            <a:r>
              <a:rPr lang="en-US" dirty="0">
                <a:latin typeface="Arial" panose="020B0604020202020204" pitchFamily="34" charset="0"/>
              </a:rPr>
              <a:t>already pairing data-collecting software with robotics to </a:t>
            </a:r>
          </a:p>
          <a:p>
            <a:r>
              <a:rPr lang="en-US" dirty="0">
                <a:latin typeface="Arial" panose="020B0604020202020204" pitchFamily="34" charset="0"/>
              </a:rPr>
              <a:t>prepare the best fertilizer for growing f corns in addition to </a:t>
            </a:r>
          </a:p>
          <a:p>
            <a:r>
              <a:rPr lang="en-US" dirty="0">
                <a:latin typeface="Arial" panose="020B0604020202020204" pitchFamily="34" charset="0"/>
              </a:rPr>
              <a:t>other activities to maximize output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4182" y="1288473"/>
            <a:ext cx="6276109" cy="235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Precision farming is one of the most discussed areas in </a:t>
            </a:r>
          </a:p>
          <a:p>
            <a:r>
              <a:rPr lang="en-US" dirty="0">
                <a:latin typeface="Arial" panose="020B0604020202020204" pitchFamily="34" charset="0"/>
              </a:rPr>
              <a:t>farming today. Drone-based images can help in in-depth field </a:t>
            </a:r>
          </a:p>
          <a:p>
            <a:r>
              <a:rPr lang="en-US" dirty="0">
                <a:latin typeface="Arial" panose="020B0604020202020204" pitchFamily="34" charset="0"/>
              </a:rPr>
              <a:t>analysis, crop monitoring, scanning of fields and so on. </a:t>
            </a:r>
          </a:p>
          <a:p>
            <a:r>
              <a:rPr lang="en-US" dirty="0">
                <a:latin typeface="Arial" panose="020B0604020202020204" pitchFamily="34" charset="0"/>
              </a:rPr>
              <a:t>Computer vision technology, IOT and drone data can be </a:t>
            </a:r>
          </a:p>
          <a:p>
            <a:r>
              <a:rPr lang="en-US" dirty="0">
                <a:latin typeface="Arial" panose="020B0604020202020204" pitchFamily="34" charset="0"/>
              </a:rPr>
              <a:t>combined to ensure rapid actions by farmers. Feeds from </a:t>
            </a:r>
          </a:p>
          <a:p>
            <a:r>
              <a:rPr lang="en-US" dirty="0">
                <a:latin typeface="Arial" panose="020B0604020202020204" pitchFamily="34" charset="0"/>
              </a:rPr>
              <a:t>drone image data can generate alerts in real time to </a:t>
            </a:r>
          </a:p>
          <a:p>
            <a:r>
              <a:rPr lang="en-US" dirty="0">
                <a:latin typeface="Arial" panose="020B0604020202020204" pitchFamily="34" charset="0"/>
              </a:rPr>
              <a:t>accelerate precision farming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4450" y="919141"/>
            <a:ext cx="3190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Image-based insight generation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450" y="3828411"/>
            <a:ext cx="283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Health </a:t>
            </a:r>
            <a:r>
              <a:rPr lang="en-US" dirty="0"/>
              <a:t>monitoring of crops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4218" y="31893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Remote sensing techniques along with hyper spectral imaging </a:t>
            </a:r>
          </a:p>
          <a:p>
            <a:r>
              <a:rPr lang="en-US" dirty="0">
                <a:latin typeface="Arial" panose="020B0604020202020204" pitchFamily="34" charset="0"/>
              </a:rPr>
              <a:t>and 3d laser scanning are essential to build crop metrics </a:t>
            </a:r>
          </a:p>
          <a:p>
            <a:r>
              <a:rPr lang="en-US" dirty="0">
                <a:latin typeface="Arial" panose="020B0604020202020204" pitchFamily="34" charset="0"/>
              </a:rPr>
              <a:t>across thousands of acres. It has the potential to bring in a </a:t>
            </a:r>
          </a:p>
          <a:p>
            <a:r>
              <a:rPr lang="en-US" dirty="0">
                <a:latin typeface="Arial" panose="020B0604020202020204" pitchFamily="34" charset="0"/>
              </a:rPr>
              <a:t>revolutionary change in terms of how farmlands are monitored </a:t>
            </a:r>
          </a:p>
          <a:p>
            <a:r>
              <a:rPr lang="en-US" dirty="0">
                <a:latin typeface="Arial" panose="020B0604020202020204" pitchFamily="34" charset="0"/>
              </a:rPr>
              <a:t>by farmers both from time and effort perspective. This </a:t>
            </a:r>
          </a:p>
          <a:p>
            <a:r>
              <a:rPr lang="en-US" dirty="0">
                <a:latin typeface="Arial" panose="020B0604020202020204" pitchFamily="34" charset="0"/>
              </a:rPr>
              <a:t>technology will also be used to monitor crops along their </a:t>
            </a:r>
          </a:p>
          <a:p>
            <a:r>
              <a:rPr lang="en-US" dirty="0">
                <a:latin typeface="Arial" panose="020B0604020202020204" pitchFamily="34" charset="0"/>
              </a:rPr>
              <a:t>entire lifecycle including report generation in case of </a:t>
            </a:r>
          </a:p>
          <a:p>
            <a:r>
              <a:rPr lang="en-US" dirty="0">
                <a:latin typeface="Arial" panose="020B0604020202020204" pitchFamily="34" charset="0"/>
              </a:rPr>
              <a:t>anomalies.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746" y="554180"/>
            <a:ext cx="68579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emergence of new age technologies like Artificial </a:t>
            </a:r>
          </a:p>
          <a:p>
            <a:r>
              <a:rPr lang="en-US" dirty="0">
                <a:latin typeface="Arial" panose="020B0604020202020204" pitchFamily="34" charset="0"/>
              </a:rPr>
              <a:t>Intelligence (AI), Cloud Machine Learning, Satellite Imagery and </a:t>
            </a:r>
          </a:p>
          <a:p>
            <a:r>
              <a:rPr lang="en-US" dirty="0">
                <a:latin typeface="Arial" panose="020B0604020202020204" pitchFamily="34" charset="0"/>
              </a:rPr>
              <a:t>advanced analytics are creating an ecosystem for smart farming. </a:t>
            </a:r>
          </a:p>
          <a:p>
            <a:r>
              <a:rPr lang="en-US" dirty="0">
                <a:latin typeface="Arial" panose="020B0604020202020204" pitchFamily="34" charset="0"/>
              </a:rPr>
              <a:t>Fusion of all this technology is enabling farmers achieve higher </a:t>
            </a:r>
          </a:p>
          <a:p>
            <a:r>
              <a:rPr lang="en-US" dirty="0">
                <a:latin typeface="Arial" panose="020B0604020202020204" pitchFamily="34" charset="0"/>
              </a:rPr>
              <a:t>average yield and better price control. </a:t>
            </a:r>
          </a:p>
          <a:p>
            <a:r>
              <a:rPr lang="en-US" dirty="0">
                <a:latin typeface="Arial" panose="020B0604020202020204" pitchFamily="34" charset="0"/>
              </a:rPr>
              <a:t>Microsoft is currently working with farmers from Andhra Pradesh </a:t>
            </a:r>
          </a:p>
          <a:p>
            <a:r>
              <a:rPr lang="en-US" dirty="0">
                <a:latin typeface="Arial" panose="020B0604020202020204" pitchFamily="34" charset="0"/>
              </a:rPr>
              <a:t>to provide advisory services using Cortana Intelligence Suite </a:t>
            </a:r>
          </a:p>
          <a:p>
            <a:r>
              <a:rPr lang="en-US" dirty="0">
                <a:latin typeface="Arial" panose="020B0604020202020204" pitchFamily="34" charset="0"/>
              </a:rPr>
              <a:t>including Machine Learning and Power BI. The pilot project uses </a:t>
            </a:r>
          </a:p>
          <a:p>
            <a:r>
              <a:rPr lang="en-US" dirty="0">
                <a:latin typeface="Arial" panose="020B0604020202020204" pitchFamily="34" charset="0"/>
              </a:rPr>
              <a:t>an AI sowing app to recommend sowing date, land preparation, </a:t>
            </a:r>
          </a:p>
          <a:p>
            <a:r>
              <a:rPr lang="en-US" dirty="0">
                <a:latin typeface="Arial" panose="020B0604020202020204" pitchFamily="34" charset="0"/>
              </a:rPr>
              <a:t>soil test-based fertilization, farm yard manure application, seed </a:t>
            </a:r>
          </a:p>
          <a:p>
            <a:r>
              <a:rPr lang="en-US" dirty="0">
                <a:latin typeface="Arial" panose="020B0604020202020204" pitchFamily="34" charset="0"/>
              </a:rPr>
              <a:t>treatment, optimum sowing depth and more to farmers which </a:t>
            </a:r>
          </a:p>
          <a:p>
            <a:r>
              <a:rPr lang="en-US" dirty="0">
                <a:latin typeface="Arial" panose="020B0604020202020204" pitchFamily="34" charset="0"/>
              </a:rPr>
              <a:t>has resulted in 30% increase in average crop yield per hectare.</a:t>
            </a:r>
          </a:p>
          <a:p>
            <a:r>
              <a:rPr lang="en-US" dirty="0">
                <a:latin typeface="Arial" panose="020B0604020202020204" pitchFamily="34" charset="0"/>
              </a:rPr>
              <a:t>Technology can also be used to identify optimal sowing period, </a:t>
            </a:r>
          </a:p>
          <a:p>
            <a:r>
              <a:rPr lang="en-US" dirty="0">
                <a:latin typeface="Arial" panose="020B0604020202020204" pitchFamily="34" charset="0"/>
              </a:rPr>
              <a:t>historic climate data, real time Moisture Adequacy Data (MAI) </a:t>
            </a:r>
          </a:p>
          <a:p>
            <a:r>
              <a:rPr lang="en-US" dirty="0">
                <a:latin typeface="Arial" panose="020B0604020202020204" pitchFamily="34" charset="0"/>
              </a:rPr>
              <a:t>from daily rainfall and soil moisture to build predictability and </a:t>
            </a:r>
          </a:p>
          <a:p>
            <a:r>
              <a:rPr lang="en-US" dirty="0">
                <a:latin typeface="Arial" panose="020B0604020202020204" pitchFamily="34" charset="0"/>
              </a:rPr>
              <a:t>provide inputs to farmers on ideal sowing time.</a:t>
            </a:r>
          </a:p>
          <a:p>
            <a:r>
              <a:rPr lang="en-US" dirty="0">
                <a:latin typeface="Arial" panose="020B0604020202020204" pitchFamily="34" charset="0"/>
              </a:rPr>
              <a:t>To identify potential pest attacks, Microsoft in collaboration with </a:t>
            </a:r>
          </a:p>
          <a:p>
            <a:r>
              <a:rPr lang="en-US" dirty="0">
                <a:latin typeface="Arial" panose="020B0604020202020204" pitchFamily="34" charset="0"/>
              </a:rPr>
              <a:t>United Phosphorus Limited is building a Pest Risk Prediction API </a:t>
            </a:r>
          </a:p>
          <a:p>
            <a:r>
              <a:rPr lang="en-US" dirty="0">
                <a:latin typeface="Arial" panose="020B0604020202020204" pitchFamily="34" charset="0"/>
              </a:rPr>
              <a:t>that leverages AI and machine learning to indicate in advance, </a:t>
            </a:r>
          </a:p>
          <a:p>
            <a:r>
              <a:rPr lang="en-US" dirty="0">
                <a:latin typeface="Arial" panose="020B0604020202020204" pitchFamily="34" charset="0"/>
              </a:rPr>
              <a:t>the risk of pest attack. Based on the weather condition and crop </a:t>
            </a:r>
          </a:p>
          <a:p>
            <a:r>
              <a:rPr lang="en-US" dirty="0">
                <a:latin typeface="Arial" panose="020B0604020202020204" pitchFamily="34" charset="0"/>
              </a:rPr>
              <a:t>growth stage, pest attacks are predicted as High, Medium or Low.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14239" y="2385352"/>
            <a:ext cx="269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Yield Management using AI</a:t>
            </a:r>
          </a:p>
        </p:txBody>
      </p:sp>
    </p:spTree>
    <p:extLst>
      <p:ext uri="{BB962C8B-B14F-4D97-AF65-F5344CB8AC3E}">
        <p14:creationId xmlns:p14="http://schemas.microsoft.com/office/powerpoint/2010/main" val="41450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660742"/>
            <a:ext cx="10723419" cy="54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688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Artificial Intelligence in Agriculture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Agriculture</dc:title>
  <dc:creator>Windows User</dc:creator>
  <cp:lastModifiedBy>Windows User</cp:lastModifiedBy>
  <cp:revision>5</cp:revision>
  <dcterms:created xsi:type="dcterms:W3CDTF">2018-09-22T14:20:05Z</dcterms:created>
  <dcterms:modified xsi:type="dcterms:W3CDTF">2018-09-22T15:02:17Z</dcterms:modified>
</cp:coreProperties>
</file>