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1084218"/>
            <a:ext cx="5514460" cy="613954"/>
          </a:xfrm>
        </p:spPr>
        <p:txBody>
          <a:bodyPr>
            <a:normAutofit fontScale="90000"/>
          </a:bodyPr>
          <a:lstStyle/>
          <a:p>
            <a:r>
              <a:rPr lang="en-US" dirty="0" smtClean="0">
                <a:latin typeface="Algerian" panose="04020705040A02060702" pitchFamily="82" charset="0"/>
              </a:rPr>
              <a:t>PROBLEM STATEMENT:</a:t>
            </a:r>
            <a:endParaRPr lang="en-IN" dirty="0">
              <a:latin typeface="Algerian" panose="04020705040A02060702" pitchFamily="82" charset="0"/>
            </a:endParaRPr>
          </a:p>
        </p:txBody>
      </p:sp>
      <p:sp>
        <p:nvSpPr>
          <p:cNvPr id="6" name="Content Placeholder 5"/>
          <p:cNvSpPr>
            <a:spLocks noGrp="1"/>
          </p:cNvSpPr>
          <p:nvPr>
            <p:ph idx="1"/>
          </p:nvPr>
        </p:nvSpPr>
        <p:spPr>
          <a:xfrm>
            <a:off x="677334" y="1698173"/>
            <a:ext cx="8596668" cy="4343190"/>
          </a:xfrm>
        </p:spPr>
        <p:txBody>
          <a:bodyPr/>
          <a:lstStyle/>
          <a:p>
            <a:r>
              <a:rPr lang="en-IN" dirty="0"/>
              <a:t>Closed loop irrigation solution for farmers</a:t>
            </a:r>
            <a:r>
              <a:rPr lang="en-IN" dirty="0" smtClean="0"/>
              <a:t>:</a:t>
            </a:r>
          </a:p>
          <a:p>
            <a:r>
              <a:rPr lang="en-IN" dirty="0"/>
              <a:t>Irrigating fields plays a vital role in crop yield. However, how much and when to irrigate is still moderated by the traditional knowledge for the farmers. Knowing how much water is actually required for a given crop for a particular soil type depends majorly on soil’s capacity to hold moisture. </a:t>
            </a:r>
            <a:r>
              <a:rPr lang="en-IN" dirty="0">
                <a:solidFill>
                  <a:srgbClr val="FF0000"/>
                </a:solidFill>
              </a:rPr>
              <a:t>We need an </a:t>
            </a:r>
            <a:r>
              <a:rPr lang="en-IN" dirty="0" err="1">
                <a:solidFill>
                  <a:srgbClr val="FF0000"/>
                </a:solidFill>
              </a:rPr>
              <a:t>IoT</a:t>
            </a:r>
            <a:r>
              <a:rPr lang="en-IN" dirty="0">
                <a:solidFill>
                  <a:srgbClr val="FF0000"/>
                </a:solidFill>
              </a:rPr>
              <a:t>, AI based solution which can auto irrigate the fields for a given crop based on the soil moisture content</a:t>
            </a:r>
            <a:r>
              <a:rPr lang="en-IN" dirty="0" smtClean="0">
                <a:solidFill>
                  <a:srgbClr val="FF0000"/>
                </a:solidFill>
              </a:rPr>
              <a:t>.</a:t>
            </a:r>
          </a:p>
          <a:p>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398"/>
            <a:ext cx="2817223" cy="7263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89358"/>
            <a:ext cx="4532811" cy="286864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811" y="3989358"/>
            <a:ext cx="4321871" cy="286864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2594" y="3953370"/>
            <a:ext cx="3409406" cy="2904630"/>
          </a:xfrm>
          <a:prstGeom prst="rect">
            <a:avLst/>
          </a:prstGeom>
        </p:spPr>
      </p:pic>
    </p:spTree>
    <p:extLst>
      <p:ext uri="{BB962C8B-B14F-4D97-AF65-F5344CB8AC3E}">
        <p14:creationId xmlns:p14="http://schemas.microsoft.com/office/powerpoint/2010/main" val="240320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4"/>
          </a:xfrm>
        </p:spPr>
        <p:txBody>
          <a:bodyPr>
            <a:normAutofit fontScale="90000"/>
          </a:bodyPr>
          <a:lstStyle/>
          <a:p>
            <a:r>
              <a:rPr lang="en-IN" b="1" dirty="0"/>
              <a:t>Secure system</a:t>
            </a:r>
            <a:br>
              <a:rPr lang="en-IN" b="1" dirty="0"/>
            </a:br>
            <a:endParaRPr lang="en-IN" dirty="0"/>
          </a:p>
        </p:txBody>
      </p:sp>
      <p:sp>
        <p:nvSpPr>
          <p:cNvPr id="3" name="Content Placeholder 2"/>
          <p:cNvSpPr>
            <a:spLocks noGrp="1"/>
          </p:cNvSpPr>
          <p:nvPr>
            <p:ph idx="1"/>
          </p:nvPr>
        </p:nvSpPr>
        <p:spPr>
          <a:xfrm>
            <a:off x="677334" y="1201784"/>
            <a:ext cx="8596668" cy="4839578"/>
          </a:xfrm>
        </p:spPr>
        <p:txBody>
          <a:bodyPr/>
          <a:lstStyle/>
          <a:p>
            <a:r>
              <a:rPr lang="en-IN" dirty="0"/>
              <a:t>Each node can be equipped with a geo-fencing enabled alarm which goes ON in case a node leaves the vicinity of the field, alerting the owner of theft.</a:t>
            </a:r>
            <a:endParaRPr lang="en-IN" dirty="0"/>
          </a:p>
        </p:txBody>
      </p:sp>
    </p:spTree>
    <p:extLst>
      <p:ext uri="{BB962C8B-B14F-4D97-AF65-F5344CB8AC3E}">
        <p14:creationId xmlns:p14="http://schemas.microsoft.com/office/powerpoint/2010/main" val="304512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normAutofit fontScale="90000"/>
          </a:bodyPr>
          <a:lstStyle/>
          <a:p>
            <a:r>
              <a:rPr lang="en-IN" b="1" dirty="0"/>
              <a:t>Effective maintenance</a:t>
            </a:r>
            <a:br>
              <a:rPr lang="en-IN" b="1" dirty="0"/>
            </a:br>
            <a:endParaRPr lang="en-IN" dirty="0"/>
          </a:p>
        </p:txBody>
      </p:sp>
      <p:sp>
        <p:nvSpPr>
          <p:cNvPr id="3" name="Content Placeholder 2"/>
          <p:cNvSpPr>
            <a:spLocks noGrp="1"/>
          </p:cNvSpPr>
          <p:nvPr>
            <p:ph idx="1"/>
          </p:nvPr>
        </p:nvSpPr>
        <p:spPr>
          <a:xfrm>
            <a:off x="677334" y="1136469"/>
            <a:ext cx="8596668" cy="4904893"/>
          </a:xfrm>
        </p:spPr>
        <p:txBody>
          <a:bodyPr/>
          <a:lstStyle/>
          <a:p>
            <a:r>
              <a:rPr lang="en-IN" dirty="0"/>
              <a:t>Since the nodes work on a request-response model, it can be easily identified if a node stops working or malfunctions, in which case the particular node can be repaired by a technician or simply replaced by the farmer, making the system easily </a:t>
            </a:r>
            <a:r>
              <a:rPr lang="en-IN" dirty="0" smtClean="0"/>
              <a:t>main tenable.</a:t>
            </a:r>
            <a:endParaRPr lang="en-IN" dirty="0"/>
          </a:p>
          <a:p>
            <a:r>
              <a:rPr lang="en-IN" dirty="0"/>
              <a:t>The health of the nodes and the system can be monitored through a user-friendly mobile or web-based interface, informing the user which particular nodes have malfunctioned in the field.</a:t>
            </a:r>
          </a:p>
          <a:p>
            <a:endParaRPr lang="en-IN" dirty="0"/>
          </a:p>
        </p:txBody>
      </p:sp>
    </p:spTree>
    <p:extLst>
      <p:ext uri="{BB962C8B-B14F-4D97-AF65-F5344CB8AC3E}">
        <p14:creationId xmlns:p14="http://schemas.microsoft.com/office/powerpoint/2010/main" val="63293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74735" cy="1480457"/>
          </a:xfrm>
        </p:spPr>
        <p:txBody>
          <a:bodyPr>
            <a:normAutofit fontScale="90000"/>
          </a:bodyPr>
          <a:lstStyle/>
          <a:p>
            <a:pPr marL="571500" indent="-571500">
              <a:buFont typeface="Wingdings" panose="05000000000000000000" pitchFamily="2" charset="2"/>
              <a:buChar char="q"/>
            </a:pPr>
            <a:r>
              <a:rPr lang="en-IN" dirty="0">
                <a:solidFill>
                  <a:srgbClr val="FF0000"/>
                </a:solidFill>
              </a:rPr>
              <a:t>We've come up with a solution to tackle ALL the features expected in the </a:t>
            </a:r>
            <a:r>
              <a:rPr lang="en-IN" dirty="0" smtClean="0">
                <a:solidFill>
                  <a:srgbClr val="FF0000"/>
                </a:solidFill>
              </a:rPr>
              <a:t>Aires </a:t>
            </a:r>
            <a:r>
              <a:rPr lang="en-IN" dirty="0">
                <a:solidFill>
                  <a:srgbClr val="FF0000"/>
                </a:solidFill>
              </a:rPr>
              <a:t>problem statement.</a:t>
            </a:r>
            <a:endParaRPr lang="en-IN" dirty="0">
              <a:solidFill>
                <a:srgbClr val="FF0000"/>
              </a:solidFill>
            </a:endParaRPr>
          </a:p>
        </p:txBody>
      </p:sp>
      <p:sp>
        <p:nvSpPr>
          <p:cNvPr id="3" name="Content Placeholder 2"/>
          <p:cNvSpPr>
            <a:spLocks noGrp="1"/>
          </p:cNvSpPr>
          <p:nvPr>
            <p:ph idx="1"/>
          </p:nvPr>
        </p:nvSpPr>
        <p:spPr>
          <a:xfrm>
            <a:off x="677333" y="1985555"/>
            <a:ext cx="11288243" cy="4055808"/>
          </a:xfrm>
        </p:spPr>
        <p:txBody>
          <a:bodyPr/>
          <a:lstStyle/>
          <a:p>
            <a:r>
              <a:rPr lang="en-IN" dirty="0"/>
              <a:t>This document covers the following sections</a:t>
            </a:r>
            <a:r>
              <a:rPr lang="en-IN" dirty="0" smtClean="0"/>
              <a:t>:</a:t>
            </a:r>
          </a:p>
          <a:p>
            <a:pPr>
              <a:buFont typeface="+mj-lt"/>
              <a:buAutoNum type="arabicPeriod"/>
            </a:pPr>
            <a:r>
              <a:rPr lang="en-IN" b="1" dirty="0"/>
              <a:t>Features</a:t>
            </a:r>
          </a:p>
          <a:p>
            <a:pPr>
              <a:buFont typeface="+mj-lt"/>
              <a:buAutoNum type="arabicPeriod"/>
            </a:pPr>
            <a:r>
              <a:rPr lang="en-IN" b="1" dirty="0"/>
              <a:t>Hardware</a:t>
            </a:r>
          </a:p>
          <a:p>
            <a:pPr>
              <a:buFont typeface="+mj-lt"/>
              <a:buAutoNum type="arabicPeriod"/>
            </a:pPr>
            <a:r>
              <a:rPr lang="en-IN" b="1" dirty="0"/>
              <a:t>Working</a:t>
            </a:r>
          </a:p>
          <a:p>
            <a:pPr>
              <a:buFont typeface="+mj-lt"/>
              <a:buAutoNum type="arabicPeriod"/>
            </a:pPr>
            <a:r>
              <a:rPr lang="en-IN" b="1" dirty="0"/>
              <a:t>Power efficient system</a:t>
            </a:r>
          </a:p>
          <a:p>
            <a:pPr>
              <a:buFont typeface="+mj-lt"/>
              <a:buAutoNum type="arabicPeriod"/>
            </a:pPr>
            <a:r>
              <a:rPr lang="en-IN" b="1" dirty="0"/>
              <a:t>Water efficient system</a:t>
            </a:r>
          </a:p>
          <a:p>
            <a:pPr>
              <a:buFont typeface="+mj-lt"/>
              <a:buAutoNum type="arabicPeriod"/>
            </a:pPr>
            <a:r>
              <a:rPr lang="en-IN" b="1" dirty="0"/>
              <a:t>Secure system</a:t>
            </a:r>
          </a:p>
          <a:p>
            <a:pPr>
              <a:buFont typeface="+mj-lt"/>
              <a:buAutoNum type="arabicPeriod"/>
            </a:pPr>
            <a:r>
              <a:rPr lang="en-IN" b="1" dirty="0"/>
              <a:t>Effective maintenance</a:t>
            </a:r>
          </a:p>
          <a:p>
            <a:pPr>
              <a:buFont typeface="+mj-lt"/>
              <a:buAutoNum type="arabicPeriod"/>
            </a:pPr>
            <a:endParaRPr lang="en-IN" dirty="0"/>
          </a:p>
        </p:txBody>
      </p:sp>
    </p:spTree>
    <p:extLst>
      <p:ext uri="{BB962C8B-B14F-4D97-AF65-F5344CB8AC3E}">
        <p14:creationId xmlns:p14="http://schemas.microsoft.com/office/powerpoint/2010/main" val="80240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normAutofit fontScale="90000"/>
          </a:bodyPr>
          <a:lstStyle/>
          <a:p>
            <a:r>
              <a:rPr lang="en-IN" b="1" dirty="0">
                <a:latin typeface="Algerian" panose="04020705040A02060702" pitchFamily="82" charset="0"/>
              </a:rPr>
              <a:t>Features</a:t>
            </a:r>
            <a:br>
              <a:rPr lang="en-IN" b="1" dirty="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1"/>
          </p:nvPr>
        </p:nvSpPr>
        <p:spPr>
          <a:xfrm>
            <a:off x="677334" y="1162595"/>
            <a:ext cx="8596668" cy="4878768"/>
          </a:xfrm>
        </p:spPr>
        <p:txBody>
          <a:bodyPr/>
          <a:lstStyle/>
          <a:p>
            <a:pPr>
              <a:buFont typeface="+mj-lt"/>
              <a:buAutoNum type="arabicPeriod"/>
            </a:pPr>
            <a:r>
              <a:rPr lang="en-IN" dirty="0">
                <a:solidFill>
                  <a:srgbClr val="FF0000"/>
                </a:solidFill>
              </a:rPr>
              <a:t>Know the moisture content in the soil using </a:t>
            </a:r>
            <a:r>
              <a:rPr lang="en-IN" dirty="0" smtClean="0">
                <a:solidFill>
                  <a:srgbClr val="FF0000"/>
                </a:solidFill>
              </a:rPr>
              <a:t>sensors: </a:t>
            </a:r>
            <a:r>
              <a:rPr lang="en-IN" dirty="0" smtClean="0">
                <a:solidFill>
                  <a:schemeClr val="tx1"/>
                </a:solidFill>
              </a:rPr>
              <a:t>This</a:t>
            </a:r>
            <a:r>
              <a:rPr lang="en-IN" dirty="0" smtClean="0">
                <a:solidFill>
                  <a:srgbClr val="FF0000"/>
                </a:solidFill>
              </a:rPr>
              <a:t> </a:t>
            </a:r>
            <a:r>
              <a:rPr lang="en-IN" dirty="0"/>
              <a:t>is achieved using soil moisture sensors that are immersed into the soil</a:t>
            </a:r>
            <a:r>
              <a:rPr lang="en-IN" dirty="0" smtClean="0"/>
              <a:t>.</a:t>
            </a:r>
          </a:p>
          <a:p>
            <a:pPr>
              <a:buFont typeface="+mj-lt"/>
              <a:buAutoNum type="arabicPeriod"/>
            </a:pPr>
            <a:r>
              <a:rPr lang="en-IN" dirty="0">
                <a:solidFill>
                  <a:srgbClr val="FF0000"/>
                </a:solidFill>
              </a:rPr>
              <a:t>Predict the weather </a:t>
            </a:r>
            <a:r>
              <a:rPr lang="en-IN" dirty="0" smtClean="0">
                <a:solidFill>
                  <a:srgbClr val="FF0000"/>
                </a:solidFill>
              </a:rPr>
              <a:t>condition: </a:t>
            </a:r>
            <a:r>
              <a:rPr lang="en-IN" dirty="0" smtClean="0"/>
              <a:t>This </a:t>
            </a:r>
            <a:r>
              <a:rPr lang="en-IN" dirty="0"/>
              <a:t>is done using a Machine Learning model that has been trained on historical data for a region and predicts weather condition in real-time without the need for depending on the internet for information, hence the model gradually adapts better to the local weather of the particular area where it is installed. (a) If there will be rain, the motor remains OFF. (b) If it will not rain, the motor is switched ON for a specific amount of time</a:t>
            </a:r>
            <a:r>
              <a:rPr lang="en-IN" dirty="0" smtClean="0"/>
              <a:t>.</a:t>
            </a:r>
          </a:p>
          <a:p>
            <a:pPr>
              <a:buFont typeface="+mj-lt"/>
              <a:buAutoNum type="arabicPeriod"/>
            </a:pPr>
            <a:r>
              <a:rPr lang="en-IN" dirty="0">
                <a:solidFill>
                  <a:srgbClr val="FF0000"/>
                </a:solidFill>
              </a:rPr>
              <a:t>Based on the soil moisture present, determine the quantity of water to be released for </a:t>
            </a:r>
            <a:r>
              <a:rPr lang="en-IN" dirty="0" smtClean="0">
                <a:solidFill>
                  <a:srgbClr val="FF0000"/>
                </a:solidFill>
              </a:rPr>
              <a:t>irrigation: </a:t>
            </a:r>
            <a:r>
              <a:rPr lang="en-IN" dirty="0" smtClean="0"/>
              <a:t>We've </a:t>
            </a:r>
            <a:r>
              <a:rPr lang="en-IN" dirty="0"/>
              <a:t>used another Machine Learning model here which takes the following possible inputs:</a:t>
            </a:r>
            <a:endParaRPr lang="en-IN" dirty="0"/>
          </a:p>
        </p:txBody>
      </p:sp>
    </p:spTree>
    <p:extLst>
      <p:ext uri="{BB962C8B-B14F-4D97-AF65-F5344CB8AC3E}">
        <p14:creationId xmlns:p14="http://schemas.microsoft.com/office/powerpoint/2010/main" val="84221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78823"/>
            <a:ext cx="11288244" cy="6479177"/>
          </a:xfrm>
        </p:spPr>
        <p:txBody>
          <a:bodyPr>
            <a:normAutofit/>
          </a:bodyPr>
          <a:lstStyle/>
          <a:p>
            <a:r>
              <a:rPr lang="en-IN" dirty="0"/>
              <a:t>Soil Sensors</a:t>
            </a:r>
          </a:p>
          <a:p>
            <a:pPr lvl="1"/>
            <a:r>
              <a:rPr lang="en-IN" dirty="0"/>
              <a:t>Soil Moisture</a:t>
            </a:r>
          </a:p>
          <a:p>
            <a:pPr lvl="1"/>
            <a:r>
              <a:rPr lang="en-IN" dirty="0"/>
              <a:t>Soil Water Potential</a:t>
            </a:r>
          </a:p>
          <a:p>
            <a:pPr lvl="1"/>
            <a:r>
              <a:rPr lang="en-IN" dirty="0"/>
              <a:t>Soil temperature</a:t>
            </a:r>
          </a:p>
          <a:p>
            <a:r>
              <a:rPr lang="en-IN" dirty="0"/>
              <a:t>Weather Conditions</a:t>
            </a:r>
          </a:p>
          <a:p>
            <a:pPr lvl="1"/>
            <a:r>
              <a:rPr lang="en-IN" dirty="0"/>
              <a:t>Rainfall</a:t>
            </a:r>
          </a:p>
          <a:p>
            <a:pPr lvl="1"/>
            <a:r>
              <a:rPr lang="en-IN" dirty="0"/>
              <a:t>Wind Speed</a:t>
            </a:r>
          </a:p>
          <a:p>
            <a:pPr lvl="1"/>
            <a:r>
              <a:rPr lang="en-IN" dirty="0"/>
              <a:t>Air Temperature</a:t>
            </a:r>
          </a:p>
          <a:p>
            <a:pPr lvl="1"/>
            <a:r>
              <a:rPr lang="en-IN" dirty="0"/>
              <a:t>Relative Humidity</a:t>
            </a:r>
          </a:p>
          <a:p>
            <a:pPr lvl="1"/>
            <a:r>
              <a:rPr lang="en-IN" dirty="0"/>
              <a:t>Global Radiation</a:t>
            </a:r>
          </a:p>
          <a:p>
            <a:pPr lvl="1"/>
            <a:r>
              <a:rPr lang="en-IN" dirty="0"/>
              <a:t>Dew Point</a:t>
            </a:r>
          </a:p>
          <a:p>
            <a:pPr lvl="1"/>
            <a:r>
              <a:rPr lang="en-IN" dirty="0"/>
              <a:t>Vapour Pressure Deficit</a:t>
            </a:r>
          </a:p>
          <a:p>
            <a:r>
              <a:rPr lang="en-IN" dirty="0"/>
              <a:t>Crop </a:t>
            </a:r>
            <a:r>
              <a:rPr lang="en-IN" dirty="0" smtClean="0"/>
              <a:t>Evapotranspiration:</a:t>
            </a:r>
          </a:p>
          <a:p>
            <a:pPr marL="0" indent="0">
              <a:buNone/>
            </a:pPr>
            <a:r>
              <a:rPr lang="en-IN" dirty="0"/>
              <a:t> </a:t>
            </a:r>
            <a:r>
              <a:rPr lang="en-IN" dirty="0" smtClean="0"/>
              <a:t>     The </a:t>
            </a:r>
            <a:r>
              <a:rPr lang="en-IN" dirty="0"/>
              <a:t>model calculates the minutes of irrigation required and turns the motor ON for the required </a:t>
            </a:r>
            <a:endParaRPr lang="en-IN" dirty="0" smtClean="0"/>
          </a:p>
          <a:p>
            <a:pPr marL="0" indent="0">
              <a:buNone/>
            </a:pPr>
            <a:r>
              <a:rPr lang="en-IN" dirty="0"/>
              <a:t> </a:t>
            </a:r>
            <a:r>
              <a:rPr lang="en-IN" dirty="0" smtClean="0"/>
              <a:t>      period if </a:t>
            </a:r>
            <a:r>
              <a:rPr lang="en-IN" dirty="0"/>
              <a:t>there's no chance of a rain, depending on how much water the crop lacks in real-time.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77" y="0"/>
            <a:ext cx="4180523" cy="3566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011" y="2325188"/>
            <a:ext cx="1930888" cy="1930888"/>
          </a:xfrm>
          <a:prstGeom prst="rect">
            <a:avLst/>
          </a:prstGeom>
        </p:spPr>
      </p:pic>
      <p:sp>
        <p:nvSpPr>
          <p:cNvPr id="6" name="TextBox 5"/>
          <p:cNvSpPr txBox="1"/>
          <p:nvPr/>
        </p:nvSpPr>
        <p:spPr>
          <a:xfrm>
            <a:off x="4454434" y="4256076"/>
            <a:ext cx="2220686" cy="369332"/>
          </a:xfrm>
          <a:prstGeom prst="rect">
            <a:avLst/>
          </a:prstGeom>
          <a:noFill/>
        </p:spPr>
        <p:txBody>
          <a:bodyPr wrap="square" rtlCol="0">
            <a:spAutoFit/>
          </a:bodyPr>
          <a:lstStyle/>
          <a:p>
            <a:r>
              <a:rPr lang="en-US" dirty="0" smtClean="0"/>
              <a:t>Rain sensor</a:t>
            </a:r>
            <a:endParaRPr lang="en-IN" dirty="0"/>
          </a:p>
        </p:txBody>
      </p:sp>
    </p:spTree>
    <p:extLst>
      <p:ext uri="{BB962C8B-B14F-4D97-AF65-F5344CB8AC3E}">
        <p14:creationId xmlns:p14="http://schemas.microsoft.com/office/powerpoint/2010/main" val="351539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3692"/>
            <a:ext cx="11514666" cy="6714308"/>
          </a:xfrm>
        </p:spPr>
        <p:txBody>
          <a:bodyPr/>
          <a:lstStyle/>
          <a:p>
            <a:pPr marL="0" indent="0">
              <a:buNone/>
            </a:pPr>
            <a:r>
              <a:rPr lang="en-IN" dirty="0" smtClean="0"/>
              <a:t>4. </a:t>
            </a:r>
            <a:r>
              <a:rPr lang="en-IN" dirty="0" smtClean="0">
                <a:solidFill>
                  <a:srgbClr val="FF0000"/>
                </a:solidFill>
              </a:rPr>
              <a:t>Stop </a:t>
            </a:r>
            <a:r>
              <a:rPr lang="en-IN" dirty="0">
                <a:solidFill>
                  <a:srgbClr val="FF0000"/>
                </a:solidFill>
              </a:rPr>
              <a:t>the motor when required soil moisture content has been </a:t>
            </a:r>
            <a:r>
              <a:rPr lang="en-IN" dirty="0" smtClean="0">
                <a:solidFill>
                  <a:srgbClr val="FF0000"/>
                </a:solidFill>
              </a:rPr>
              <a:t>achieved: </a:t>
            </a:r>
          </a:p>
          <a:p>
            <a:pPr marL="0" indent="0">
              <a:buNone/>
            </a:pPr>
            <a:r>
              <a:rPr lang="en-IN" dirty="0" smtClean="0"/>
              <a:t>The </a:t>
            </a:r>
            <a:r>
              <a:rPr lang="en-IN" dirty="0"/>
              <a:t>system monitors the soil </a:t>
            </a:r>
            <a:r>
              <a:rPr lang="en-IN" dirty="0" smtClean="0"/>
              <a:t> moisture </a:t>
            </a:r>
            <a:r>
              <a:rPr lang="en-IN" dirty="0"/>
              <a:t>content using sensors and stops the motor when the optimal amount of water has been achieved for the crop. It also takes into account the age of the crop since crops require different amounts of water during different phases in the growing </a:t>
            </a:r>
            <a:r>
              <a:rPr lang="en-IN" dirty="0" smtClean="0"/>
              <a:t>period.</a:t>
            </a:r>
          </a:p>
          <a:p>
            <a:pPr marL="0" indent="0">
              <a:buNone/>
            </a:pPr>
            <a:r>
              <a:rPr lang="en-IN" dirty="0" smtClean="0"/>
              <a:t>5</a:t>
            </a:r>
            <a:r>
              <a:rPr lang="en-IN" dirty="0" smtClean="0">
                <a:solidFill>
                  <a:srgbClr val="FF0000"/>
                </a:solidFill>
              </a:rPr>
              <a:t>. Automatic </a:t>
            </a:r>
            <a:r>
              <a:rPr lang="en-IN" dirty="0">
                <a:solidFill>
                  <a:srgbClr val="FF0000"/>
                </a:solidFill>
              </a:rPr>
              <a:t>start and stop of the motor for irrigating water in the </a:t>
            </a:r>
            <a:r>
              <a:rPr lang="en-IN" dirty="0" smtClean="0">
                <a:solidFill>
                  <a:srgbClr val="FF0000"/>
                </a:solidFill>
              </a:rPr>
              <a:t>field:</a:t>
            </a:r>
          </a:p>
          <a:p>
            <a:pPr marL="0" indent="0">
              <a:buNone/>
            </a:pPr>
            <a:r>
              <a:rPr lang="en-IN" dirty="0" smtClean="0"/>
              <a:t>The </a:t>
            </a:r>
            <a:r>
              <a:rPr lang="en-IN" dirty="0"/>
              <a:t>entire system is built to intelligently operate on its own without need for human intervention.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38" y="2842123"/>
            <a:ext cx="2382815" cy="15469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733" y="2842123"/>
            <a:ext cx="3844969" cy="29813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5489973"/>
            <a:ext cx="2191119" cy="1368028"/>
          </a:xfrm>
          <a:prstGeom prst="rect">
            <a:avLst/>
          </a:prstGeom>
        </p:spPr>
      </p:pic>
      <p:cxnSp>
        <p:nvCxnSpPr>
          <p:cNvPr id="8" name="Straight Arrow Connector 7"/>
          <p:cNvCxnSpPr/>
          <p:nvPr/>
        </p:nvCxnSpPr>
        <p:spPr>
          <a:xfrm flipH="1" flipV="1">
            <a:off x="1123406" y="4585063"/>
            <a:ext cx="13063" cy="822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80607" y="4754880"/>
            <a:ext cx="1031519" cy="369332"/>
          </a:xfrm>
          <a:prstGeom prst="rect">
            <a:avLst/>
          </a:prstGeom>
          <a:noFill/>
        </p:spPr>
        <p:txBody>
          <a:bodyPr wrap="square" rtlCol="0">
            <a:spAutoFit/>
          </a:bodyPr>
          <a:lstStyle/>
          <a:p>
            <a:r>
              <a:rPr lang="en-US" dirty="0" smtClean="0"/>
              <a:t>input</a:t>
            </a:r>
            <a:endParaRPr lang="en-IN" dirty="0"/>
          </a:p>
        </p:txBody>
      </p:sp>
      <p:cxnSp>
        <p:nvCxnSpPr>
          <p:cNvPr id="11" name="Straight Arrow Connector 10"/>
          <p:cNvCxnSpPr/>
          <p:nvPr/>
        </p:nvCxnSpPr>
        <p:spPr>
          <a:xfrm flipV="1">
            <a:off x="2413431" y="3409406"/>
            <a:ext cx="1831998" cy="206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7125" y="2591140"/>
            <a:ext cx="1810638" cy="1249340"/>
          </a:xfrm>
          <a:prstGeom prst="rect">
            <a:avLst/>
          </a:prstGeom>
        </p:spPr>
      </p:pic>
      <p:sp>
        <p:nvSpPr>
          <p:cNvPr id="15" name="TextBox 14"/>
          <p:cNvSpPr txBox="1"/>
          <p:nvPr/>
        </p:nvSpPr>
        <p:spPr>
          <a:xfrm>
            <a:off x="2538155" y="3082834"/>
            <a:ext cx="1898970" cy="369332"/>
          </a:xfrm>
          <a:prstGeom prst="rect">
            <a:avLst/>
          </a:prstGeom>
          <a:noFill/>
        </p:spPr>
        <p:txBody>
          <a:bodyPr wrap="square" rtlCol="0">
            <a:spAutoFit/>
          </a:bodyPr>
          <a:lstStyle/>
          <a:p>
            <a:r>
              <a:rPr lang="en-US" dirty="0" smtClean="0"/>
              <a:t>Command Y/N</a:t>
            </a:r>
            <a:endParaRPr lang="en-IN" dirty="0"/>
          </a:p>
        </p:txBody>
      </p:sp>
      <p:cxnSp>
        <p:nvCxnSpPr>
          <p:cNvPr id="17" name="Straight Arrow Connector 16"/>
          <p:cNvCxnSpPr/>
          <p:nvPr/>
        </p:nvCxnSpPr>
        <p:spPr>
          <a:xfrm>
            <a:off x="6387737" y="3226526"/>
            <a:ext cx="2063932"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6760026" y="3082834"/>
            <a:ext cx="1943033" cy="369332"/>
          </a:xfrm>
          <a:prstGeom prst="rect">
            <a:avLst/>
          </a:prstGeom>
          <a:noFill/>
        </p:spPr>
        <p:txBody>
          <a:bodyPr wrap="square" rtlCol="0">
            <a:spAutoFit/>
          </a:bodyPr>
          <a:lstStyle/>
          <a:p>
            <a:r>
              <a:rPr lang="en-US" dirty="0" smtClean="0"/>
              <a:t>Water supply</a:t>
            </a:r>
            <a:endParaRPr lang="en-IN" dirty="0"/>
          </a:p>
        </p:txBody>
      </p:sp>
      <p:sp>
        <p:nvSpPr>
          <p:cNvPr id="19" name="TextBox 18"/>
          <p:cNvSpPr txBox="1"/>
          <p:nvPr/>
        </p:nvSpPr>
        <p:spPr>
          <a:xfrm>
            <a:off x="6387737" y="3595858"/>
            <a:ext cx="1758996" cy="369332"/>
          </a:xfrm>
          <a:prstGeom prst="rect">
            <a:avLst/>
          </a:prstGeom>
          <a:noFill/>
        </p:spPr>
        <p:txBody>
          <a:bodyPr wrap="square" rtlCol="0">
            <a:spAutoFit/>
          </a:bodyPr>
          <a:lstStyle/>
          <a:p>
            <a:r>
              <a:rPr lang="en-US" dirty="0" smtClean="0"/>
              <a:t>Stop/start</a:t>
            </a:r>
            <a:endParaRPr lang="en-IN" dirty="0"/>
          </a:p>
        </p:txBody>
      </p:sp>
      <p:sp>
        <p:nvSpPr>
          <p:cNvPr id="20" name="TextBox 19"/>
          <p:cNvSpPr txBox="1"/>
          <p:nvPr/>
        </p:nvSpPr>
        <p:spPr>
          <a:xfrm>
            <a:off x="677334" y="2476362"/>
            <a:ext cx="2191119" cy="369332"/>
          </a:xfrm>
          <a:prstGeom prst="rect">
            <a:avLst/>
          </a:prstGeom>
          <a:noFill/>
        </p:spPr>
        <p:txBody>
          <a:bodyPr wrap="square" rtlCol="0">
            <a:spAutoFit/>
          </a:bodyPr>
          <a:lstStyle/>
          <a:p>
            <a:r>
              <a:rPr lang="en-US" dirty="0" smtClean="0"/>
              <a:t>Machine </a:t>
            </a:r>
            <a:r>
              <a:rPr lang="en-US" dirty="0" err="1" smtClean="0"/>
              <a:t>learing</a:t>
            </a:r>
            <a:endParaRPr lang="en-IN" dirty="0"/>
          </a:p>
        </p:txBody>
      </p:sp>
    </p:spTree>
    <p:extLst>
      <p:ext uri="{BB962C8B-B14F-4D97-AF65-F5344CB8AC3E}">
        <p14:creationId xmlns:p14="http://schemas.microsoft.com/office/powerpoint/2010/main" val="29602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fontScale="90000"/>
          </a:bodyPr>
          <a:lstStyle/>
          <a:p>
            <a:r>
              <a:rPr lang="en-IN" b="1" dirty="0"/>
              <a:t>Hardware</a:t>
            </a:r>
            <a:br>
              <a:rPr lang="en-IN" b="1" dirty="0"/>
            </a:br>
            <a:endParaRPr lang="en-IN" dirty="0"/>
          </a:p>
        </p:txBody>
      </p:sp>
      <p:sp>
        <p:nvSpPr>
          <p:cNvPr id="3" name="Content Placeholder 2"/>
          <p:cNvSpPr>
            <a:spLocks noGrp="1"/>
          </p:cNvSpPr>
          <p:nvPr>
            <p:ph idx="1"/>
          </p:nvPr>
        </p:nvSpPr>
        <p:spPr>
          <a:xfrm>
            <a:off x="677334" y="1214847"/>
            <a:ext cx="8596668" cy="4826516"/>
          </a:xfrm>
        </p:spPr>
        <p:txBody>
          <a:bodyPr/>
          <a:lstStyle/>
          <a:p>
            <a:r>
              <a:rPr lang="en-IN" dirty="0"/>
              <a:t>Following is a list of minimum hardware to realise a deployable working prototype of the system</a:t>
            </a:r>
            <a:r>
              <a:rPr lang="en-IN" dirty="0" smtClean="0"/>
              <a:t>.</a:t>
            </a:r>
          </a:p>
          <a:p>
            <a:pPr>
              <a:buFont typeface="+mj-lt"/>
              <a:buAutoNum type="arabicPeriod"/>
            </a:pPr>
            <a:r>
              <a:rPr lang="en-IN" dirty="0" smtClean="0"/>
              <a:t>Wi-Fi </a:t>
            </a:r>
            <a:r>
              <a:rPr lang="en-IN" dirty="0"/>
              <a:t>Router</a:t>
            </a:r>
          </a:p>
          <a:p>
            <a:pPr>
              <a:buFont typeface="+mj-lt"/>
              <a:buAutoNum type="arabicPeriod"/>
            </a:pPr>
            <a:r>
              <a:rPr lang="en-IN" dirty="0"/>
              <a:t>Node MCUs</a:t>
            </a:r>
          </a:p>
          <a:p>
            <a:pPr>
              <a:buFont typeface="+mj-lt"/>
              <a:buAutoNum type="arabicPeriod"/>
            </a:pPr>
            <a:r>
              <a:rPr lang="en-IN" dirty="0"/>
              <a:t>Soil moisture sensors</a:t>
            </a:r>
          </a:p>
          <a:p>
            <a:pPr>
              <a:buFont typeface="+mj-lt"/>
              <a:buAutoNum type="arabicPeriod"/>
            </a:pPr>
            <a:r>
              <a:rPr lang="en-IN" dirty="0"/>
              <a:t>Waterproof boxes</a:t>
            </a:r>
          </a:p>
          <a:p>
            <a:pPr>
              <a:buFont typeface="+mj-lt"/>
              <a:buAutoNum type="arabicPeriod"/>
            </a:pPr>
            <a:r>
              <a:rPr lang="en-IN" dirty="0"/>
              <a:t>Alarms</a:t>
            </a:r>
          </a:p>
          <a:p>
            <a:pPr>
              <a:buFont typeface="+mj-lt"/>
              <a:buAutoNum type="arabicPeriod"/>
            </a:pPr>
            <a:r>
              <a:rPr lang="en-IN" dirty="0" err="1" smtClean="0"/>
              <a:t>arduino</a:t>
            </a:r>
            <a:endParaRPr lang="en-IN" dirty="0"/>
          </a:p>
          <a:p>
            <a:pPr>
              <a:buFont typeface="+mj-lt"/>
              <a:buAutoNum type="arabicPeriod"/>
            </a:pPr>
            <a:r>
              <a:rPr lang="en-IN" dirty="0"/>
              <a:t>Connecting wires for internal components</a:t>
            </a:r>
          </a:p>
          <a:p>
            <a:pPr>
              <a:buFont typeface="+mj-lt"/>
              <a:buAutoNum type="arabicPeriod"/>
            </a:pPr>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66" y="2312126"/>
            <a:ext cx="5809272" cy="45458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6894" y="5347347"/>
            <a:ext cx="1619786" cy="1388032"/>
          </a:xfrm>
          <a:prstGeom prst="rect">
            <a:avLst/>
          </a:prstGeom>
        </p:spPr>
      </p:pic>
    </p:spTree>
    <p:extLst>
      <p:ext uri="{BB962C8B-B14F-4D97-AF65-F5344CB8AC3E}">
        <p14:creationId xmlns:p14="http://schemas.microsoft.com/office/powerpoint/2010/main" val="328103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fontScale="90000"/>
          </a:bodyPr>
          <a:lstStyle/>
          <a:p>
            <a:r>
              <a:rPr lang="en-IN" b="1" dirty="0"/>
              <a:t>Working</a:t>
            </a:r>
            <a:br>
              <a:rPr lang="en-IN" b="1" dirty="0"/>
            </a:br>
            <a:endParaRPr lang="en-IN" dirty="0"/>
          </a:p>
        </p:txBody>
      </p:sp>
      <p:sp>
        <p:nvSpPr>
          <p:cNvPr id="3" name="Content Placeholder 2"/>
          <p:cNvSpPr>
            <a:spLocks noGrp="1"/>
          </p:cNvSpPr>
          <p:nvPr>
            <p:ph idx="1"/>
          </p:nvPr>
        </p:nvSpPr>
        <p:spPr>
          <a:xfrm>
            <a:off x="677333" y="1123407"/>
            <a:ext cx="11040049" cy="5603964"/>
          </a:xfrm>
        </p:spPr>
        <p:txBody>
          <a:bodyPr/>
          <a:lstStyle/>
          <a:p>
            <a:r>
              <a:rPr lang="en-IN" dirty="0"/>
              <a:t>Soil sensors connected to Node MCUs are deployed throughout the field in a closed loop. Each node is encased in a waterproof box with an alarm system.</a:t>
            </a:r>
          </a:p>
          <a:p>
            <a:r>
              <a:rPr lang="en-IN" dirty="0"/>
              <a:t>The nodes are connected to a central router through </a:t>
            </a:r>
            <a:r>
              <a:rPr lang="en-IN" dirty="0" smtClean="0"/>
              <a:t>Wi-Fi, </a:t>
            </a:r>
            <a:r>
              <a:rPr lang="en-IN" dirty="0"/>
              <a:t>enabling the system to communicate wirelessly.</a:t>
            </a:r>
          </a:p>
          <a:p>
            <a:r>
              <a:rPr lang="en-IN" dirty="0"/>
              <a:t>Data from the sensors is sent to the router which is passed on to the </a:t>
            </a:r>
            <a:r>
              <a:rPr lang="en-IN" dirty="0" err="1" smtClean="0"/>
              <a:t>Ardino</a:t>
            </a:r>
            <a:r>
              <a:rPr lang="en-IN" dirty="0" smtClean="0"/>
              <a:t> </a:t>
            </a:r>
            <a:r>
              <a:rPr lang="en-IN" dirty="0"/>
              <a:t>for analysis.</a:t>
            </a:r>
          </a:p>
          <a:p>
            <a:r>
              <a:rPr lang="en-IN" dirty="0"/>
              <a:t>Using Machine Learning, real-time analysis of the weather and soil is done.</a:t>
            </a:r>
          </a:p>
          <a:p>
            <a:r>
              <a:rPr lang="en-IN" dirty="0"/>
              <a:t>Depending on the size of the field, an appropriate time is calculated and the motor is switched ON for the required amount of time.</a:t>
            </a:r>
          </a:p>
          <a:p>
            <a:r>
              <a:rPr lang="en-IN" dirty="0"/>
              <a:t>The motor remains OFF if the system predicts a fair chance of rain. If it doesn't rain for a considerable amount of time, the motor is switched ON to supply the water required.</a:t>
            </a:r>
          </a:p>
          <a:p>
            <a:r>
              <a:rPr lang="en-IN" dirty="0"/>
              <a:t>This process repeats at regular intervals till the crop is ready to be harvested.</a:t>
            </a:r>
          </a:p>
          <a:p>
            <a:endParaRPr lang="en-IN" dirty="0"/>
          </a:p>
        </p:txBody>
      </p:sp>
    </p:spTree>
    <p:extLst>
      <p:ext uri="{BB962C8B-B14F-4D97-AF65-F5344CB8AC3E}">
        <p14:creationId xmlns:p14="http://schemas.microsoft.com/office/powerpoint/2010/main" val="226554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IN" b="1" dirty="0"/>
              <a:t>Power efficient system</a:t>
            </a:r>
            <a:br>
              <a:rPr lang="en-IN" b="1" dirty="0"/>
            </a:br>
            <a:endParaRPr lang="en-IN" dirty="0"/>
          </a:p>
        </p:txBody>
      </p:sp>
      <p:sp>
        <p:nvSpPr>
          <p:cNvPr id="3" name="Content Placeholder 2"/>
          <p:cNvSpPr>
            <a:spLocks noGrp="1"/>
          </p:cNvSpPr>
          <p:nvPr>
            <p:ph idx="1"/>
          </p:nvPr>
        </p:nvSpPr>
        <p:spPr>
          <a:xfrm>
            <a:off x="677334" y="1371601"/>
            <a:ext cx="8596668" cy="4669762"/>
          </a:xfrm>
        </p:spPr>
        <p:txBody>
          <a:bodyPr/>
          <a:lstStyle/>
          <a:p>
            <a:r>
              <a:rPr lang="en-IN" dirty="0"/>
              <a:t>We took several measures to increase the power efficiency of the system</a:t>
            </a:r>
            <a:r>
              <a:rPr lang="en-IN" dirty="0" smtClean="0"/>
              <a:t>.</a:t>
            </a:r>
          </a:p>
          <a:p>
            <a:pPr>
              <a:buFont typeface="+mj-lt"/>
              <a:buAutoNum type="arabicPeriod"/>
            </a:pPr>
            <a:r>
              <a:rPr lang="en-IN" dirty="0"/>
              <a:t>Rather than staying ON constantly, the nodes send requests at regular intervals to conserve battery life.</a:t>
            </a:r>
          </a:p>
          <a:p>
            <a:pPr>
              <a:buFont typeface="+mj-lt"/>
              <a:buAutoNum type="arabicPeriod"/>
            </a:pPr>
            <a:r>
              <a:rPr lang="en-IN" dirty="0"/>
              <a:t>Solar panels can be incorporated at every node to further increase the autonomy of the system for longer periods without needing maintenance.</a:t>
            </a:r>
          </a:p>
          <a:p>
            <a:pPr>
              <a:buFont typeface="+mj-lt"/>
              <a:buAutoNum type="arabicPeriod"/>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08107"/>
            <a:ext cx="5677989" cy="29498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989" y="3908106"/>
            <a:ext cx="6514011" cy="2890157"/>
          </a:xfrm>
          <a:prstGeom prst="rect">
            <a:avLst/>
          </a:prstGeom>
        </p:spPr>
      </p:pic>
    </p:spTree>
    <p:extLst>
      <p:ext uri="{BB962C8B-B14F-4D97-AF65-F5344CB8AC3E}">
        <p14:creationId xmlns:p14="http://schemas.microsoft.com/office/powerpoint/2010/main" val="109791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r>
              <a:rPr lang="en-IN" b="1" dirty="0"/>
              <a:t>Water efficient system</a:t>
            </a:r>
            <a:br>
              <a:rPr lang="en-IN" b="1" dirty="0"/>
            </a:br>
            <a:endParaRPr lang="en-IN" dirty="0"/>
          </a:p>
        </p:txBody>
      </p:sp>
      <p:sp>
        <p:nvSpPr>
          <p:cNvPr id="3" name="Content Placeholder 2"/>
          <p:cNvSpPr>
            <a:spLocks noGrp="1"/>
          </p:cNvSpPr>
          <p:nvPr>
            <p:ph idx="1"/>
          </p:nvPr>
        </p:nvSpPr>
        <p:spPr>
          <a:xfrm>
            <a:off x="677334" y="1162595"/>
            <a:ext cx="8596668" cy="4878768"/>
          </a:xfrm>
        </p:spPr>
        <p:txBody>
          <a:bodyPr/>
          <a:lstStyle/>
          <a:p>
            <a:r>
              <a:rPr lang="en-IN" dirty="0"/>
              <a:t>Since all the nodes communicate separately to the central device, drip/sprinkler can be switched ON only for the particular area requiring water, further conserving water and improving the accuracy of the system. This feature </a:t>
            </a:r>
            <a:r>
              <a:rPr lang="en-IN" dirty="0" err="1"/>
              <a:t>additonally</a:t>
            </a:r>
            <a:r>
              <a:rPr lang="en-IN" dirty="0"/>
              <a:t> requires a servomotor</a:t>
            </a:r>
            <a:endParaRPr lang="en-IN" dirty="0"/>
          </a:p>
        </p:txBody>
      </p:sp>
    </p:spTree>
    <p:extLst>
      <p:ext uri="{BB962C8B-B14F-4D97-AF65-F5344CB8AC3E}">
        <p14:creationId xmlns:p14="http://schemas.microsoft.com/office/powerpoint/2010/main" val="1830609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858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Trebuchet MS</vt:lpstr>
      <vt:lpstr>Wingdings</vt:lpstr>
      <vt:lpstr>Wingdings 3</vt:lpstr>
      <vt:lpstr>Facet</vt:lpstr>
      <vt:lpstr>PROBLEM STATEMENT:</vt:lpstr>
      <vt:lpstr>We've come up with a solution to tackle ALL the features expected in the Aires problem statement.</vt:lpstr>
      <vt:lpstr>Features </vt:lpstr>
      <vt:lpstr>PowerPoint Presentation</vt:lpstr>
      <vt:lpstr>PowerPoint Presentation</vt:lpstr>
      <vt:lpstr>Hardware </vt:lpstr>
      <vt:lpstr>Working </vt:lpstr>
      <vt:lpstr>Power efficient system </vt:lpstr>
      <vt:lpstr>Water efficient system </vt:lpstr>
      <vt:lpstr>Secure system </vt:lpstr>
      <vt:lpstr>Effective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Markevens</dc:creator>
  <cp:lastModifiedBy>Markevens</cp:lastModifiedBy>
  <cp:revision>11</cp:revision>
  <dcterms:created xsi:type="dcterms:W3CDTF">2018-09-22T18:36:14Z</dcterms:created>
  <dcterms:modified xsi:type="dcterms:W3CDTF">2018-09-22T21:06:19Z</dcterms:modified>
</cp:coreProperties>
</file>