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59386-3F34-43C3-BCCB-321DA1B5614E}" v="406" dt="2024-01-14T18:13:13.752"/>
    <p1510:client id="{E2F7C7A3-BB18-41A9-8A44-A7EC91FCD1DE}" v="124" dt="2024-01-14T17:40:14.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9814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882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1138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780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639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958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574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2160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0750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5267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1/14/2024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9153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1/14/2024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9203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urple background with white text&#10;&#10;Description automatically generated">
            <a:extLst>
              <a:ext uri="{FF2B5EF4-FFF2-40B4-BE49-F238E27FC236}">
                <a16:creationId xmlns:a16="http://schemas.microsoft.com/office/drawing/2014/main" id="{04FA3EE7-B27B-A6ED-2CBA-FFFA9FAAD4E7}"/>
              </a:ext>
            </a:extLst>
          </p:cNvPr>
          <p:cNvPicPr>
            <a:picLocks noChangeAspect="1"/>
          </p:cNvPicPr>
          <p:nvPr/>
        </p:nvPicPr>
        <p:blipFill rotWithShape="1">
          <a:blip r:embed="rId2"/>
          <a:srcRect l="28121" r="24768"/>
          <a:stretch/>
        </p:blipFill>
        <p:spPr>
          <a:xfrm>
            <a:off x="20" y="1571"/>
            <a:ext cx="12191980" cy="6856429"/>
          </a:xfrm>
          <a:prstGeom prst="rect">
            <a:avLst/>
          </a:prstGeom>
        </p:spPr>
      </p:pic>
      <p:sp>
        <p:nvSpPr>
          <p:cNvPr id="54" name="Rectangle 53">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97101" y="751217"/>
            <a:ext cx="6871574" cy="2232131"/>
          </a:xfrm>
        </p:spPr>
        <p:txBody>
          <a:bodyPr>
            <a:normAutofit/>
          </a:bodyPr>
          <a:lstStyle/>
          <a:p>
            <a:r>
              <a:rPr lang="en-GB" b="1" dirty="0">
                <a:solidFill>
                  <a:srgbClr val="FFFFFF"/>
                </a:solidFill>
                <a:highlight>
                  <a:srgbClr val="000000"/>
                </a:highlight>
                <a:ea typeface="Calibri Light"/>
                <a:cs typeface="Calibri Light"/>
              </a:rPr>
              <a:t>21f3001310</a:t>
            </a:r>
          </a:p>
        </p:txBody>
      </p:sp>
      <p:sp>
        <p:nvSpPr>
          <p:cNvPr id="3" name="Subtitle 2"/>
          <p:cNvSpPr>
            <a:spLocks noGrp="1"/>
          </p:cNvSpPr>
          <p:nvPr>
            <p:ph type="subTitle" idx="1"/>
          </p:nvPr>
        </p:nvSpPr>
        <p:spPr>
          <a:xfrm>
            <a:off x="561048" y="779972"/>
            <a:ext cx="3515652" cy="2181681"/>
          </a:xfrm>
        </p:spPr>
        <p:txBody>
          <a:bodyPr vert="horz" lIns="0" tIns="0" rIns="0" bIns="0" rtlCol="0" anchor="t">
            <a:normAutofit/>
          </a:bodyPr>
          <a:lstStyle/>
          <a:p>
            <a:r>
              <a:rPr lang="en-GB" b="1" dirty="0">
                <a:solidFill>
                  <a:srgbClr val="FFFFFF"/>
                </a:solidFill>
                <a:highlight>
                  <a:srgbClr val="000000"/>
                </a:highlight>
              </a:rPr>
              <a:t>INDIAN INSTITUTE OF TECHNOLOGY MADRAS</a:t>
            </a:r>
          </a:p>
        </p:txBody>
      </p:sp>
      <p:cxnSp>
        <p:nvCxnSpPr>
          <p:cNvPr id="55" name="Straight Connector 54">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23FF53-DADC-8847-CDD1-328106129323}"/>
              </a:ext>
            </a:extLst>
          </p:cNvPr>
          <p:cNvPicPr>
            <a:picLocks noChangeAspect="1"/>
          </p:cNvPicPr>
          <p:nvPr/>
        </p:nvPicPr>
        <p:blipFill rotWithShape="1">
          <a:blip r:embed="rId2">
            <a:alphaModFix amt="50000"/>
          </a:blip>
          <a:srcRect l="10222" r="-1" b="-1"/>
          <a:stretch/>
        </p:blipFill>
        <p:spPr>
          <a:xfrm>
            <a:off x="-1" y="1"/>
            <a:ext cx="12192000" cy="6858000"/>
          </a:xfrm>
          <a:prstGeom prst="rect">
            <a:avLst/>
          </a:prstGeom>
        </p:spPr>
      </p:pic>
      <p:sp>
        <p:nvSpPr>
          <p:cNvPr id="2" name="Title 1">
            <a:extLst>
              <a:ext uri="{FF2B5EF4-FFF2-40B4-BE49-F238E27FC236}">
                <a16:creationId xmlns:a16="http://schemas.microsoft.com/office/drawing/2014/main" id="{BDA6F265-4C6E-177C-9107-B67AA2C5375E}"/>
              </a:ext>
            </a:extLst>
          </p:cNvPr>
          <p:cNvSpPr>
            <a:spLocks noGrp="1"/>
          </p:cNvSpPr>
          <p:nvPr>
            <p:ph type="title"/>
          </p:nvPr>
        </p:nvSpPr>
        <p:spPr>
          <a:xfrm>
            <a:off x="548640" y="952500"/>
            <a:ext cx="4804105" cy="1828793"/>
          </a:xfrm>
        </p:spPr>
        <p:txBody>
          <a:bodyPr>
            <a:normAutofit/>
          </a:bodyPr>
          <a:lstStyle/>
          <a:p>
            <a:r>
              <a:rPr lang="en-GB">
                <a:solidFill>
                  <a:srgbClr val="FFFFFF"/>
                </a:solidFill>
              </a:rPr>
              <a:t>Insights based on Revenue</a:t>
            </a:r>
          </a:p>
        </p:txBody>
      </p:sp>
      <p:cxnSp>
        <p:nvCxnSpPr>
          <p:cNvPr id="21" name="Straight Connector 20">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F0ADBC-F4C3-597A-E39C-CCCFF5C61754}"/>
              </a:ext>
            </a:extLst>
          </p:cNvPr>
          <p:cNvSpPr>
            <a:spLocks noGrp="1"/>
          </p:cNvSpPr>
          <p:nvPr>
            <p:ph idx="1"/>
          </p:nvPr>
        </p:nvSpPr>
        <p:spPr>
          <a:xfrm>
            <a:off x="4545545" y="753373"/>
            <a:ext cx="7176367" cy="5160752"/>
          </a:xfrm>
        </p:spPr>
        <p:txBody>
          <a:bodyPr vert="horz" lIns="91440" tIns="45720" rIns="91440" bIns="45720" rtlCol="0" anchor="t">
            <a:noAutofit/>
          </a:bodyPr>
          <a:lstStyle/>
          <a:p>
            <a:r>
              <a:rPr lang="en-GB" sz="1400" b="1" dirty="0">
                <a:solidFill>
                  <a:schemeClr val="bg1"/>
                </a:solidFill>
                <a:ea typeface="+mn-lt"/>
                <a:cs typeface="+mn-lt"/>
              </a:rPr>
              <a:t>Product Revenue (2012-2015)</a:t>
            </a:r>
            <a:r>
              <a:rPr lang="en-GB" sz="1400" dirty="0">
                <a:solidFill>
                  <a:schemeClr val="bg1"/>
                </a:solidFill>
                <a:ea typeface="+mn-lt"/>
                <a:cs typeface="+mn-lt"/>
              </a:rPr>
              <a:t>: Phones, chairs, and copiers generated the highest revenue, indicating rural India’s urbanization trend.</a:t>
            </a:r>
            <a:endParaRPr lang="en-GB" sz="1400">
              <a:solidFill>
                <a:schemeClr val="bg1"/>
              </a:solidFill>
              <a:ea typeface="+mn-lt"/>
              <a:cs typeface="+mn-lt"/>
            </a:endParaRPr>
          </a:p>
          <a:p>
            <a:r>
              <a:rPr lang="en-GB" sz="1400" b="1" dirty="0">
                <a:solidFill>
                  <a:schemeClr val="bg1"/>
                </a:solidFill>
                <a:ea typeface="+mn-lt"/>
                <a:cs typeface="+mn-lt"/>
              </a:rPr>
              <a:t>Market Demand</a:t>
            </a:r>
            <a:r>
              <a:rPr lang="en-GB" sz="1400" dirty="0">
                <a:solidFill>
                  <a:schemeClr val="bg1"/>
                </a:solidFill>
                <a:ea typeface="+mn-lt"/>
                <a:cs typeface="+mn-lt"/>
              </a:rPr>
              <a:t>: Consistent growth in average annual revenue and total order quantity reflects robust market demand.</a:t>
            </a:r>
            <a:endParaRPr lang="en-GB" sz="1400">
              <a:solidFill>
                <a:schemeClr val="bg1"/>
              </a:solidFill>
              <a:ea typeface="+mn-lt"/>
              <a:cs typeface="+mn-lt"/>
            </a:endParaRPr>
          </a:p>
          <a:p>
            <a:r>
              <a:rPr lang="en-GB" sz="1400" b="1" dirty="0">
                <a:solidFill>
                  <a:schemeClr val="bg1"/>
                </a:solidFill>
                <a:ea typeface="+mn-lt"/>
                <a:cs typeface="+mn-lt"/>
              </a:rPr>
              <a:t>Consumer </a:t>
            </a:r>
            <a:r>
              <a:rPr lang="en-GB" sz="1400" b="1" err="1">
                <a:solidFill>
                  <a:schemeClr val="bg1"/>
                </a:solidFill>
                <a:ea typeface="+mn-lt"/>
                <a:cs typeface="+mn-lt"/>
              </a:rPr>
              <a:t>Behavior</a:t>
            </a:r>
            <a:r>
              <a:rPr lang="en-GB" sz="1400" dirty="0">
                <a:solidFill>
                  <a:schemeClr val="bg1"/>
                </a:solidFill>
                <a:ea typeface="+mn-lt"/>
                <a:cs typeface="+mn-lt"/>
              </a:rPr>
              <a:t>: Consumer demand peaked in 2012, followed by corporate and home sectors.</a:t>
            </a:r>
            <a:endParaRPr lang="en-GB" sz="1400">
              <a:solidFill>
                <a:schemeClr val="bg1"/>
              </a:solidFill>
              <a:ea typeface="+mn-lt"/>
              <a:cs typeface="+mn-lt"/>
            </a:endParaRPr>
          </a:p>
          <a:p>
            <a:r>
              <a:rPr lang="en-GB" sz="1400" b="1" dirty="0">
                <a:solidFill>
                  <a:schemeClr val="bg1"/>
                </a:solidFill>
                <a:ea typeface="+mn-lt"/>
                <a:cs typeface="+mn-lt"/>
              </a:rPr>
              <a:t>Product Category</a:t>
            </a:r>
            <a:r>
              <a:rPr lang="en-GB" sz="1400" dirty="0">
                <a:solidFill>
                  <a:schemeClr val="bg1"/>
                </a:solidFill>
                <a:ea typeface="+mn-lt"/>
                <a:cs typeface="+mn-lt"/>
              </a:rPr>
              <a:t>: Technology led for four consecutive years, signifying India’s rapid digitization.</a:t>
            </a:r>
            <a:endParaRPr lang="en-GB" sz="1400">
              <a:solidFill>
                <a:schemeClr val="bg1"/>
              </a:solidFill>
              <a:ea typeface="+mn-lt"/>
              <a:cs typeface="+mn-lt"/>
            </a:endParaRPr>
          </a:p>
          <a:p>
            <a:r>
              <a:rPr lang="en-GB" sz="1400" b="1" dirty="0">
                <a:solidFill>
                  <a:schemeClr val="bg1"/>
                </a:solidFill>
                <a:ea typeface="+mn-lt"/>
                <a:cs typeface="+mn-lt"/>
              </a:rPr>
              <a:t>Seasonal Demand</a:t>
            </a:r>
            <a:r>
              <a:rPr lang="en-GB" sz="1400" dirty="0">
                <a:solidFill>
                  <a:schemeClr val="bg1"/>
                </a:solidFill>
                <a:ea typeface="+mn-lt"/>
                <a:cs typeface="+mn-lt"/>
              </a:rPr>
              <a:t>: Material demand fluctuated with seasons, peaking in Summer and the festive season (August-September).</a:t>
            </a:r>
            <a:endParaRPr lang="en-GB" sz="1400">
              <a:solidFill>
                <a:schemeClr val="bg1"/>
              </a:solidFill>
            </a:endParaRPr>
          </a:p>
          <a:p>
            <a:r>
              <a:rPr lang="en-GB" sz="1400" b="1" dirty="0">
                <a:solidFill>
                  <a:schemeClr val="bg1"/>
                </a:solidFill>
                <a:ea typeface="+mn-lt"/>
                <a:cs typeface="+mn-lt"/>
              </a:rPr>
              <a:t>Sales Volume (2012-2015)</a:t>
            </a:r>
            <a:r>
              <a:rPr lang="en-GB" sz="1400" dirty="0">
                <a:solidFill>
                  <a:schemeClr val="bg1"/>
                </a:solidFill>
                <a:ea typeface="+mn-lt"/>
                <a:cs typeface="+mn-lt"/>
              </a:rPr>
              <a:t>: Total sales volume was 178,000 with a customer base of 796.</a:t>
            </a:r>
            <a:endParaRPr lang="en-GB" sz="1400">
              <a:solidFill>
                <a:schemeClr val="bg1"/>
              </a:solidFill>
            </a:endParaRPr>
          </a:p>
          <a:p>
            <a:r>
              <a:rPr lang="en-GB" sz="1400" b="1" dirty="0">
                <a:solidFill>
                  <a:schemeClr val="bg1"/>
                </a:solidFill>
                <a:ea typeface="+mn-lt"/>
                <a:cs typeface="+mn-lt"/>
              </a:rPr>
              <a:t>Revenue &amp; Profit</a:t>
            </a:r>
            <a:r>
              <a:rPr lang="en-GB" sz="1400" dirty="0">
                <a:solidFill>
                  <a:schemeClr val="bg1"/>
                </a:solidFill>
                <a:ea typeface="+mn-lt"/>
                <a:cs typeface="+mn-lt"/>
              </a:rPr>
              <a:t>: Total revenue was $13.13M with a profit of $1.47M. Average delivery time was 3.97 days.</a:t>
            </a:r>
            <a:endParaRPr lang="en-GB" sz="1400">
              <a:solidFill>
                <a:schemeClr val="bg1"/>
              </a:solidFill>
            </a:endParaRPr>
          </a:p>
          <a:p>
            <a:r>
              <a:rPr lang="en-GB" sz="1400" b="1" dirty="0">
                <a:solidFill>
                  <a:schemeClr val="bg1"/>
                </a:solidFill>
                <a:ea typeface="+mn-lt"/>
                <a:cs typeface="+mn-lt"/>
              </a:rPr>
              <a:t>Annual Revenue Growth</a:t>
            </a:r>
            <a:r>
              <a:rPr lang="en-GB" sz="1400" dirty="0">
                <a:solidFill>
                  <a:schemeClr val="bg1"/>
                </a:solidFill>
                <a:ea typeface="+mn-lt"/>
                <a:cs typeface="+mn-lt"/>
              </a:rPr>
              <a:t>: Average revenue increased yearly from $2.36M to $4.40M.</a:t>
            </a:r>
            <a:endParaRPr lang="en-GB" sz="1400">
              <a:solidFill>
                <a:schemeClr val="bg1"/>
              </a:solidFill>
            </a:endParaRPr>
          </a:p>
          <a:p>
            <a:r>
              <a:rPr lang="en-GB" sz="1400" b="1" dirty="0">
                <a:solidFill>
                  <a:schemeClr val="bg1"/>
                </a:solidFill>
                <a:ea typeface="+mn-lt"/>
                <a:cs typeface="+mn-lt"/>
              </a:rPr>
              <a:t>Annual Profit</a:t>
            </a:r>
            <a:r>
              <a:rPr lang="en-GB" sz="1400" dirty="0">
                <a:solidFill>
                  <a:schemeClr val="bg1"/>
                </a:solidFill>
                <a:ea typeface="+mn-lt"/>
                <a:cs typeface="+mn-lt"/>
              </a:rPr>
              <a:t>: Profit ranged from $248.94K to $1.47M.</a:t>
            </a:r>
            <a:endParaRPr lang="en-GB" sz="1400">
              <a:solidFill>
                <a:schemeClr val="bg1"/>
              </a:solidFill>
              <a:ea typeface="+mn-lt"/>
              <a:cs typeface="+mn-lt"/>
            </a:endParaRPr>
          </a:p>
          <a:p>
            <a:endParaRPr lang="en-GB" sz="1400" b="1" dirty="0">
              <a:solidFill>
                <a:schemeClr val="bg1"/>
              </a:solidFill>
              <a:latin typeface="Univers Light"/>
            </a:endParaRPr>
          </a:p>
        </p:txBody>
      </p:sp>
      <p:cxnSp>
        <p:nvCxnSpPr>
          <p:cNvPr id="23" name="Straight Connector 22">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62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elivery Background Images, HD Pictures and Wallpaper For Free Download |  Pngtree">
            <a:extLst>
              <a:ext uri="{FF2B5EF4-FFF2-40B4-BE49-F238E27FC236}">
                <a16:creationId xmlns:a16="http://schemas.microsoft.com/office/drawing/2014/main" id="{8AA88651-DE8F-0DE9-595F-00012A73F330}"/>
              </a:ext>
            </a:extLst>
          </p:cNvPr>
          <p:cNvPicPr>
            <a:picLocks noChangeAspect="1"/>
          </p:cNvPicPr>
          <p:nvPr/>
        </p:nvPicPr>
        <p:blipFill rotWithShape="1">
          <a:blip r:embed="rId2">
            <a:alphaModFix amt="50000"/>
          </a:blip>
          <a:srcRect l="25778"/>
          <a:stretch/>
        </p:blipFill>
        <p:spPr>
          <a:xfrm>
            <a:off x="-1" y="1"/>
            <a:ext cx="12192000" cy="6858000"/>
          </a:xfrm>
          <a:prstGeom prst="rect">
            <a:avLst/>
          </a:prstGeom>
        </p:spPr>
      </p:pic>
      <p:sp>
        <p:nvSpPr>
          <p:cNvPr id="2" name="Title 1">
            <a:extLst>
              <a:ext uri="{FF2B5EF4-FFF2-40B4-BE49-F238E27FC236}">
                <a16:creationId xmlns:a16="http://schemas.microsoft.com/office/drawing/2014/main" id="{871E1309-16CA-621F-A33D-E6213B7F7C7B}"/>
              </a:ext>
            </a:extLst>
          </p:cNvPr>
          <p:cNvSpPr>
            <a:spLocks noGrp="1"/>
          </p:cNvSpPr>
          <p:nvPr>
            <p:ph type="title"/>
          </p:nvPr>
        </p:nvSpPr>
        <p:spPr>
          <a:xfrm>
            <a:off x="548640" y="952500"/>
            <a:ext cx="4804105" cy="1828793"/>
          </a:xfrm>
        </p:spPr>
        <p:txBody>
          <a:bodyPr>
            <a:normAutofit/>
          </a:bodyPr>
          <a:lstStyle/>
          <a:p>
            <a:r>
              <a:rPr lang="en-GB">
                <a:solidFill>
                  <a:srgbClr val="FFFFFF"/>
                </a:solidFill>
              </a:rPr>
              <a:t>Insights based on Delivery Time</a:t>
            </a:r>
          </a:p>
        </p:txBody>
      </p:sp>
      <p:cxnSp>
        <p:nvCxnSpPr>
          <p:cNvPr id="15" name="Straight Connector 14">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190E2A9-8BAA-931F-84E2-DB190757ADD1}"/>
              </a:ext>
            </a:extLst>
          </p:cNvPr>
          <p:cNvSpPr>
            <a:spLocks noGrp="1"/>
          </p:cNvSpPr>
          <p:nvPr>
            <p:ph idx="1"/>
          </p:nvPr>
        </p:nvSpPr>
        <p:spPr>
          <a:xfrm>
            <a:off x="4861848" y="1098430"/>
            <a:ext cx="6759424" cy="4873205"/>
          </a:xfrm>
        </p:spPr>
        <p:txBody>
          <a:bodyPr vert="horz" lIns="91440" tIns="45720" rIns="91440" bIns="45720" rtlCol="0" anchor="t">
            <a:noAutofit/>
          </a:bodyPr>
          <a:lstStyle/>
          <a:p>
            <a:r>
              <a:rPr lang="en-US" sz="1400" b="1" dirty="0">
                <a:solidFill>
                  <a:schemeClr val="bg1"/>
                </a:solidFill>
                <a:ea typeface="+mn-lt"/>
                <a:cs typeface="+mn-lt"/>
              </a:rPr>
              <a:t>March</a:t>
            </a:r>
            <a:r>
              <a:rPr lang="en-US" sz="1400" dirty="0">
                <a:solidFill>
                  <a:schemeClr val="bg1"/>
                </a:solidFill>
                <a:ea typeface="+mn-lt"/>
                <a:cs typeface="+mn-lt"/>
              </a:rPr>
              <a:t> sees the fewest deliveries, aligning with India’s financial year-end.</a:t>
            </a:r>
            <a:endParaRPr lang="en-US" dirty="0">
              <a:solidFill>
                <a:schemeClr val="bg1"/>
              </a:solidFill>
              <a:ea typeface="+mn-lt"/>
              <a:cs typeface="+mn-lt"/>
            </a:endParaRPr>
          </a:p>
          <a:p>
            <a:r>
              <a:rPr lang="en-US" sz="1400" dirty="0">
                <a:solidFill>
                  <a:schemeClr val="bg1"/>
                </a:solidFill>
                <a:ea typeface="+mn-lt"/>
                <a:cs typeface="+mn-lt"/>
              </a:rPr>
              <a:t>In 2012, </a:t>
            </a:r>
            <a:r>
              <a:rPr lang="en-US" sz="1400" b="1" dirty="0">
                <a:solidFill>
                  <a:schemeClr val="bg1"/>
                </a:solidFill>
                <a:ea typeface="+mn-lt"/>
                <a:cs typeface="+mn-lt"/>
              </a:rPr>
              <a:t>Jharkhand, Manipur, and Punjab</a:t>
            </a:r>
            <a:r>
              <a:rPr lang="en-US" sz="1400" dirty="0">
                <a:solidFill>
                  <a:schemeClr val="bg1"/>
                </a:solidFill>
                <a:ea typeface="+mn-lt"/>
                <a:cs typeface="+mn-lt"/>
              </a:rPr>
              <a:t> had the longest delivery times, potentially due to adverse weather or poor infrastructure. Furnishings, machines, and storage items took the longest to deliver.</a:t>
            </a:r>
            <a:endParaRPr lang="en-US" dirty="0">
              <a:solidFill>
                <a:schemeClr val="bg1"/>
              </a:solidFill>
              <a:ea typeface="+mn-lt"/>
              <a:cs typeface="+mn-lt"/>
            </a:endParaRPr>
          </a:p>
          <a:p>
            <a:r>
              <a:rPr lang="en-US" sz="1400" dirty="0">
                <a:solidFill>
                  <a:schemeClr val="bg1"/>
                </a:solidFill>
                <a:ea typeface="+mn-lt"/>
                <a:cs typeface="+mn-lt"/>
              </a:rPr>
              <a:t>In 2013, the longest average delivery day was in </a:t>
            </a:r>
            <a:r>
              <a:rPr lang="en-US" sz="1400" b="1" dirty="0">
                <a:solidFill>
                  <a:schemeClr val="bg1"/>
                </a:solidFill>
                <a:ea typeface="+mn-lt"/>
                <a:cs typeface="+mn-lt"/>
              </a:rPr>
              <a:t>April</a:t>
            </a:r>
            <a:r>
              <a:rPr lang="en-US" sz="1400" dirty="0">
                <a:solidFill>
                  <a:schemeClr val="bg1"/>
                </a:solidFill>
                <a:ea typeface="+mn-lt"/>
                <a:cs typeface="+mn-lt"/>
              </a:rPr>
              <a:t>. Accessories, appliances, copiers, and furnishings took the longest to deliver, particularly in </a:t>
            </a:r>
            <a:r>
              <a:rPr lang="en-US" sz="1400" b="1" dirty="0">
                <a:solidFill>
                  <a:schemeClr val="bg1"/>
                </a:solidFill>
                <a:ea typeface="+mn-lt"/>
                <a:cs typeface="+mn-lt"/>
              </a:rPr>
              <a:t>Bihar and Andhra Pradesh</a:t>
            </a:r>
            <a:r>
              <a:rPr lang="en-US" sz="1400" dirty="0">
                <a:solidFill>
                  <a:schemeClr val="bg1"/>
                </a:solidFill>
                <a:ea typeface="+mn-lt"/>
                <a:cs typeface="+mn-lt"/>
              </a:rPr>
              <a:t>.</a:t>
            </a:r>
            <a:endParaRPr lang="en-US" dirty="0">
              <a:solidFill>
                <a:schemeClr val="bg1"/>
              </a:solidFill>
              <a:ea typeface="+mn-lt"/>
              <a:cs typeface="+mn-lt"/>
            </a:endParaRPr>
          </a:p>
          <a:p>
            <a:r>
              <a:rPr lang="en-US" sz="1400" dirty="0">
                <a:solidFill>
                  <a:schemeClr val="bg1"/>
                </a:solidFill>
                <a:ea typeface="+mn-lt"/>
                <a:cs typeface="+mn-lt"/>
              </a:rPr>
              <a:t>In 2014, </a:t>
            </a:r>
            <a:r>
              <a:rPr lang="en-US" sz="1400" b="1" dirty="0">
                <a:solidFill>
                  <a:schemeClr val="bg1"/>
                </a:solidFill>
                <a:ea typeface="+mn-lt"/>
                <a:cs typeface="+mn-lt"/>
              </a:rPr>
              <a:t>Punjab and Andhra Pradesh</a:t>
            </a:r>
            <a:r>
              <a:rPr lang="en-US" sz="1400" dirty="0">
                <a:solidFill>
                  <a:schemeClr val="bg1"/>
                </a:solidFill>
                <a:ea typeface="+mn-lt"/>
                <a:cs typeface="+mn-lt"/>
              </a:rPr>
              <a:t> experienced significant delays. Tables, copiers, and fasteners were the most affected products.</a:t>
            </a:r>
            <a:endParaRPr lang="en-US" dirty="0">
              <a:solidFill>
                <a:schemeClr val="bg1"/>
              </a:solidFill>
              <a:ea typeface="+mn-lt"/>
              <a:cs typeface="+mn-lt"/>
            </a:endParaRPr>
          </a:p>
          <a:p>
            <a:r>
              <a:rPr lang="en-US" sz="1400" dirty="0">
                <a:solidFill>
                  <a:schemeClr val="bg1"/>
                </a:solidFill>
                <a:ea typeface="+mn-lt"/>
                <a:cs typeface="+mn-lt"/>
              </a:rPr>
              <a:t>In 2015, </a:t>
            </a:r>
            <a:r>
              <a:rPr lang="en-US" sz="1400" b="1" dirty="0">
                <a:solidFill>
                  <a:schemeClr val="bg1"/>
                </a:solidFill>
                <a:ea typeface="+mn-lt"/>
                <a:cs typeface="+mn-lt"/>
              </a:rPr>
              <a:t>Madhya Pradesh and Karnataka</a:t>
            </a:r>
            <a:r>
              <a:rPr lang="en-US" sz="1400" dirty="0">
                <a:solidFill>
                  <a:schemeClr val="bg1"/>
                </a:solidFill>
                <a:ea typeface="+mn-lt"/>
                <a:cs typeface="+mn-lt"/>
              </a:rPr>
              <a:t> had the most delays. The shortest delivery time was in </a:t>
            </a:r>
            <a:r>
              <a:rPr lang="en-US" sz="1400" b="1" dirty="0">
                <a:solidFill>
                  <a:schemeClr val="bg1"/>
                </a:solidFill>
                <a:ea typeface="+mn-lt"/>
                <a:cs typeface="+mn-lt"/>
              </a:rPr>
              <a:t>March</a:t>
            </a:r>
            <a:r>
              <a:rPr lang="en-US" sz="1400" dirty="0">
                <a:solidFill>
                  <a:schemeClr val="bg1"/>
                </a:solidFill>
                <a:ea typeface="+mn-lt"/>
                <a:cs typeface="+mn-lt"/>
              </a:rPr>
              <a:t>. Machines and supplies had the average delivery time.</a:t>
            </a:r>
            <a:endParaRPr lang="en-US" dirty="0">
              <a:solidFill>
                <a:schemeClr val="bg1"/>
              </a:solidFill>
              <a:ea typeface="+mn-lt"/>
              <a:cs typeface="+mn-lt"/>
            </a:endParaRPr>
          </a:p>
          <a:p>
            <a:r>
              <a:rPr lang="en-US" sz="1400" b="1" dirty="0">
                <a:solidFill>
                  <a:schemeClr val="bg1"/>
                </a:solidFill>
                <a:ea typeface="+mn-lt"/>
                <a:cs typeface="+mn-lt"/>
              </a:rPr>
              <a:t>Delhi</a:t>
            </a:r>
            <a:r>
              <a:rPr lang="en-US" sz="1400" dirty="0">
                <a:solidFill>
                  <a:schemeClr val="bg1"/>
                </a:solidFill>
                <a:ea typeface="+mn-lt"/>
                <a:cs typeface="+mn-lt"/>
              </a:rPr>
              <a:t> had the shortest delivery times over the given timeframe.</a:t>
            </a:r>
            <a:endParaRPr lang="en-US" dirty="0">
              <a:solidFill>
                <a:schemeClr val="bg1"/>
              </a:solidFill>
              <a:ea typeface="+mn-lt"/>
              <a:cs typeface="+mn-lt"/>
            </a:endParaRPr>
          </a:p>
          <a:p>
            <a:endParaRPr lang="en-US" sz="1400" dirty="0">
              <a:solidFill>
                <a:schemeClr val="bg1"/>
              </a:solidFill>
              <a:latin typeface="Univers Light"/>
            </a:endParaRPr>
          </a:p>
        </p:txBody>
      </p:sp>
      <p:cxnSp>
        <p:nvCxnSpPr>
          <p:cNvPr id="17" name="Straight Connector 16">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24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3d Illustration Of Arrow Growth And Increased Sales Volume In Infographic  Background, Business Arrow, Graph Up, Growth Background Image And Wallpaper  for Free Download">
            <a:extLst>
              <a:ext uri="{FF2B5EF4-FFF2-40B4-BE49-F238E27FC236}">
                <a16:creationId xmlns:a16="http://schemas.microsoft.com/office/drawing/2014/main" id="{59B2F394-1026-BDB8-A900-7C0143FEA702}"/>
              </a:ext>
            </a:extLst>
          </p:cNvPr>
          <p:cNvPicPr>
            <a:picLocks noChangeAspect="1"/>
          </p:cNvPicPr>
          <p:nvPr/>
        </p:nvPicPr>
        <p:blipFill rotWithShape="1">
          <a:blip r:embed="rId2">
            <a:alphaModFix amt="50000"/>
          </a:blip>
          <a:srcRect r="444"/>
          <a:stretch/>
        </p:blipFill>
        <p:spPr>
          <a:xfrm>
            <a:off x="20" y="1"/>
            <a:ext cx="12191979" cy="6858000"/>
          </a:xfrm>
          <a:prstGeom prst="rect">
            <a:avLst/>
          </a:prstGeom>
        </p:spPr>
      </p:pic>
      <p:sp>
        <p:nvSpPr>
          <p:cNvPr id="2" name="Title 1">
            <a:extLst>
              <a:ext uri="{FF2B5EF4-FFF2-40B4-BE49-F238E27FC236}">
                <a16:creationId xmlns:a16="http://schemas.microsoft.com/office/drawing/2014/main" id="{3406ED7B-FDB0-9CC6-4B3B-FF82468CC368}"/>
              </a:ext>
            </a:extLst>
          </p:cNvPr>
          <p:cNvSpPr>
            <a:spLocks noGrp="1"/>
          </p:cNvSpPr>
          <p:nvPr>
            <p:ph type="title"/>
          </p:nvPr>
        </p:nvSpPr>
        <p:spPr>
          <a:xfrm>
            <a:off x="6744425" y="952501"/>
            <a:ext cx="4804105" cy="1943098"/>
          </a:xfrm>
        </p:spPr>
        <p:txBody>
          <a:bodyPr>
            <a:normAutofit/>
          </a:bodyPr>
          <a:lstStyle/>
          <a:p>
            <a:r>
              <a:rPr lang="en-GB" dirty="0">
                <a:solidFill>
                  <a:srgbClr val="FFFFFF"/>
                </a:solidFill>
              </a:rPr>
              <a:t>Insights based on Volume Sold</a:t>
            </a:r>
            <a:endParaRPr lang="en-US" dirty="0">
              <a:solidFill>
                <a:srgbClr val="FFFFFF"/>
              </a:solidFill>
            </a:endParaRPr>
          </a:p>
        </p:txBody>
      </p:sp>
      <p:cxnSp>
        <p:nvCxnSpPr>
          <p:cNvPr id="15" name="Straight Connector 14">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6B59F60-806B-91CE-20AF-972914232DA3}"/>
              </a:ext>
            </a:extLst>
          </p:cNvPr>
          <p:cNvSpPr>
            <a:spLocks noGrp="1"/>
          </p:cNvSpPr>
          <p:nvPr>
            <p:ph idx="1"/>
          </p:nvPr>
        </p:nvSpPr>
        <p:spPr>
          <a:xfrm>
            <a:off x="648361" y="954657"/>
            <a:ext cx="4804104" cy="5205549"/>
          </a:xfrm>
        </p:spPr>
        <p:txBody>
          <a:bodyPr vert="horz" lIns="91440" tIns="45720" rIns="91440" bIns="45720" rtlCol="0" anchor="t">
            <a:noAutofit/>
          </a:bodyPr>
          <a:lstStyle/>
          <a:p>
            <a:r>
              <a:rPr lang="en-US" sz="1600" b="1" dirty="0">
                <a:solidFill>
                  <a:schemeClr val="bg1"/>
                </a:solidFill>
                <a:ea typeface="+mn-lt"/>
                <a:cs typeface="+mn-lt"/>
              </a:rPr>
              <a:t>Kerala, Jammu Kashmir, and Maharashtra</a:t>
            </a:r>
            <a:r>
              <a:rPr lang="en-US" sz="1600" dirty="0">
                <a:solidFill>
                  <a:schemeClr val="bg1"/>
                </a:solidFill>
                <a:ea typeface="+mn-lt"/>
                <a:cs typeface="+mn-lt"/>
              </a:rPr>
              <a:t> have the maximum orders while </a:t>
            </a:r>
            <a:r>
              <a:rPr lang="en-US" sz="1600" b="1" dirty="0">
                <a:solidFill>
                  <a:schemeClr val="bg1"/>
                </a:solidFill>
                <a:ea typeface="+mn-lt"/>
                <a:cs typeface="+mn-lt"/>
              </a:rPr>
              <a:t>Uttarakhand and Madhya Pradesh</a:t>
            </a:r>
            <a:r>
              <a:rPr lang="en-US" sz="1600" dirty="0">
                <a:solidFill>
                  <a:schemeClr val="bg1"/>
                </a:solidFill>
                <a:ea typeface="+mn-lt"/>
                <a:cs typeface="+mn-lt"/>
              </a:rPr>
              <a:t> have the least orders in 2012. The situation more or less remains the same from 2012 to 2015.</a:t>
            </a:r>
            <a:endParaRPr lang="en-US" sz="1600" dirty="0">
              <a:solidFill>
                <a:schemeClr val="bg1"/>
              </a:solidFill>
            </a:endParaRPr>
          </a:p>
          <a:p>
            <a:r>
              <a:rPr lang="en-US" sz="1600" b="1" dirty="0">
                <a:solidFill>
                  <a:schemeClr val="bg1"/>
                </a:solidFill>
                <a:ea typeface="+mn-lt"/>
                <a:cs typeface="+mn-lt"/>
              </a:rPr>
              <a:t>Binders, storage, and arts</a:t>
            </a:r>
            <a:r>
              <a:rPr lang="en-US" sz="1600" dirty="0">
                <a:solidFill>
                  <a:schemeClr val="bg1"/>
                </a:solidFill>
                <a:ea typeface="+mn-lt"/>
                <a:cs typeface="+mn-lt"/>
              </a:rPr>
              <a:t> have the most demand. </a:t>
            </a:r>
            <a:r>
              <a:rPr lang="en-US" sz="1600" b="1" dirty="0">
                <a:solidFill>
                  <a:schemeClr val="bg1"/>
                </a:solidFill>
                <a:ea typeface="+mn-lt"/>
                <a:cs typeface="+mn-lt"/>
              </a:rPr>
              <a:t>Machines and tables</a:t>
            </a:r>
            <a:r>
              <a:rPr lang="en-US" sz="1600" dirty="0">
                <a:solidFill>
                  <a:schemeClr val="bg1"/>
                </a:solidFill>
                <a:ea typeface="+mn-lt"/>
                <a:cs typeface="+mn-lt"/>
              </a:rPr>
              <a:t> have the least demand.</a:t>
            </a:r>
            <a:endParaRPr lang="en-US" sz="1600" dirty="0">
              <a:solidFill>
                <a:schemeClr val="bg1"/>
              </a:solidFill>
            </a:endParaRPr>
          </a:p>
          <a:p>
            <a:r>
              <a:rPr lang="en-US" sz="1600" dirty="0">
                <a:solidFill>
                  <a:schemeClr val="bg1"/>
                </a:solidFill>
                <a:ea typeface="+mn-lt"/>
                <a:cs typeface="+mn-lt"/>
              </a:rPr>
              <a:t>Items like </a:t>
            </a:r>
            <a:r>
              <a:rPr lang="en-US" sz="1600" b="1" dirty="0">
                <a:solidFill>
                  <a:schemeClr val="bg1"/>
                </a:solidFill>
                <a:ea typeface="+mn-lt"/>
                <a:cs typeface="+mn-lt"/>
              </a:rPr>
              <a:t>machines and tables</a:t>
            </a:r>
            <a:r>
              <a:rPr lang="en-US" sz="1600" dirty="0">
                <a:solidFill>
                  <a:schemeClr val="bg1"/>
                </a:solidFill>
                <a:ea typeface="+mn-lt"/>
                <a:cs typeface="+mn-lt"/>
              </a:rPr>
              <a:t> have less demand but due to high cost involved they bring a significant chunk of revenue. This gives us knowledge about </a:t>
            </a:r>
            <a:r>
              <a:rPr lang="en-US" sz="1600" b="1" dirty="0">
                <a:solidFill>
                  <a:schemeClr val="bg1"/>
                </a:solidFill>
                <a:ea typeface="+mn-lt"/>
                <a:cs typeface="+mn-lt"/>
              </a:rPr>
              <a:t>Low Volume and High Revenue products</a:t>
            </a:r>
            <a:r>
              <a:rPr lang="en-US" sz="1600" dirty="0">
                <a:solidFill>
                  <a:schemeClr val="bg1"/>
                </a:solidFill>
                <a:ea typeface="+mn-lt"/>
                <a:cs typeface="+mn-lt"/>
              </a:rPr>
              <a:t>.</a:t>
            </a:r>
            <a:endParaRPr lang="en-US" sz="1600" dirty="0">
              <a:solidFill>
                <a:schemeClr val="bg1"/>
              </a:solidFill>
            </a:endParaRPr>
          </a:p>
          <a:p>
            <a:r>
              <a:rPr lang="en-US" sz="1600" b="1" dirty="0">
                <a:solidFill>
                  <a:schemeClr val="bg1"/>
                </a:solidFill>
                <a:ea typeface="+mn-lt"/>
                <a:cs typeface="+mn-lt"/>
              </a:rPr>
              <a:t>Arts and Paper</a:t>
            </a:r>
            <a:r>
              <a:rPr lang="en-US" sz="1600" dirty="0">
                <a:solidFill>
                  <a:schemeClr val="bg1"/>
                </a:solidFill>
                <a:ea typeface="+mn-lt"/>
                <a:cs typeface="+mn-lt"/>
              </a:rPr>
              <a:t> gets sold in huge quantities but bring limited revenue suggesting of </a:t>
            </a:r>
            <a:r>
              <a:rPr lang="en-US" sz="1600" b="1" dirty="0">
                <a:solidFill>
                  <a:schemeClr val="bg1"/>
                </a:solidFill>
                <a:ea typeface="+mn-lt"/>
                <a:cs typeface="+mn-lt"/>
              </a:rPr>
              <a:t>High Volume Low Revenue products</a:t>
            </a:r>
            <a:r>
              <a:rPr lang="en-US" sz="1600" dirty="0">
                <a:solidFill>
                  <a:schemeClr val="bg1"/>
                </a:solidFill>
                <a:ea typeface="+mn-lt"/>
                <a:cs typeface="+mn-lt"/>
              </a:rPr>
              <a:t>.</a:t>
            </a:r>
            <a:endParaRPr lang="en-US" sz="1600" dirty="0">
              <a:solidFill>
                <a:schemeClr val="bg1"/>
              </a:solidFill>
            </a:endParaRPr>
          </a:p>
          <a:p>
            <a:endParaRPr lang="en-US" sz="1600" dirty="0">
              <a:solidFill>
                <a:schemeClr val="bg1"/>
              </a:solidFill>
            </a:endParaRPr>
          </a:p>
        </p:txBody>
      </p:sp>
      <p:cxnSp>
        <p:nvCxnSpPr>
          <p:cNvPr id="17" name="Straight Connector 16">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99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461CB7-62ED-4795-A634-D387EE9C4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F2DD7-116B-EDD5-3DFE-011F4852C115}"/>
              </a:ext>
            </a:extLst>
          </p:cNvPr>
          <p:cNvSpPr>
            <a:spLocks noGrp="1"/>
          </p:cNvSpPr>
          <p:nvPr>
            <p:ph type="title"/>
          </p:nvPr>
        </p:nvSpPr>
        <p:spPr>
          <a:xfrm>
            <a:off x="548639" y="950976"/>
            <a:ext cx="10995659" cy="1077849"/>
          </a:xfrm>
        </p:spPr>
        <p:txBody>
          <a:bodyPr>
            <a:normAutofit/>
          </a:bodyPr>
          <a:lstStyle/>
          <a:p>
            <a:r>
              <a:rPr lang="en-GB" sz="4400" dirty="0"/>
              <a:t>Insights based on Customers</a:t>
            </a:r>
          </a:p>
        </p:txBody>
      </p:sp>
      <p:cxnSp>
        <p:nvCxnSpPr>
          <p:cNvPr id="11" name="Straight Connector 10">
            <a:extLst>
              <a:ext uri="{FF2B5EF4-FFF2-40B4-BE49-F238E27FC236}">
                <a16:creationId xmlns:a16="http://schemas.microsoft.com/office/drawing/2014/main" id="{5BB41ABC-012E-4DF8-A240-44161B32B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A05A2C-984E-56C6-3BF9-FF9E981DF260}"/>
              </a:ext>
            </a:extLst>
          </p:cNvPr>
          <p:cNvSpPr>
            <a:spLocks noGrp="1"/>
          </p:cNvSpPr>
          <p:nvPr>
            <p:ph idx="1"/>
          </p:nvPr>
        </p:nvSpPr>
        <p:spPr>
          <a:xfrm>
            <a:off x="548641" y="2247091"/>
            <a:ext cx="3528060" cy="3825402"/>
          </a:xfrm>
        </p:spPr>
        <p:txBody>
          <a:bodyPr vert="horz" lIns="91440" tIns="45720" rIns="91440" bIns="45720" rtlCol="0">
            <a:normAutofit/>
          </a:bodyPr>
          <a:lstStyle/>
          <a:p>
            <a:pPr>
              <a:lnSpc>
                <a:spcPct val="110000"/>
              </a:lnSpc>
            </a:pPr>
            <a:r>
              <a:rPr lang="en-GB" sz="1400" b="1">
                <a:ea typeface="+mn-lt"/>
                <a:cs typeface="+mn-lt"/>
              </a:rPr>
              <a:t>Alex Russel</a:t>
            </a:r>
            <a:r>
              <a:rPr lang="en-GB" sz="1400">
                <a:ea typeface="+mn-lt"/>
                <a:cs typeface="+mn-lt"/>
              </a:rPr>
              <a:t> with a revenue of $115,290 is the most valuable customer.</a:t>
            </a:r>
            <a:endParaRPr lang="en-GB" sz="1400"/>
          </a:p>
          <a:p>
            <a:pPr>
              <a:lnSpc>
                <a:spcPct val="110000"/>
              </a:lnSpc>
            </a:pPr>
            <a:r>
              <a:rPr lang="en-GB" sz="1400" b="1">
                <a:ea typeface="+mn-lt"/>
                <a:cs typeface="+mn-lt"/>
              </a:rPr>
              <a:t>Jamie Frazer</a:t>
            </a:r>
            <a:r>
              <a:rPr lang="en-GB" sz="1400">
                <a:ea typeface="+mn-lt"/>
                <a:cs typeface="+mn-lt"/>
              </a:rPr>
              <a:t> with a revenue of $114,318 and </a:t>
            </a:r>
            <a:r>
              <a:rPr lang="en-GB" sz="1400" b="1">
                <a:ea typeface="+mn-lt"/>
                <a:cs typeface="+mn-lt"/>
              </a:rPr>
              <a:t>Jamie Kunitz</a:t>
            </a:r>
            <a:r>
              <a:rPr lang="en-GB" sz="1400">
                <a:ea typeface="+mn-lt"/>
                <a:cs typeface="+mn-lt"/>
              </a:rPr>
              <a:t> with a revenue of $110,485 bring in the second and third most revenue respectively.</a:t>
            </a:r>
            <a:endParaRPr lang="en-GB" sz="1400"/>
          </a:p>
          <a:p>
            <a:pPr>
              <a:lnSpc>
                <a:spcPct val="110000"/>
              </a:lnSpc>
            </a:pPr>
            <a:r>
              <a:rPr lang="en-GB" sz="1400" b="1">
                <a:ea typeface="+mn-lt"/>
                <a:cs typeface="+mn-lt"/>
              </a:rPr>
              <a:t>Bart Watters</a:t>
            </a:r>
            <a:r>
              <a:rPr lang="en-GB" sz="1400">
                <a:ea typeface="+mn-lt"/>
                <a:cs typeface="+mn-lt"/>
              </a:rPr>
              <a:t> with 338 items, </a:t>
            </a:r>
            <a:r>
              <a:rPr lang="en-GB" sz="1400" b="1">
                <a:ea typeface="+mn-lt"/>
                <a:cs typeface="+mn-lt"/>
              </a:rPr>
              <a:t>Natalie Fritzler</a:t>
            </a:r>
            <a:r>
              <a:rPr lang="en-GB" sz="1400">
                <a:ea typeface="+mn-lt"/>
                <a:cs typeface="+mn-lt"/>
              </a:rPr>
              <a:t> with 325 items, and </a:t>
            </a:r>
            <a:r>
              <a:rPr lang="en-GB" sz="1400" b="1">
                <a:ea typeface="+mn-lt"/>
                <a:cs typeface="+mn-lt"/>
              </a:rPr>
              <a:t>Greg Tran</a:t>
            </a:r>
            <a:r>
              <a:rPr lang="en-GB" sz="1400">
                <a:ea typeface="+mn-lt"/>
                <a:cs typeface="+mn-lt"/>
              </a:rPr>
              <a:t> with 310 items are the customers who purchase the most number of items.</a:t>
            </a:r>
            <a:endParaRPr lang="en-GB" sz="1400"/>
          </a:p>
          <a:p>
            <a:pPr>
              <a:lnSpc>
                <a:spcPct val="110000"/>
              </a:lnSpc>
            </a:pPr>
            <a:endParaRPr lang="en-GB" sz="1400">
              <a:latin typeface="Arial"/>
              <a:cs typeface="Arial"/>
            </a:endParaRPr>
          </a:p>
        </p:txBody>
      </p:sp>
      <p:pic>
        <p:nvPicPr>
          <p:cNvPr id="4" name="Picture 3" descr="Customer Background. Customer Service, Client HD wallpaper | Pxfuel">
            <a:extLst>
              <a:ext uri="{FF2B5EF4-FFF2-40B4-BE49-F238E27FC236}">
                <a16:creationId xmlns:a16="http://schemas.microsoft.com/office/drawing/2014/main" id="{58B79BB4-C8B1-5C23-7F59-8B11B8EEB41E}"/>
              </a:ext>
            </a:extLst>
          </p:cNvPr>
          <p:cNvPicPr>
            <a:picLocks noChangeAspect="1"/>
          </p:cNvPicPr>
          <p:nvPr/>
        </p:nvPicPr>
        <p:blipFill rotWithShape="1">
          <a:blip r:embed="rId2"/>
          <a:srcRect t="15412" r="2" b="2"/>
          <a:stretch/>
        </p:blipFill>
        <p:spPr>
          <a:xfrm>
            <a:off x="4648200" y="2412462"/>
            <a:ext cx="6915150" cy="3660028"/>
          </a:xfrm>
          <a:prstGeom prst="rect">
            <a:avLst/>
          </a:prstGeom>
        </p:spPr>
      </p:pic>
      <p:cxnSp>
        <p:nvCxnSpPr>
          <p:cNvPr id="13" name="Straight Connector 12">
            <a:extLst>
              <a:ext uri="{FF2B5EF4-FFF2-40B4-BE49-F238E27FC236}">
                <a16:creationId xmlns:a16="http://schemas.microsoft.com/office/drawing/2014/main" id="{B5854327-44B3-47A2-891B-0580ACB5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7B51F0-B802-42C9-AF45-A860F955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258 Customer Lifetime Value Stock Photos - Free &amp; Royalty-Free Stock Photos  from Dreamstime">
            <a:extLst>
              <a:ext uri="{FF2B5EF4-FFF2-40B4-BE49-F238E27FC236}">
                <a16:creationId xmlns:a16="http://schemas.microsoft.com/office/drawing/2014/main" id="{3D3F2E17-43D7-6341-13A6-813034930DCF}"/>
              </a:ext>
            </a:extLst>
          </p:cNvPr>
          <p:cNvPicPr>
            <a:picLocks noGrp="1" noChangeAspect="1"/>
          </p:cNvPicPr>
          <p:nvPr>
            <p:ph idx="1"/>
          </p:nvPr>
        </p:nvPicPr>
        <p:blipFill rotWithShape="1">
          <a:blip r:embed="rId2">
            <a:alphaModFix amt="50000"/>
          </a:blip>
          <a:srcRect t="15278" b="452"/>
          <a:stretch/>
        </p:blipFill>
        <p:spPr>
          <a:xfrm>
            <a:off x="20" y="10"/>
            <a:ext cx="12191981" cy="6857990"/>
          </a:xfrm>
          <a:prstGeom prst="rect">
            <a:avLst/>
          </a:prstGeom>
        </p:spPr>
      </p:pic>
      <p:sp>
        <p:nvSpPr>
          <p:cNvPr id="2" name="Title 1">
            <a:extLst>
              <a:ext uri="{FF2B5EF4-FFF2-40B4-BE49-F238E27FC236}">
                <a16:creationId xmlns:a16="http://schemas.microsoft.com/office/drawing/2014/main" id="{9A0ECE50-7B8D-E486-745B-A2EDAEE10B2B}"/>
              </a:ext>
            </a:extLst>
          </p:cNvPr>
          <p:cNvSpPr>
            <a:spLocks noGrp="1"/>
          </p:cNvSpPr>
          <p:nvPr>
            <p:ph type="title"/>
          </p:nvPr>
        </p:nvSpPr>
        <p:spPr>
          <a:xfrm>
            <a:off x="548640" y="952501"/>
            <a:ext cx="5547360" cy="2476499"/>
          </a:xfrm>
        </p:spPr>
        <p:txBody>
          <a:bodyPr vert="horz" lIns="91440" tIns="45720" rIns="91440" bIns="45720" rtlCol="0" anchor="t">
            <a:normAutofit/>
          </a:bodyPr>
          <a:lstStyle/>
          <a:p>
            <a:r>
              <a:rPr lang="en-US" sz="4400" kern="1200">
                <a:solidFill>
                  <a:srgbClr val="FFFFFF"/>
                </a:solidFill>
                <a:latin typeface="+mj-lt"/>
                <a:ea typeface="+mj-ea"/>
                <a:cs typeface="+mj-cs"/>
              </a:rPr>
              <a:t>CLTV Insights</a:t>
            </a:r>
          </a:p>
        </p:txBody>
      </p:sp>
      <p:cxnSp>
        <p:nvCxnSpPr>
          <p:cNvPr id="28" name="Straight Connector 27">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655D21-FAFE-EA76-AFA6-2F8256FE8E66}"/>
              </a:ext>
            </a:extLst>
          </p:cNvPr>
          <p:cNvSpPr txBox="1"/>
          <p:nvPr/>
        </p:nvSpPr>
        <p:spPr>
          <a:xfrm>
            <a:off x="5843678" y="952499"/>
            <a:ext cx="5690477" cy="50798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sz="1600" b="1" dirty="0">
                <a:solidFill>
                  <a:schemeClr val="bg1"/>
                </a:solidFill>
                <a:ea typeface="+mn-lt"/>
                <a:cs typeface="+mn-lt"/>
              </a:rPr>
              <a:t>January</a:t>
            </a:r>
            <a:r>
              <a:rPr lang="en-US" sz="1600" dirty="0">
                <a:solidFill>
                  <a:schemeClr val="bg1"/>
                </a:solidFill>
                <a:ea typeface="+mn-lt"/>
                <a:cs typeface="+mn-lt"/>
              </a:rPr>
              <a:t> has the highest Customer Lifetime Value (CLV) at $54K, while </a:t>
            </a:r>
            <a:r>
              <a:rPr lang="en-US" sz="1600" b="1" dirty="0">
                <a:solidFill>
                  <a:schemeClr val="bg1"/>
                </a:solidFill>
                <a:ea typeface="+mn-lt"/>
                <a:cs typeface="+mn-lt"/>
              </a:rPr>
              <a:t>November</a:t>
            </a:r>
            <a:r>
              <a:rPr lang="en-US" sz="1600" dirty="0">
                <a:solidFill>
                  <a:schemeClr val="bg1"/>
                </a:solidFill>
                <a:ea typeface="+mn-lt"/>
                <a:cs typeface="+mn-lt"/>
              </a:rPr>
              <a:t> has the lowest at $156K.</a:t>
            </a:r>
            <a:endParaRPr lang="en-US" dirty="0">
              <a:solidFill>
                <a:schemeClr val="bg1"/>
              </a:solidFill>
              <a:ea typeface="+mn-lt"/>
              <a:cs typeface="+mn-lt"/>
            </a:endParaRPr>
          </a:p>
          <a:p>
            <a:endParaRPr lang="en-US" sz="1600" dirty="0">
              <a:solidFill>
                <a:schemeClr val="bg1"/>
              </a:solidFill>
              <a:ea typeface="+mn-lt"/>
              <a:cs typeface="+mn-lt"/>
            </a:endParaRPr>
          </a:p>
          <a:p>
            <a:pPr>
              <a:buFont typeface="Arial" panose="020B0604020202020204" pitchFamily="34" charset="0"/>
              <a:buChar char="•"/>
            </a:pPr>
            <a:r>
              <a:rPr lang="en-US" sz="1600" b="1" dirty="0">
                <a:solidFill>
                  <a:schemeClr val="bg1"/>
                </a:solidFill>
                <a:ea typeface="+mn-lt"/>
                <a:cs typeface="+mn-lt"/>
              </a:rPr>
              <a:t>August</a:t>
            </a:r>
            <a:r>
              <a:rPr lang="en-US" sz="1600" dirty="0">
                <a:solidFill>
                  <a:schemeClr val="bg1"/>
                </a:solidFill>
                <a:ea typeface="+mn-lt"/>
                <a:cs typeface="+mn-lt"/>
              </a:rPr>
              <a:t> sees the peak purchase value at $351.65, with the lowest in </a:t>
            </a:r>
            <a:r>
              <a:rPr lang="en-US" sz="1600" b="1" dirty="0">
                <a:solidFill>
                  <a:schemeClr val="bg1"/>
                </a:solidFill>
                <a:ea typeface="+mn-lt"/>
                <a:cs typeface="+mn-lt"/>
              </a:rPr>
              <a:t>April</a:t>
            </a:r>
            <a:r>
              <a:rPr lang="en-US" sz="1600" dirty="0">
                <a:solidFill>
                  <a:schemeClr val="bg1"/>
                </a:solidFill>
                <a:ea typeface="+mn-lt"/>
                <a:cs typeface="+mn-lt"/>
              </a:rPr>
              <a:t> at $264.45.</a:t>
            </a:r>
            <a:endParaRPr lang="en-US" dirty="0">
              <a:solidFill>
                <a:schemeClr val="bg1"/>
              </a:solidFill>
              <a:ea typeface="+mn-lt"/>
              <a:cs typeface="+mn-lt"/>
            </a:endParaRPr>
          </a:p>
          <a:p>
            <a:endParaRPr lang="en-US" sz="1600" dirty="0">
              <a:solidFill>
                <a:schemeClr val="bg1"/>
              </a:solidFill>
              <a:ea typeface="+mn-lt"/>
              <a:cs typeface="+mn-lt"/>
            </a:endParaRPr>
          </a:p>
          <a:p>
            <a:pPr>
              <a:buFont typeface="Arial" panose="020B0604020202020204" pitchFamily="34" charset="0"/>
              <a:buChar char="•"/>
            </a:pPr>
            <a:r>
              <a:rPr lang="en-US" sz="1600" b="1" dirty="0">
                <a:solidFill>
                  <a:schemeClr val="bg1"/>
                </a:solidFill>
                <a:ea typeface="+mn-lt"/>
                <a:cs typeface="+mn-lt"/>
              </a:rPr>
              <a:t>October</a:t>
            </a:r>
            <a:r>
              <a:rPr lang="en-US" sz="1600" dirty="0">
                <a:solidFill>
                  <a:schemeClr val="bg1"/>
                </a:solidFill>
                <a:ea typeface="+mn-lt"/>
                <a:cs typeface="+mn-lt"/>
              </a:rPr>
              <a:t> records the highest average purchase frequency with 14.28 orders, and </a:t>
            </a:r>
            <a:r>
              <a:rPr lang="en-US" sz="1600" b="1" dirty="0">
                <a:solidFill>
                  <a:schemeClr val="bg1"/>
                </a:solidFill>
                <a:ea typeface="+mn-lt"/>
                <a:cs typeface="+mn-lt"/>
              </a:rPr>
              <a:t>February</a:t>
            </a:r>
            <a:r>
              <a:rPr lang="en-US" sz="1600" dirty="0">
                <a:solidFill>
                  <a:schemeClr val="bg1"/>
                </a:solidFill>
                <a:ea typeface="+mn-lt"/>
                <a:cs typeface="+mn-lt"/>
              </a:rPr>
              <a:t> has the lowest with 13.47 orders.</a:t>
            </a:r>
            <a:endParaRPr lang="en-US" dirty="0">
              <a:solidFill>
                <a:schemeClr val="bg1"/>
              </a:solidFill>
              <a:ea typeface="+mn-lt"/>
              <a:cs typeface="+mn-lt"/>
            </a:endParaRPr>
          </a:p>
          <a:p>
            <a:endParaRPr lang="en-US" sz="1600" dirty="0">
              <a:solidFill>
                <a:schemeClr val="bg1"/>
              </a:solidFill>
              <a:ea typeface="+mn-lt"/>
              <a:cs typeface="+mn-lt"/>
            </a:endParaRPr>
          </a:p>
          <a:p>
            <a:pPr>
              <a:buFont typeface="Arial" panose="020B0604020202020204" pitchFamily="34" charset="0"/>
              <a:buChar char="•"/>
            </a:pPr>
            <a:r>
              <a:rPr lang="en-US" sz="1600" dirty="0">
                <a:solidFill>
                  <a:schemeClr val="bg1"/>
                </a:solidFill>
                <a:ea typeface="+mn-lt"/>
                <a:cs typeface="+mn-lt"/>
              </a:rPr>
              <a:t>The churn rate, indicating customer attrition, peaks in </a:t>
            </a:r>
            <a:r>
              <a:rPr lang="en-US" sz="1600" b="1" dirty="0">
                <a:solidFill>
                  <a:schemeClr val="bg1"/>
                </a:solidFill>
                <a:ea typeface="+mn-lt"/>
                <a:cs typeface="+mn-lt"/>
              </a:rPr>
              <a:t>December</a:t>
            </a:r>
            <a:r>
              <a:rPr lang="en-US" sz="1600" dirty="0">
                <a:solidFill>
                  <a:schemeClr val="bg1"/>
                </a:solidFill>
                <a:ea typeface="+mn-lt"/>
                <a:cs typeface="+mn-lt"/>
              </a:rPr>
              <a:t> (2.4) and </a:t>
            </a:r>
            <a:r>
              <a:rPr lang="en-US" sz="1600" b="1" dirty="0">
                <a:solidFill>
                  <a:schemeClr val="bg1"/>
                </a:solidFill>
                <a:ea typeface="+mn-lt"/>
                <a:cs typeface="+mn-lt"/>
              </a:rPr>
              <a:t>June</a:t>
            </a:r>
            <a:r>
              <a:rPr lang="en-US" sz="1600" dirty="0">
                <a:solidFill>
                  <a:schemeClr val="bg1"/>
                </a:solidFill>
                <a:ea typeface="+mn-lt"/>
                <a:cs typeface="+mn-lt"/>
              </a:rPr>
              <a:t> (1.6), impacting revenue and reputation.</a:t>
            </a:r>
            <a:endParaRPr lang="en-US" dirty="0">
              <a:solidFill>
                <a:schemeClr val="bg1"/>
              </a:solidFill>
              <a:ea typeface="+mn-lt"/>
              <a:cs typeface="+mn-lt"/>
            </a:endParaRPr>
          </a:p>
          <a:p>
            <a:pPr>
              <a:buFont typeface="Arial" panose="020B0604020202020204" pitchFamily="34" charset="0"/>
              <a:buChar char="•"/>
            </a:pPr>
            <a:r>
              <a:rPr lang="en-US" sz="1600" dirty="0">
                <a:solidFill>
                  <a:schemeClr val="bg1"/>
                </a:solidFill>
                <a:ea typeface="+mn-lt"/>
                <a:cs typeface="+mn-lt"/>
              </a:rPr>
              <a:t>The lowest churn rates are in </a:t>
            </a:r>
            <a:r>
              <a:rPr lang="en-US" sz="1600" b="1" dirty="0">
                <a:solidFill>
                  <a:schemeClr val="bg1"/>
                </a:solidFill>
                <a:ea typeface="+mn-lt"/>
                <a:cs typeface="+mn-lt"/>
              </a:rPr>
              <a:t>July</a:t>
            </a:r>
            <a:r>
              <a:rPr lang="en-US" sz="1600" dirty="0">
                <a:solidFill>
                  <a:schemeClr val="bg1"/>
                </a:solidFill>
                <a:ea typeface="+mn-lt"/>
                <a:cs typeface="+mn-lt"/>
              </a:rPr>
              <a:t> (-2.39) and </a:t>
            </a:r>
            <a:r>
              <a:rPr lang="en-US" sz="1600" b="1" dirty="0">
                <a:solidFill>
                  <a:schemeClr val="bg1"/>
                </a:solidFill>
                <a:ea typeface="+mn-lt"/>
                <a:cs typeface="+mn-lt"/>
              </a:rPr>
              <a:t>October</a:t>
            </a:r>
            <a:r>
              <a:rPr lang="en-US" sz="1600" dirty="0">
                <a:solidFill>
                  <a:schemeClr val="bg1"/>
                </a:solidFill>
                <a:ea typeface="+mn-lt"/>
                <a:cs typeface="+mn-lt"/>
              </a:rPr>
              <a:t> (-1.6), suggesting effective customer retention and relationship expansion, leading to a net revenue increase.</a:t>
            </a:r>
            <a:endParaRPr lang="en-US" dirty="0">
              <a:solidFill>
                <a:schemeClr val="bg1"/>
              </a:solidFill>
              <a:ea typeface="+mn-lt"/>
              <a:cs typeface="+mn-lt"/>
            </a:endParaRPr>
          </a:p>
          <a:p>
            <a:pPr marL="285750" indent="-228600">
              <a:lnSpc>
                <a:spcPct val="110000"/>
              </a:lnSpc>
              <a:spcAft>
                <a:spcPts val="600"/>
              </a:spcAft>
              <a:buFont typeface="Arial" panose="020B0604020202020204" pitchFamily="34" charset="0"/>
              <a:buChar char="•"/>
            </a:pPr>
            <a:endParaRPr lang="en-US" sz="1600" b="1" dirty="0">
              <a:solidFill>
                <a:schemeClr val="bg1"/>
              </a:solidFill>
            </a:endParaRPr>
          </a:p>
        </p:txBody>
      </p:sp>
      <p:cxnSp>
        <p:nvCxnSpPr>
          <p:cNvPr id="30" name="Straight Connector 29">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0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43D1-58F9-B050-44EE-BD237C7F1A51}"/>
              </a:ext>
            </a:extLst>
          </p:cNvPr>
          <p:cNvSpPr>
            <a:spLocks noGrp="1"/>
          </p:cNvSpPr>
          <p:nvPr>
            <p:ph type="title"/>
          </p:nvPr>
        </p:nvSpPr>
        <p:spPr>
          <a:xfrm>
            <a:off x="4559921" y="864712"/>
            <a:ext cx="3059359" cy="1077849"/>
          </a:xfrm>
        </p:spPr>
        <p:txBody>
          <a:bodyPr/>
          <a:lstStyle/>
          <a:p>
            <a:r>
              <a:rPr lang="en-GB" dirty="0"/>
              <a:t>THANK YOU</a:t>
            </a:r>
          </a:p>
        </p:txBody>
      </p:sp>
      <p:sp>
        <p:nvSpPr>
          <p:cNvPr id="3" name="Content Placeholder 2">
            <a:extLst>
              <a:ext uri="{FF2B5EF4-FFF2-40B4-BE49-F238E27FC236}">
                <a16:creationId xmlns:a16="http://schemas.microsoft.com/office/drawing/2014/main" id="{236B944E-85FE-33C0-B9D5-844BD0D9F32F}"/>
              </a:ext>
            </a:extLst>
          </p:cNvPr>
          <p:cNvSpPr>
            <a:spLocks noGrp="1"/>
          </p:cNvSpPr>
          <p:nvPr>
            <p:ph idx="1"/>
          </p:nvPr>
        </p:nvSpPr>
        <p:spPr/>
        <p:txBody>
          <a:bodyPr vert="horz" lIns="91440" tIns="45720" rIns="91440" bIns="45720" rtlCol="0" anchor="t">
            <a:normAutofit lnSpcReduction="10000"/>
          </a:bodyPr>
          <a:lstStyle/>
          <a:p>
            <a:pPr marL="0" indent="0">
              <a:buNone/>
            </a:pPr>
            <a:r>
              <a:rPr lang="en-GB" b="1" dirty="0">
                <a:latin typeface="Calibri"/>
                <a:cs typeface="Calibri"/>
              </a:rPr>
              <a:t>Prepared by: </a:t>
            </a:r>
          </a:p>
          <a:p>
            <a:r>
              <a:rPr lang="en-GB" b="1" dirty="0">
                <a:latin typeface="Calibri"/>
                <a:cs typeface="Calibri"/>
              </a:rPr>
              <a:t>Pranshu Jaiswal</a:t>
            </a:r>
          </a:p>
          <a:p>
            <a:r>
              <a:rPr lang="en-GB" b="1" dirty="0">
                <a:latin typeface="Calibri"/>
                <a:cs typeface="Calibri"/>
              </a:rPr>
              <a:t>Dipanjan Rout</a:t>
            </a:r>
          </a:p>
          <a:p>
            <a:r>
              <a:rPr lang="en-GB" b="1" dirty="0">
                <a:latin typeface="Calibri"/>
                <a:cs typeface="Calibri"/>
              </a:rPr>
              <a:t>Ashutosh Kumar </a:t>
            </a:r>
            <a:r>
              <a:rPr lang="en-GB" b="1" err="1">
                <a:latin typeface="Calibri"/>
                <a:cs typeface="Calibri"/>
              </a:rPr>
              <a:t>Barnawal</a:t>
            </a:r>
            <a:endParaRPr lang="en-GB" b="1">
              <a:latin typeface="Calibri"/>
              <a:cs typeface="Calibri"/>
            </a:endParaRPr>
          </a:p>
          <a:p>
            <a:r>
              <a:rPr lang="en-GB" b="1" dirty="0">
                <a:latin typeface="Calibri"/>
                <a:cs typeface="Calibri"/>
              </a:rPr>
              <a:t>Naman </a:t>
            </a:r>
            <a:r>
              <a:rPr lang="en-GB" b="1" dirty="0" err="1">
                <a:latin typeface="Calibri"/>
                <a:cs typeface="Calibri"/>
              </a:rPr>
              <a:t>Shyamsukha</a:t>
            </a:r>
            <a:endParaRPr lang="en-GB" b="1" dirty="0">
              <a:latin typeface="Calibri"/>
              <a:cs typeface="Calibri"/>
            </a:endParaRPr>
          </a:p>
          <a:p>
            <a:pPr marL="0" indent="0">
              <a:buNone/>
            </a:pPr>
            <a:endParaRPr lang="en-GB" dirty="0">
              <a:solidFill>
                <a:srgbClr val="000000"/>
              </a:solidFill>
              <a:ea typeface="+mn-lt"/>
              <a:cs typeface="+mn-lt"/>
            </a:endParaRPr>
          </a:p>
          <a:p>
            <a:pPr marL="0" indent="0">
              <a:buNone/>
            </a:pPr>
            <a:r>
              <a:rPr lang="en-GB" b="1" dirty="0">
                <a:latin typeface="Calibri"/>
                <a:cs typeface="Calibri"/>
              </a:rPr>
              <a:t>We would also like to extend my heartfelt thanks to IIT (BHU) Varanasi for organizing this incredible competition. The experience has been both challenging and rewarding, and we am truly grateful for the opportunity. Thank you for fostering a platform that encourages learning, innovation, and growth.</a:t>
            </a:r>
          </a:p>
          <a:p>
            <a:pPr marL="0" indent="0">
              <a:buNone/>
            </a:pPr>
            <a:endParaRPr lang="en-GB" dirty="0"/>
          </a:p>
        </p:txBody>
      </p:sp>
    </p:spTree>
    <p:extLst>
      <p:ext uri="{BB962C8B-B14F-4D97-AF65-F5344CB8AC3E}">
        <p14:creationId xmlns:p14="http://schemas.microsoft.com/office/powerpoint/2010/main" val="2675899763"/>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TribuneVTI</vt:lpstr>
      <vt:lpstr>21f3001310</vt:lpstr>
      <vt:lpstr>Insights based on Revenue</vt:lpstr>
      <vt:lpstr>Insights based on Delivery Time</vt:lpstr>
      <vt:lpstr>Insights based on Volume Sold</vt:lpstr>
      <vt:lpstr>Insights based on Customers</vt:lpstr>
      <vt:lpstr>CLTV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2024-01-14T17:16:36Z</dcterms:created>
  <dcterms:modified xsi:type="dcterms:W3CDTF">2024-01-14T18:13:53Z</dcterms:modified>
</cp:coreProperties>
</file>