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61" r:id="rId2"/>
    <p:sldId id="278" r:id="rId3"/>
    <p:sldId id="266" r:id="rId4"/>
    <p:sldId id="267" r:id="rId5"/>
    <p:sldId id="269" r:id="rId6"/>
    <p:sldId id="272" r:id="rId7"/>
    <p:sldId id="262" r:id="rId8"/>
    <p:sldId id="273" r:id="rId9"/>
    <p:sldId id="263" r:id="rId10"/>
    <p:sldId id="274" r:id="rId11"/>
    <p:sldId id="275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shu Joshi" userId="3a43f7407b2cc946" providerId="LiveId" clId="{E4278082-03E3-4AB0-A7D9-5F761D2D9CF5}"/>
    <pc:docChg chg="undo custSel addSld modSld sldOrd">
      <pc:chgData name="Pranshu Joshi" userId="3a43f7407b2cc946" providerId="LiveId" clId="{E4278082-03E3-4AB0-A7D9-5F761D2D9CF5}" dt="2024-04-26T20:28:00.121" v="168" actId="21"/>
      <pc:docMkLst>
        <pc:docMk/>
      </pc:docMkLst>
      <pc:sldChg chg="addSp delSp modSp mod modClrScheme chgLayout">
        <pc:chgData name="Pranshu Joshi" userId="3a43f7407b2cc946" providerId="LiveId" clId="{E4278082-03E3-4AB0-A7D9-5F761D2D9CF5}" dt="2024-04-26T20:28:00.121" v="168" actId="21"/>
        <pc:sldMkLst>
          <pc:docMk/>
          <pc:sldMk cId="2769304316" sldId="256"/>
        </pc:sldMkLst>
        <pc:spChg chg="del">
          <ac:chgData name="Pranshu Joshi" userId="3a43f7407b2cc946" providerId="LiveId" clId="{E4278082-03E3-4AB0-A7D9-5F761D2D9CF5}" dt="2024-04-26T20:22:24.072" v="0" actId="700"/>
          <ac:spMkLst>
            <pc:docMk/>
            <pc:sldMk cId="2769304316" sldId="256"/>
            <ac:spMk id="2" creationId="{4C9B6CFA-6D96-1F7D-AEC0-8965D55FF93A}"/>
          </ac:spMkLst>
        </pc:spChg>
        <pc:spChg chg="del">
          <ac:chgData name="Pranshu Joshi" userId="3a43f7407b2cc946" providerId="LiveId" clId="{E4278082-03E3-4AB0-A7D9-5F761D2D9CF5}" dt="2024-04-26T20:22:24.072" v="0" actId="700"/>
          <ac:spMkLst>
            <pc:docMk/>
            <pc:sldMk cId="2769304316" sldId="256"/>
            <ac:spMk id="3" creationId="{4506CB0C-F873-42C3-2956-D6845E2C334F}"/>
          </ac:spMkLst>
        </pc:spChg>
        <pc:spChg chg="add del mod">
          <ac:chgData name="Pranshu Joshi" userId="3a43f7407b2cc946" providerId="LiveId" clId="{E4278082-03E3-4AB0-A7D9-5F761D2D9CF5}" dt="2024-04-26T20:28:00.121" v="168" actId="21"/>
          <ac:spMkLst>
            <pc:docMk/>
            <pc:sldMk cId="2769304316" sldId="256"/>
            <ac:spMk id="4" creationId="{4F56C62E-7043-544C-5544-E818C65A1732}"/>
          </ac:spMkLst>
        </pc:spChg>
        <pc:spChg chg="add mod">
          <ac:chgData name="Pranshu Joshi" userId="3a43f7407b2cc946" providerId="LiveId" clId="{E4278082-03E3-4AB0-A7D9-5F761D2D9CF5}" dt="2024-04-26T20:27:58.370" v="166"/>
          <ac:spMkLst>
            <pc:docMk/>
            <pc:sldMk cId="2769304316" sldId="256"/>
            <ac:spMk id="5" creationId="{04E6DB01-1708-D735-0A32-A7BFA8AE816C}"/>
          </ac:spMkLst>
        </pc:spChg>
      </pc:sldChg>
      <pc:sldChg chg="addSp modSp new mod">
        <pc:chgData name="Pranshu Joshi" userId="3a43f7407b2cc946" providerId="LiveId" clId="{E4278082-03E3-4AB0-A7D9-5F761D2D9CF5}" dt="2024-04-26T20:24:55.771" v="31" actId="403"/>
        <pc:sldMkLst>
          <pc:docMk/>
          <pc:sldMk cId="853788902" sldId="257"/>
        </pc:sldMkLst>
        <pc:spChg chg="add mod">
          <ac:chgData name="Pranshu Joshi" userId="3a43f7407b2cc946" providerId="LiveId" clId="{E4278082-03E3-4AB0-A7D9-5F761D2D9CF5}" dt="2024-04-26T20:24:55.771" v="31" actId="403"/>
          <ac:spMkLst>
            <pc:docMk/>
            <pc:sldMk cId="853788902" sldId="257"/>
            <ac:spMk id="2" creationId="{F346ED1C-CEBC-C9DB-2ECF-214024C338B8}"/>
          </ac:spMkLst>
        </pc:spChg>
      </pc:sldChg>
      <pc:sldChg chg="addSp modSp new mod">
        <pc:chgData name="Pranshu Joshi" userId="3a43f7407b2cc946" providerId="LiveId" clId="{E4278082-03E3-4AB0-A7D9-5F761D2D9CF5}" dt="2024-04-26T20:25:06.431" v="33" actId="403"/>
        <pc:sldMkLst>
          <pc:docMk/>
          <pc:sldMk cId="871936853" sldId="258"/>
        </pc:sldMkLst>
        <pc:spChg chg="add mod">
          <ac:chgData name="Pranshu Joshi" userId="3a43f7407b2cc946" providerId="LiveId" clId="{E4278082-03E3-4AB0-A7D9-5F761D2D9CF5}" dt="2024-04-26T20:25:06.431" v="33" actId="403"/>
          <ac:spMkLst>
            <pc:docMk/>
            <pc:sldMk cId="871936853" sldId="258"/>
            <ac:spMk id="2" creationId="{BC36E10F-A5E3-F27D-025A-23A6ED36A139}"/>
          </ac:spMkLst>
        </pc:spChg>
      </pc:sldChg>
      <pc:sldChg chg="addSp modSp new mod">
        <pc:chgData name="Pranshu Joshi" userId="3a43f7407b2cc946" providerId="LiveId" clId="{E4278082-03E3-4AB0-A7D9-5F761D2D9CF5}" dt="2024-04-26T20:25:12.231" v="37" actId="404"/>
        <pc:sldMkLst>
          <pc:docMk/>
          <pc:sldMk cId="1225874589" sldId="259"/>
        </pc:sldMkLst>
        <pc:spChg chg="add mod">
          <ac:chgData name="Pranshu Joshi" userId="3a43f7407b2cc946" providerId="LiveId" clId="{E4278082-03E3-4AB0-A7D9-5F761D2D9CF5}" dt="2024-04-26T20:25:12.231" v="37" actId="404"/>
          <ac:spMkLst>
            <pc:docMk/>
            <pc:sldMk cId="1225874589" sldId="259"/>
            <ac:spMk id="2" creationId="{A20DF02E-EA0D-A65A-5D89-FC5831048BE3}"/>
          </ac:spMkLst>
        </pc:spChg>
      </pc:sldChg>
      <pc:sldChg chg="addSp modSp new mod">
        <pc:chgData name="Pranshu Joshi" userId="3a43f7407b2cc946" providerId="LiveId" clId="{E4278082-03E3-4AB0-A7D9-5F761D2D9CF5}" dt="2024-04-26T20:25:39.227" v="41" actId="1076"/>
        <pc:sldMkLst>
          <pc:docMk/>
          <pc:sldMk cId="3893209327" sldId="260"/>
        </pc:sldMkLst>
        <pc:spChg chg="add mod">
          <ac:chgData name="Pranshu Joshi" userId="3a43f7407b2cc946" providerId="LiveId" clId="{E4278082-03E3-4AB0-A7D9-5F761D2D9CF5}" dt="2024-04-26T20:25:39.227" v="41" actId="1076"/>
          <ac:spMkLst>
            <pc:docMk/>
            <pc:sldMk cId="3893209327" sldId="260"/>
            <ac:spMk id="2" creationId="{0271EFC8-58ED-9E5F-2B9C-DA042886083F}"/>
          </ac:spMkLst>
        </pc:spChg>
      </pc:sldChg>
      <pc:sldChg chg="addSp delSp modSp new mod ord">
        <pc:chgData name="Pranshu Joshi" userId="3a43f7407b2cc946" providerId="LiveId" clId="{E4278082-03E3-4AB0-A7D9-5F761D2D9CF5}" dt="2024-04-26T20:27:35.713" v="160" actId="122"/>
        <pc:sldMkLst>
          <pc:docMk/>
          <pc:sldMk cId="640829759" sldId="261"/>
        </pc:sldMkLst>
        <pc:spChg chg="add del mod">
          <ac:chgData name="Pranshu Joshi" userId="3a43f7407b2cc946" providerId="LiveId" clId="{E4278082-03E3-4AB0-A7D9-5F761D2D9CF5}" dt="2024-04-26T20:27:35.713" v="160" actId="122"/>
          <ac:spMkLst>
            <pc:docMk/>
            <pc:sldMk cId="640829759" sldId="261"/>
            <ac:spMk id="2" creationId="{AAA99DA4-7F0C-3595-BFD1-2E0459C09D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3F4C-0D7F-49BC-BA0A-47529AB6735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AE6F-A52A-4354-AE08-AA9A1D7E9BE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2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3F4C-0D7F-49BC-BA0A-47529AB6735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AE6F-A52A-4354-AE08-AA9A1D7E9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60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3F4C-0D7F-49BC-BA0A-47529AB6735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AE6F-A52A-4354-AE08-AA9A1D7E9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16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3F4C-0D7F-49BC-BA0A-47529AB6735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AE6F-A52A-4354-AE08-AA9A1D7E9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55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3F4C-0D7F-49BC-BA0A-47529AB6735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AE6F-A52A-4354-AE08-AA9A1D7E9BE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30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3F4C-0D7F-49BC-BA0A-47529AB6735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AE6F-A52A-4354-AE08-AA9A1D7E9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35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3F4C-0D7F-49BC-BA0A-47529AB6735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AE6F-A52A-4354-AE08-AA9A1D7E9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82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3F4C-0D7F-49BC-BA0A-47529AB6735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AE6F-A52A-4354-AE08-AA9A1D7E9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49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3F4C-0D7F-49BC-BA0A-47529AB6735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AE6F-A52A-4354-AE08-AA9A1D7E9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67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2B3F4C-0D7F-49BC-BA0A-47529AB6735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DFAE6F-A52A-4354-AE08-AA9A1D7E9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86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3F4C-0D7F-49BC-BA0A-47529AB6735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AE6F-A52A-4354-AE08-AA9A1D7E9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50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2B3F4C-0D7F-49BC-BA0A-47529AB6735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DFAE6F-A52A-4354-AE08-AA9A1D7E9BE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93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nshujoshi2004@gmail.com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Eto0BicbEiYUbSAPq_tIUWZB4848dhtp/view?usp=drive_link" TargetMode="External"/><Relationship Id="rId2" Type="http://schemas.openxmlformats.org/officeDocument/2006/relationships/hyperlink" Target="https://drive.google.com/file/d/1YsEjBDmn5SYGG6vxJYd-9qzooZthdjse/view?usp=drive_link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hyperlink" Target="https://drive.google.com/file/d/1Ke2aO0cL6THEZK0ueLhKBvYj--qxr5RY/view?usp=drive_link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5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A99DA4-7F0C-3595-BFD1-2E0459C09DBF}"/>
              </a:ext>
            </a:extLst>
          </p:cNvPr>
          <p:cNvSpPr txBox="1"/>
          <p:nvPr/>
        </p:nvSpPr>
        <p:spPr>
          <a:xfrm>
            <a:off x="8022211" y="5485508"/>
            <a:ext cx="4091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Pranshu Joshi</a:t>
            </a:r>
            <a:br>
              <a:rPr lang="en-IN" sz="2400" dirty="0">
                <a:latin typeface="+mj-lt"/>
              </a:rPr>
            </a:br>
            <a:r>
              <a:rPr lang="en-IN" sz="2400" dirty="0">
                <a:latin typeface="+mj-lt"/>
                <a:hlinkClick r:id="rId2"/>
              </a:rPr>
              <a:t>pranshujoshi2004@gmail.com</a:t>
            </a:r>
            <a:endParaRPr lang="en-IN" sz="2400" dirty="0">
              <a:latin typeface="+mj-lt"/>
            </a:endParaRPr>
          </a:p>
          <a:p>
            <a:pPr algn="ctr"/>
            <a:endParaRPr lang="en-IN" sz="24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860A5-9482-F2E6-F9E8-FDD631C1A5FB}"/>
              </a:ext>
            </a:extLst>
          </p:cNvPr>
          <p:cNvSpPr txBox="1"/>
          <p:nvPr/>
        </p:nvSpPr>
        <p:spPr>
          <a:xfrm>
            <a:off x="2315853" y="2348961"/>
            <a:ext cx="7560297" cy="144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400" b="1" u="sng" dirty="0"/>
              <a:t>Data Science Project on </a:t>
            </a:r>
            <a:br>
              <a:rPr lang="en-IN" sz="4400" b="1" u="sng" dirty="0"/>
            </a:br>
            <a:r>
              <a:rPr lang="en-IN" sz="4400" b="1" u="sng" dirty="0"/>
              <a:t>“Payment Fraud Detection”</a:t>
            </a:r>
          </a:p>
        </p:txBody>
      </p:sp>
    </p:spTree>
    <p:extLst>
      <p:ext uri="{BB962C8B-B14F-4D97-AF65-F5344CB8AC3E}">
        <p14:creationId xmlns:p14="http://schemas.microsoft.com/office/powerpoint/2010/main" val="64082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E62E-9D5C-88A5-5379-B27ED697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sz="4800" b="1" u="sng" dirty="0"/>
              <a:t>Predictive Modelling</a:t>
            </a:r>
            <a:r>
              <a:rPr lang="en-IN" sz="4400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C0F51-0F97-AAED-B646-4AC585272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200" b="1" dirty="0"/>
              <a:t> Data Splitting</a:t>
            </a:r>
            <a:r>
              <a:rPr lang="en-IN" sz="2200" dirty="0"/>
              <a:t>: The dataset was split into training and test sets to train and evaluate the predictive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1" dirty="0"/>
              <a:t> Feature Scaling</a:t>
            </a:r>
            <a:r>
              <a:rPr lang="en-IN" sz="2200" dirty="0"/>
              <a:t>: Features were scaled using </a:t>
            </a:r>
            <a:r>
              <a:rPr lang="en-IN" sz="2200" dirty="0" err="1"/>
              <a:t>StandardScaler</a:t>
            </a:r>
            <a:r>
              <a:rPr lang="en-IN" sz="2200" dirty="0"/>
              <a:t> to standardize the range of feature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1" dirty="0"/>
              <a:t> Model Building</a:t>
            </a:r>
            <a:r>
              <a:rPr lang="en-IN" sz="2200" dirty="0"/>
              <a:t>: A Random Forest Classifier model was built and trained on the training data to predict transaction outcomes.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1" dirty="0"/>
              <a:t> Model Evaluation</a:t>
            </a:r>
            <a:r>
              <a:rPr lang="en-IN" sz="2200" dirty="0"/>
              <a:t>: The model's performance was evaluated using accuracy scores and a classification report, which provided insights into its predictive capabilities.</a:t>
            </a:r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FCD73-CB5C-B37F-5477-AF8E46545AA0}"/>
              </a:ext>
            </a:extLst>
          </p:cNvPr>
          <p:cNvSpPr txBox="1"/>
          <p:nvPr/>
        </p:nvSpPr>
        <p:spPr>
          <a:xfrm>
            <a:off x="10823713" y="5991458"/>
            <a:ext cx="1689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hlinkClick r:id="rId2" action="ppaction://hlinksldjump"/>
              </a:rPr>
              <a:t>Back to main slide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80793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E7B3-4030-05E5-DEBC-D43CEDA5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sz="4800" b="1" u="sng" dirty="0"/>
              <a:t>Conclusion</a:t>
            </a:r>
            <a:r>
              <a:rPr lang="en-IN" sz="4400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F6B04-0AEC-2B53-2F42-F559D2D3D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8130"/>
            <a:ext cx="10058400" cy="2206487"/>
          </a:xfr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200" dirty="0"/>
              <a:t>In conclusion, this project successfully </a:t>
            </a:r>
            <a:r>
              <a:rPr lang="en-IN" sz="2200" dirty="0" err="1"/>
              <a:t>analyzed</a:t>
            </a:r>
            <a:r>
              <a:rPr lang="en-IN" sz="2200" dirty="0"/>
              <a:t> e-commerce transactions data, performed exploratory data analysis, and built a predictive model to identify fraudulent transactions. The insights gained from this analysis can be valuable for fraud detection and prevention in e-commerce platforms.</a:t>
            </a:r>
          </a:p>
          <a:p>
            <a:pPr>
              <a:lnSpc>
                <a:spcPct val="150000"/>
              </a:lnSpc>
            </a:pPr>
            <a:endParaRPr lang="en-IN" sz="2200" dirty="0"/>
          </a:p>
          <a:p>
            <a:pPr>
              <a:lnSpc>
                <a:spcPct val="150000"/>
              </a:lnSpc>
            </a:pPr>
            <a:endParaRPr lang="en-IN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03D69-D925-11E6-13E2-BB2B346EBAA2}"/>
              </a:ext>
            </a:extLst>
          </p:cNvPr>
          <p:cNvSpPr txBox="1"/>
          <p:nvPr/>
        </p:nvSpPr>
        <p:spPr>
          <a:xfrm>
            <a:off x="10823713" y="5991458"/>
            <a:ext cx="1689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hlinkClick r:id="rId2" action="ppaction://hlinksldjump"/>
              </a:rPr>
              <a:t>Back to main slide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645601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092C-2FAB-5F36-5738-30D9C05C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u="sng" dirty="0">
                <a:latin typeface="+mn-lt"/>
              </a:rPr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95AD-15DC-60D6-C3F7-E84A6F6F7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  </a:t>
            </a:r>
            <a:r>
              <a:rPr lang="en-IN" sz="2200" b="1" dirty="0">
                <a:hlinkClick r:id="rId2"/>
              </a:rPr>
              <a:t>Project Code</a:t>
            </a:r>
            <a:endParaRPr lang="en-IN" sz="2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>
                <a:hlinkClick r:id="rId3"/>
              </a:rPr>
              <a:t>  Basic Analyses</a:t>
            </a:r>
            <a:endParaRPr lang="en-IN" sz="2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>
                <a:hlinkClick r:id="rId4"/>
              </a:rPr>
              <a:t>  Correlation Heatmap</a:t>
            </a:r>
            <a:endParaRPr lang="en-IN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E197F-6557-BDFB-0FA3-CD64B022D65D}"/>
              </a:ext>
            </a:extLst>
          </p:cNvPr>
          <p:cNvSpPr txBox="1"/>
          <p:nvPr/>
        </p:nvSpPr>
        <p:spPr>
          <a:xfrm>
            <a:off x="10823713" y="5991458"/>
            <a:ext cx="1689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hlinkClick r:id="rId5" action="ppaction://hlinksldjump"/>
              </a:rPr>
              <a:t>Back to main slide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7144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6D27-2AFF-E3BF-8AD0-E58B8EDF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b="1" u="sng" dirty="0">
                <a:latin typeface="+mn-lt"/>
              </a:rPr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4D73-487F-44BB-BC43-27172CB69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/>
              <a:t> </a:t>
            </a:r>
            <a:r>
              <a:rPr lang="en-IN" sz="2800" dirty="0">
                <a:hlinkClick r:id="rId2" action="ppaction://hlinksldjump"/>
              </a:rPr>
              <a:t>Data Science Project Report</a:t>
            </a:r>
            <a:endParaRPr lang="en-IN" sz="2800" dirty="0"/>
          </a:p>
          <a:p>
            <a:pPr fontAlgn="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/>
              <a:t> </a:t>
            </a:r>
            <a:r>
              <a:rPr lang="en-IN" sz="2800" dirty="0">
                <a:hlinkClick r:id="rId3" action="ppaction://hlinksldjump"/>
              </a:rPr>
              <a:t>Data Description</a:t>
            </a:r>
            <a:endParaRPr lang="en-IN" sz="2800" dirty="0"/>
          </a:p>
          <a:p>
            <a:pPr fontAlgn="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/>
              <a:t> </a:t>
            </a:r>
            <a:r>
              <a:rPr lang="en-IN" sz="2800" dirty="0">
                <a:hlinkClick r:id="rId4" action="ppaction://hlinksldjump"/>
              </a:rPr>
              <a:t>Data Analysis and Preprocessing</a:t>
            </a:r>
            <a:endParaRPr lang="en-IN" sz="2800" dirty="0"/>
          </a:p>
          <a:p>
            <a:pPr fontAlgn="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/>
              <a:t> </a:t>
            </a:r>
            <a:r>
              <a:rPr lang="en-IN" sz="2800" dirty="0">
                <a:hlinkClick r:id="rId5" action="ppaction://hlinksldjump"/>
              </a:rPr>
              <a:t>Basic Analyses</a:t>
            </a:r>
            <a:endParaRPr lang="en-IN" sz="2800" dirty="0"/>
          </a:p>
          <a:p>
            <a:pPr fontAlgn="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/>
              <a:t> </a:t>
            </a:r>
            <a:r>
              <a:rPr lang="en-IN" sz="2800" dirty="0">
                <a:hlinkClick r:id="rId6" action="ppaction://hlinksldjump"/>
              </a:rPr>
              <a:t>Correlation Heatmap</a:t>
            </a:r>
            <a:endParaRPr lang="en-IN" sz="2800" dirty="0"/>
          </a:p>
          <a:p>
            <a:pPr fontAlgn="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/>
              <a:t> </a:t>
            </a:r>
            <a:r>
              <a:rPr lang="en-IN" sz="2800" dirty="0">
                <a:hlinkClick r:id="rId7" action="ppaction://hlinksldjump"/>
              </a:rPr>
              <a:t>Predictive Modelling</a:t>
            </a:r>
            <a:endParaRPr lang="en-IN" sz="2800" dirty="0"/>
          </a:p>
          <a:p>
            <a:pPr fontAlgn="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/>
              <a:t> </a:t>
            </a:r>
            <a:r>
              <a:rPr lang="en-IN" sz="2800" dirty="0">
                <a:hlinkClick r:id="rId8" action="ppaction://hlinksldjump"/>
              </a:rPr>
              <a:t>Conclusion</a:t>
            </a:r>
            <a:endParaRPr lang="en-IN" sz="2800" dirty="0"/>
          </a:p>
          <a:p>
            <a:pPr fontAlgn="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/>
              <a:t> </a:t>
            </a:r>
            <a:r>
              <a:rPr lang="en-IN" sz="2800" dirty="0">
                <a:hlinkClick r:id="rId9" action="ppaction://hlinksldjump"/>
              </a:rPr>
              <a:t>Appendix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9020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E799-2A10-CF21-69E6-F9572979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b="1" u="sng" dirty="0"/>
              <a:t>D</a:t>
            </a:r>
            <a:r>
              <a:rPr lang="en-IN" sz="4800" b="1" u="sng" dirty="0"/>
              <a:t>ata Science Project Report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23FC8-7C8B-982D-5FEF-96ACD7DA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800" b="1" dirty="0"/>
              <a:t> </a:t>
            </a:r>
            <a:r>
              <a:rPr lang="en-IN" sz="2800" b="1" u="sng" dirty="0"/>
              <a:t>Predictive Analysis on E-commerce Transactions</a:t>
            </a:r>
          </a:p>
          <a:p>
            <a:pPr algn="l"/>
            <a:endParaRPr lang="en-I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 The objective of this project is to perform predictive analysis on e-commerce transactions data to identify patterns and predict transaction outcomes.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 The dataset contains information about e-commerce transactions, including account age, number of items purchased, payment method, and transaction outcome.</a:t>
            </a:r>
          </a:p>
          <a:p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0D60A2-0E8C-96C4-95CA-8338C84541D0}"/>
              </a:ext>
            </a:extLst>
          </p:cNvPr>
          <p:cNvSpPr txBox="1"/>
          <p:nvPr/>
        </p:nvSpPr>
        <p:spPr>
          <a:xfrm>
            <a:off x="10823713" y="5991458"/>
            <a:ext cx="1689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hlinkClick r:id="rId2" action="ppaction://hlinksldjump"/>
              </a:rPr>
              <a:t>Back to main slide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7772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DB44-2650-A6FA-AF05-498637C3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sz="4800" b="1" u="sng" dirty="0"/>
              <a:t>Data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CBA03-96A1-5CBE-2203-ED6DB5D97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sz="3000" b="1" u="sng" dirty="0"/>
              <a:t>The dataset consists of the following columns</a:t>
            </a:r>
            <a:r>
              <a:rPr lang="en-IN" sz="3000" u="sng" dirty="0"/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1" dirty="0"/>
              <a:t> </a:t>
            </a:r>
            <a:r>
              <a:rPr lang="en-IN" sz="2400" b="1" dirty="0" err="1"/>
              <a:t>accountAgeDays</a:t>
            </a:r>
            <a:r>
              <a:rPr lang="en-IN" sz="2400" dirty="0"/>
              <a:t>: Age of the account in days.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1" dirty="0"/>
              <a:t> </a:t>
            </a:r>
            <a:r>
              <a:rPr lang="en-IN" sz="2400" b="1" dirty="0" err="1"/>
              <a:t>numItems</a:t>
            </a:r>
            <a:r>
              <a:rPr lang="en-IN" sz="2400" dirty="0"/>
              <a:t>: Number of items purchased in the transaction.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1" dirty="0"/>
              <a:t> </a:t>
            </a:r>
            <a:r>
              <a:rPr lang="en-IN" sz="2400" b="1" dirty="0" err="1"/>
              <a:t>localTime</a:t>
            </a:r>
            <a:r>
              <a:rPr lang="en-IN" sz="2400" dirty="0"/>
              <a:t>: Local time of the transaction.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1" dirty="0"/>
              <a:t> </a:t>
            </a:r>
            <a:r>
              <a:rPr lang="en-IN" sz="2400" b="1" dirty="0" err="1"/>
              <a:t>paymentMethod</a:t>
            </a:r>
            <a:r>
              <a:rPr lang="en-IN" sz="2400" dirty="0"/>
              <a:t>: Payment method used for the transaction.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1" dirty="0"/>
              <a:t> </a:t>
            </a:r>
            <a:r>
              <a:rPr lang="en-IN" sz="2400" b="1" dirty="0" err="1"/>
              <a:t>paymentMethodAgeDays</a:t>
            </a:r>
            <a:r>
              <a:rPr lang="en-IN" sz="2400" dirty="0"/>
              <a:t>: Age of the payment method in days.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1" dirty="0"/>
              <a:t> label</a:t>
            </a:r>
            <a:r>
              <a:rPr lang="en-IN" sz="2400" dirty="0"/>
              <a:t>: Binary label indicating the transaction outcome (0: Not fraudulent, 1: Fraudulent).</a:t>
            </a:r>
          </a:p>
          <a:p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9967B-3EF8-48F0-CB95-8319570D6489}"/>
              </a:ext>
            </a:extLst>
          </p:cNvPr>
          <p:cNvSpPr txBox="1"/>
          <p:nvPr/>
        </p:nvSpPr>
        <p:spPr>
          <a:xfrm>
            <a:off x="10823713" y="5991458"/>
            <a:ext cx="1689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hlinkClick r:id="rId2" action="ppaction://hlinksldjump"/>
              </a:rPr>
              <a:t>Back to main slide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73933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1353-A088-B538-DEB9-BAC5280A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sz="4800" b="1" u="sng" dirty="0"/>
              <a:t>Data Analysis and Preprocessing</a:t>
            </a:r>
            <a:r>
              <a:rPr lang="en-IN" sz="4800" b="1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B7593-9109-EC2C-4A62-F8864C4EDB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/>
              <a:t>Data Cleaning</a:t>
            </a:r>
            <a:r>
              <a:rPr lang="en-IN" sz="2400" dirty="0"/>
              <a:t>: The dataset was checked for missing values, and rows with missing values were dropped to ensure data integrity.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/>
              <a:t>Feature Engineering</a:t>
            </a:r>
            <a:r>
              <a:rPr lang="en-IN" sz="2400" dirty="0"/>
              <a:t>: The '</a:t>
            </a:r>
            <a:r>
              <a:rPr lang="en-IN" sz="2400" dirty="0" err="1"/>
              <a:t>localTime</a:t>
            </a:r>
            <a:r>
              <a:rPr lang="en-IN" sz="2400" dirty="0"/>
              <a:t>' column was converted to datetime format, and hour and minute features were extracted from it. Categorical variables were encoded using one-hot encoding.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/>
              <a:t>Exploratory Data Analysis (EDA): </a:t>
            </a:r>
            <a:r>
              <a:rPr lang="en-IN" sz="2400" dirty="0" err="1"/>
              <a:t>Pairplot</a:t>
            </a:r>
            <a:r>
              <a:rPr lang="en-IN" sz="2400" dirty="0"/>
              <a:t> and correlation heatmap were generated to visualize relationships between variables and identify patterns in the data.</a:t>
            </a:r>
          </a:p>
          <a:p>
            <a:endParaRPr lang="en-IN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BAD61-4438-0521-309A-08A73E82D3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 dirty="0"/>
              <a:t>Exploratory Data Analysis (EDA):</a:t>
            </a:r>
            <a:br>
              <a:rPr lang="en-IN" sz="2200" b="1" dirty="0"/>
            </a:br>
            <a:endParaRPr lang="en-IN" sz="2200" b="1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200" b="1" dirty="0" err="1"/>
              <a:t>Pairplot</a:t>
            </a:r>
            <a:r>
              <a:rPr lang="en-IN" sz="2200" dirty="0"/>
              <a:t>: The </a:t>
            </a:r>
            <a:r>
              <a:rPr lang="en-IN" sz="2200" dirty="0" err="1"/>
              <a:t>pairplot</a:t>
            </a:r>
            <a:r>
              <a:rPr lang="en-IN" sz="2200" dirty="0"/>
              <a:t> provided visualizations of pairwise relationships between variables, allowing us to observe trends and identify potential correlations.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200" b="1" dirty="0"/>
              <a:t>Correlation Heatmap</a:t>
            </a:r>
            <a:r>
              <a:rPr lang="en-IN" sz="2200" dirty="0"/>
              <a:t>: The correlation heatmap visualized the correlation between different variables, helping us understand the strength and direction of relationships.</a:t>
            </a:r>
          </a:p>
          <a:p>
            <a:endParaRPr lang="en-IN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C1321-9A62-DC35-7E69-CE42908C8AA6}"/>
              </a:ext>
            </a:extLst>
          </p:cNvPr>
          <p:cNvSpPr txBox="1"/>
          <p:nvPr/>
        </p:nvSpPr>
        <p:spPr>
          <a:xfrm>
            <a:off x="10823713" y="5991458"/>
            <a:ext cx="1689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hlinkClick r:id="rId2" action="ppaction://hlinksldjump"/>
              </a:rPr>
              <a:t>Back to main slide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692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2929-E676-4133-22FA-71D091B8B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IN" sz="4800" b="1" dirty="0"/>
              <a:t>All the basic analyses for the payment fraud detection are as follows: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B474B-8326-43DA-0D89-FD05A6BFD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Generated by scikit-learn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A1659-6C22-523E-852C-6B575C2E772D}"/>
              </a:ext>
            </a:extLst>
          </p:cNvPr>
          <p:cNvSpPr txBox="1"/>
          <p:nvPr/>
        </p:nvSpPr>
        <p:spPr>
          <a:xfrm>
            <a:off x="10823713" y="5991458"/>
            <a:ext cx="1689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hlinkClick r:id="rId2" action="ppaction://hlinksldjump"/>
              </a:rPr>
              <a:t>Back to main slide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31720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33223D-740D-E70A-25A3-05025B151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2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658B-9841-12EA-15D3-03955CBEE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IN" sz="4800" b="1" dirty="0"/>
              <a:t>On the next slide is the correlation heatmap of the aforementioned analysis.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CAA29-9F10-3C3D-EF8A-729671083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Generated by scikit-learn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CA01D-4DC8-92B7-AC3A-726EAC00B151}"/>
              </a:ext>
            </a:extLst>
          </p:cNvPr>
          <p:cNvSpPr txBox="1"/>
          <p:nvPr/>
        </p:nvSpPr>
        <p:spPr>
          <a:xfrm>
            <a:off x="10823713" y="5991458"/>
            <a:ext cx="1689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hlinkClick r:id="rId2" action="ppaction://hlinksldjump"/>
              </a:rPr>
              <a:t>Back to main slide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5017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287EEF-1834-454D-F0DA-EE0A2D27B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7" y="-1"/>
            <a:ext cx="12052853" cy="637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72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112</TotalTime>
  <Words>527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PowerPoint Presentation</vt:lpstr>
      <vt:lpstr>Contents:</vt:lpstr>
      <vt:lpstr>Data Science Project Report</vt:lpstr>
      <vt:lpstr>Data Description</vt:lpstr>
      <vt:lpstr>Data Analysis and Preprocessing:</vt:lpstr>
      <vt:lpstr>All the basic analyses for the payment fraud detection are as follows:</vt:lpstr>
      <vt:lpstr>PowerPoint Presentation</vt:lpstr>
      <vt:lpstr>On the next slide is the correlation heatmap of the aforementioned analysis.</vt:lpstr>
      <vt:lpstr>PowerPoint Presentation</vt:lpstr>
      <vt:lpstr>Predictive Modelling:</vt:lpstr>
      <vt:lpstr>Conclusion: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Pranshu Joshi</dc:creator>
  <cp:lastModifiedBy>Pranshu Joshi</cp:lastModifiedBy>
  <cp:revision>22</cp:revision>
  <dcterms:created xsi:type="dcterms:W3CDTF">2024-04-26T20:22:05Z</dcterms:created>
  <dcterms:modified xsi:type="dcterms:W3CDTF">2024-05-11T06:40:22Z</dcterms:modified>
</cp:coreProperties>
</file>