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5" r:id="rId6"/>
  </p:sldMasterIdLst>
  <p:notesMasterIdLst>
    <p:notesMasterId r:id="rId20"/>
  </p:notesMasterIdLst>
  <p:sldIdLst>
    <p:sldId id="2076136488" r:id="rId7"/>
    <p:sldId id="2147308687" r:id="rId8"/>
    <p:sldId id="2147308700" r:id="rId9"/>
    <p:sldId id="2147308698" r:id="rId10"/>
    <p:sldId id="2147308704" r:id="rId11"/>
    <p:sldId id="2147308703" r:id="rId12"/>
    <p:sldId id="2147308686" r:id="rId13"/>
    <p:sldId id="2147308693" r:id="rId14"/>
    <p:sldId id="2147308696" r:id="rId15"/>
    <p:sldId id="2147308677" r:id="rId16"/>
    <p:sldId id="2147308683" r:id="rId17"/>
    <p:sldId id="2147308694" r:id="rId18"/>
    <p:sldId id="21473087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2C1C7F-69DE-4161-89CA-158F7C9C390B}">
          <p14:sldIdLst>
            <p14:sldId id="2076136488"/>
            <p14:sldId id="2147308687"/>
            <p14:sldId id="2147308700"/>
            <p14:sldId id="2147308698"/>
            <p14:sldId id="2147308704"/>
            <p14:sldId id="2147308703"/>
            <p14:sldId id="2147308686"/>
            <p14:sldId id="2147308693"/>
            <p14:sldId id="2147308696"/>
          </p14:sldIdLst>
        </p14:section>
        <p14:section name="Appendix" id="{93078850-02D8-469D-8310-E5FEC8E3C1E8}">
          <p14:sldIdLst>
            <p14:sldId id="2147308677"/>
            <p14:sldId id="2147308683"/>
            <p14:sldId id="2147308694"/>
            <p14:sldId id="21473087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0FAA06-86DB-8ACB-1EC1-2D4FDB8E549E}" name="Emily Wong" initials="EW" userId="Emily Wong" providerId="None"/>
  <p188:author id="{7D49B56D-4C61-DF4E-FBE7-16EEA2AB3C5D}" name="Emily Wong" initials="EW" userId="S::emilywo@logic2020.com::739148cf-1f23-4976-a31e-9ed4416d65b6" providerId="AD"/>
  <p188:author id="{5471EEA2-D1F9-6D4D-6BB1-FB55DFAEB225}" name="Adam Cornille" initials="AC" userId="S::adamc@logic2020.com::7b66c225-1e80-4386-b893-3a0dc604e95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224"/>
    <a:srgbClr val="D54D3F"/>
    <a:srgbClr val="FAD5C7"/>
    <a:srgbClr val="DDDCDC"/>
    <a:srgbClr val="9ABBFF"/>
    <a:srgbClr val="FFFFFF"/>
    <a:srgbClr val="0B039C"/>
    <a:srgbClr val="326EED"/>
    <a:srgbClr val="36D1CF"/>
    <a:srgbClr val="EC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5AAA9-C961-A724-15B6-6B2120C2F959}" v="69" dt="2022-05-12T21:23:23.051"/>
    <p1510:client id="{2F6CBF52-C9C7-45CD-B8E5-80FF84C1C3B5}" v="1126" dt="2022-05-13T19:14:27.761"/>
    <p1510:client id="{90D9FFF9-1C7F-4D53-9BEE-84607C3E8AB4}" v="3566" dt="2022-05-13T20:26:16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D548E_1529400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095667667354E-2"/>
          <c:y val="2.5788302371068803E-2"/>
          <c:w val="0.91144978195861959"/>
          <c:h val="0.722491583063898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Absolute Error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76-4CB1-832D-70C7B53685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55-490A-9A4B-49EA79EF058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55-490A-9A4B-49EA79EF058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055-490A-9A4B-49EA79EF058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76-4CB1-832D-70C7B53685E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05C-46E4-B24A-38543FE8261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261-495D-A1E1-2772624434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Baseline</c:v>
                </c:pt>
                <c:pt idx="1">
                  <c:v>Linear Model - Tweedie</c:v>
                </c:pt>
                <c:pt idx="2">
                  <c:v>Random Forest</c:v>
                </c:pt>
                <c:pt idx="3">
                  <c:v>Neural Network</c:v>
                </c:pt>
                <c:pt idx="4">
                  <c:v>Linear Model - Tweedie</c:v>
                </c:pt>
                <c:pt idx="5">
                  <c:v>Random Forest </c:v>
                </c:pt>
                <c:pt idx="6">
                  <c:v>Neural Network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3.35</c:v>
                </c:pt>
                <c:pt idx="1">
                  <c:v>2.77</c:v>
                </c:pt>
                <c:pt idx="2">
                  <c:v>2.5499999999999998</c:v>
                </c:pt>
                <c:pt idx="3">
                  <c:v>2.66</c:v>
                </c:pt>
                <c:pt idx="4">
                  <c:v>1.9</c:v>
                </c:pt>
                <c:pt idx="5">
                  <c:v>1.85</c:v>
                </c:pt>
                <c:pt idx="6">
                  <c:v>1.81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C76-4CB1-832D-70C7B53685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6"/>
        <c:axId val="767125807"/>
        <c:axId val="7671262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% within MoE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335824082932479E-2"/>
                  <c:y val="2.008940122511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055-490A-9A4B-49EA79EF0588}"/>
                </c:ext>
              </c:extLst>
            </c:dLbl>
            <c:dLbl>
              <c:idx val="1"/>
              <c:layout>
                <c:manualLayout>
                  <c:x val="-2.4251868062199394E-2"/>
                  <c:y val="2.5829230146575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55-490A-9A4B-49EA79EF0588}"/>
                </c:ext>
              </c:extLst>
            </c:dLbl>
            <c:dLbl>
              <c:idx val="2"/>
              <c:layout>
                <c:manualLayout>
                  <c:x val="-3.2335824082932479E-2"/>
                  <c:y val="2.86991446073064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055-490A-9A4B-49EA79EF0588}"/>
                </c:ext>
              </c:extLst>
            </c:dLbl>
            <c:dLbl>
              <c:idx val="3"/>
              <c:layout>
                <c:manualLayout>
                  <c:x val="-3.6377802093299036E-2"/>
                  <c:y val="2.5829230146575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055-490A-9A4B-49EA79EF0588}"/>
                </c:ext>
              </c:extLst>
            </c:dLbl>
            <c:dLbl>
              <c:idx val="4"/>
              <c:layout>
                <c:manualLayout>
                  <c:x val="-3.3492185332567814E-2"/>
                  <c:y val="3.5896881134043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055-490A-9A4B-49EA79EF0588}"/>
                </c:ext>
              </c:extLst>
            </c:dLbl>
            <c:dLbl>
              <c:idx val="5"/>
              <c:layout>
                <c:manualLayout>
                  <c:x val="-2.6272857067382638E-2"/>
                  <c:y val="2.5829230146575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05C-46E4-B24A-38543FE82616}"/>
                </c:ext>
              </c:extLst>
            </c:dLbl>
            <c:dLbl>
              <c:idx val="6"/>
              <c:layout>
                <c:manualLayout>
                  <c:x val="-3.6377802093299036E-2"/>
                  <c:y val="2.5829230146575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261-495D-A1E1-2772624434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Baseline</c:v>
                </c:pt>
                <c:pt idx="1">
                  <c:v>Linear Model - Tweedie</c:v>
                </c:pt>
                <c:pt idx="2">
                  <c:v>Random Forest</c:v>
                </c:pt>
                <c:pt idx="3">
                  <c:v>Neural Network</c:v>
                </c:pt>
                <c:pt idx="4">
                  <c:v>Linear Model - Tweedie</c:v>
                </c:pt>
                <c:pt idx="5">
                  <c:v>Random Forest </c:v>
                </c:pt>
                <c:pt idx="6">
                  <c:v>Neural Network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0.23</c:v>
                </c:pt>
                <c:pt idx="1">
                  <c:v>0.38</c:v>
                </c:pt>
                <c:pt idx="2">
                  <c:v>0.36</c:v>
                </c:pt>
                <c:pt idx="3">
                  <c:v>0.44</c:v>
                </c:pt>
                <c:pt idx="4">
                  <c:v>0.51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055-490A-9A4B-49EA79EF0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8148608"/>
        <c:axId val="1608154848"/>
      </c:lineChart>
      <c:catAx>
        <c:axId val="76712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126223"/>
        <c:crosses val="autoZero"/>
        <c:auto val="1"/>
        <c:lblAlgn val="ctr"/>
        <c:lblOffset val="100"/>
        <c:noMultiLvlLbl val="0"/>
      </c:catAx>
      <c:valAx>
        <c:axId val="767126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125807"/>
        <c:crosses val="autoZero"/>
        <c:crossBetween val="between"/>
      </c:valAx>
      <c:valAx>
        <c:axId val="16081548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148608"/>
        <c:crosses val="max"/>
        <c:crossBetween val="between"/>
      </c:valAx>
      <c:catAx>
        <c:axId val="16081486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08154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EA3D5-7E0A-47CF-95F3-93E4870E625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0888FD-0098-46C7-A4A7-8C0828C384CD}">
      <dgm:prSet/>
      <dgm:spPr/>
      <dgm:t>
        <a:bodyPr/>
        <a:lstStyle/>
        <a:p>
          <a:r>
            <a:rPr lang="en-US" b="0" i="0"/>
            <a:t>Project Objective </a:t>
          </a:r>
          <a:endParaRPr lang="en-US"/>
        </a:p>
      </dgm:t>
    </dgm:pt>
    <dgm:pt modelId="{78A31017-63BF-4BDC-BD11-07EB61E78DEC}" type="parTrans" cxnId="{0410A8EE-D4C4-49CB-BCA4-9B7B717DD85A}">
      <dgm:prSet/>
      <dgm:spPr/>
      <dgm:t>
        <a:bodyPr/>
        <a:lstStyle/>
        <a:p>
          <a:endParaRPr lang="en-US"/>
        </a:p>
      </dgm:t>
    </dgm:pt>
    <dgm:pt modelId="{81664C58-F300-48F1-A478-714300F69097}" type="sibTrans" cxnId="{0410A8EE-D4C4-49CB-BCA4-9B7B717DD85A}">
      <dgm:prSet/>
      <dgm:spPr/>
      <dgm:t>
        <a:bodyPr/>
        <a:lstStyle/>
        <a:p>
          <a:endParaRPr lang="en-US"/>
        </a:p>
      </dgm:t>
    </dgm:pt>
    <dgm:pt modelId="{7DCB0226-B09D-4712-9128-7A302A881A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Predict how long it will take a project to reach Entitlement Complete using machine learning methods</a:t>
          </a:r>
          <a:endParaRPr lang="en-US"/>
        </a:p>
      </dgm:t>
    </dgm:pt>
    <dgm:pt modelId="{9923F10A-1A93-4113-8BD3-4CBC6474352C}" type="parTrans" cxnId="{9A7638C0-0E18-4E87-B4E7-912351E9E6B8}">
      <dgm:prSet/>
      <dgm:spPr/>
      <dgm:t>
        <a:bodyPr/>
        <a:lstStyle/>
        <a:p>
          <a:endParaRPr lang="en-US"/>
        </a:p>
      </dgm:t>
    </dgm:pt>
    <dgm:pt modelId="{B7B79882-B020-4B8B-A6AC-BEFA61009AEC}" type="sibTrans" cxnId="{9A7638C0-0E18-4E87-B4E7-912351E9E6B8}">
      <dgm:prSet/>
      <dgm:spPr/>
      <dgm:t>
        <a:bodyPr/>
        <a:lstStyle/>
        <a:p>
          <a:endParaRPr lang="en-US"/>
        </a:p>
      </dgm:t>
    </dgm:pt>
    <dgm:pt modelId="{41879846-B07D-47F0-AFD5-B8F4AD7752EB}">
      <dgm:prSet/>
      <dgm:spPr/>
      <dgm:t>
        <a:bodyPr/>
        <a:lstStyle/>
        <a:p>
          <a:r>
            <a:rPr lang="en-US" b="0" i="0"/>
            <a:t>Current State</a:t>
          </a:r>
          <a:endParaRPr lang="en-US"/>
        </a:p>
      </dgm:t>
    </dgm:pt>
    <dgm:pt modelId="{DFF3A007-1F09-48AF-9548-DF73F483AF0A}" type="parTrans" cxnId="{A2916FCE-77F0-4730-B45A-5F0F218EFE3F}">
      <dgm:prSet/>
      <dgm:spPr/>
      <dgm:t>
        <a:bodyPr/>
        <a:lstStyle/>
        <a:p>
          <a:endParaRPr lang="en-US"/>
        </a:p>
      </dgm:t>
    </dgm:pt>
    <dgm:pt modelId="{3CFA5506-9240-4ED2-8242-5E6130EA7BF3}" type="sibTrans" cxnId="{A2916FCE-77F0-4730-B45A-5F0F218EFE3F}">
      <dgm:prSet/>
      <dgm:spPr/>
      <dgm:t>
        <a:bodyPr/>
        <a:lstStyle/>
        <a:p>
          <a:endParaRPr lang="en-US"/>
        </a:p>
      </dgm:t>
    </dgm:pt>
    <dgm:pt modelId="{FEDF4ED9-BA31-4CD1-8758-325545B37483}">
      <dgm:prSet/>
      <dgm:spPr/>
      <dgm:t>
        <a:bodyPr/>
        <a:lstStyle/>
        <a:p>
          <a:r>
            <a:rPr lang="en-US" b="0" i="0"/>
            <a:t>EC estimation is currently based on calculating average EC filtered by market, MLA vendor, and POR type</a:t>
          </a:r>
          <a:endParaRPr lang="en-US"/>
        </a:p>
      </dgm:t>
    </dgm:pt>
    <dgm:pt modelId="{00411F8E-0719-4CDF-82BD-F091B41D4AC6}" type="parTrans" cxnId="{5FB6742D-4187-4D92-9AD2-AD0B783EB612}">
      <dgm:prSet/>
      <dgm:spPr/>
      <dgm:t>
        <a:bodyPr/>
        <a:lstStyle/>
        <a:p>
          <a:endParaRPr lang="en-US"/>
        </a:p>
      </dgm:t>
    </dgm:pt>
    <dgm:pt modelId="{C37545F9-E07D-4613-B1A8-D2F1A1963164}" type="sibTrans" cxnId="{5FB6742D-4187-4D92-9AD2-AD0B783EB612}">
      <dgm:prSet/>
      <dgm:spPr/>
      <dgm:t>
        <a:bodyPr/>
        <a:lstStyle/>
        <a:p>
          <a:endParaRPr lang="en-US"/>
        </a:p>
      </dgm:t>
    </dgm:pt>
    <dgm:pt modelId="{3E8600FD-B6BD-4A06-9B56-C39486968B89}">
      <dgm:prSet/>
      <dgm:spPr/>
      <dgm:t>
        <a:bodyPr/>
        <a:lstStyle/>
        <a:p>
          <a:r>
            <a:rPr lang="en-US" b="0" i="0"/>
            <a:t>Modeling Solution</a:t>
          </a:r>
          <a:endParaRPr lang="en-US"/>
        </a:p>
      </dgm:t>
    </dgm:pt>
    <dgm:pt modelId="{353C2B74-4E3D-4CDF-9717-59D72F02ED8F}" type="parTrans" cxnId="{A95B1AFD-7A60-47E8-8413-F98F5F5D845C}">
      <dgm:prSet/>
      <dgm:spPr/>
      <dgm:t>
        <a:bodyPr/>
        <a:lstStyle/>
        <a:p>
          <a:endParaRPr lang="en-US"/>
        </a:p>
      </dgm:t>
    </dgm:pt>
    <dgm:pt modelId="{DDEE9585-E30B-4F95-8380-729EBAA1B2BE}" type="sibTrans" cxnId="{A95B1AFD-7A60-47E8-8413-F98F5F5D845C}">
      <dgm:prSet/>
      <dgm:spPr/>
      <dgm:t>
        <a:bodyPr/>
        <a:lstStyle/>
        <a:p>
          <a:endParaRPr lang="en-US"/>
        </a:p>
      </dgm:t>
    </dgm:pt>
    <dgm:pt modelId="{890B463D-546B-4E75-B8FD-370F8815B774}">
      <dgm:prSet/>
      <dgm:spPr/>
      <dgm:t>
        <a:bodyPr/>
        <a:lstStyle/>
        <a:p>
          <a:r>
            <a:rPr lang="en-US" b="0" i="0"/>
            <a:t>Use the Urban Planning Data Source + T-Mobile project level data as features in a model</a:t>
          </a:r>
          <a:endParaRPr lang="en-US"/>
        </a:p>
      </dgm:t>
    </dgm:pt>
    <dgm:pt modelId="{6EBB1EB9-162C-4D38-9D01-8036D36EC356}" type="parTrans" cxnId="{9F15B675-9A6F-4914-B24E-6767F3016847}">
      <dgm:prSet/>
      <dgm:spPr/>
      <dgm:t>
        <a:bodyPr/>
        <a:lstStyle/>
        <a:p>
          <a:endParaRPr lang="en-US"/>
        </a:p>
      </dgm:t>
    </dgm:pt>
    <dgm:pt modelId="{6D38EB4D-E618-48D1-A41D-E38590A108C5}" type="sibTrans" cxnId="{9F15B675-9A6F-4914-B24E-6767F3016847}">
      <dgm:prSet/>
      <dgm:spPr/>
      <dgm:t>
        <a:bodyPr/>
        <a:lstStyle/>
        <a:p>
          <a:endParaRPr lang="en-US"/>
        </a:p>
      </dgm:t>
    </dgm:pt>
    <dgm:pt modelId="{BC051ADD-40C0-413B-B469-3724EEA51D53}">
      <dgm:prSet/>
      <dgm:spPr/>
      <dgm:t>
        <a:bodyPr/>
        <a:lstStyle/>
        <a:p>
          <a:r>
            <a:rPr lang="en-US"/>
            <a:t>This method generates an error of </a:t>
          </a:r>
          <a:r>
            <a:rPr lang="en-US" b="1" i="0"/>
            <a:t>±</a:t>
          </a:r>
          <a:r>
            <a:rPr lang="en-US"/>
            <a:t>3.35 months for King County</a:t>
          </a:r>
        </a:p>
      </dgm:t>
    </dgm:pt>
    <dgm:pt modelId="{462A7F86-C1BF-43D4-B153-258728C26C80}" type="parTrans" cxnId="{E7051DAC-DB18-4DEE-8755-8C38F4DB3694}">
      <dgm:prSet/>
      <dgm:spPr/>
      <dgm:t>
        <a:bodyPr/>
        <a:lstStyle/>
        <a:p>
          <a:endParaRPr lang="en-US"/>
        </a:p>
      </dgm:t>
    </dgm:pt>
    <dgm:pt modelId="{CDAC47A4-CFF9-4D61-99E0-50881ACDC7A6}" type="sibTrans" cxnId="{E7051DAC-DB18-4DEE-8755-8C38F4DB3694}">
      <dgm:prSet/>
      <dgm:spPr/>
      <dgm:t>
        <a:bodyPr/>
        <a:lstStyle/>
        <a:p>
          <a:endParaRPr lang="en-US"/>
        </a:p>
      </dgm:t>
    </dgm:pt>
    <dgm:pt modelId="{446F7EC1-4EEF-4AE2-AC85-1F9D7F1C9C0C}">
      <dgm:prSet/>
      <dgm:spPr/>
      <dgm:t>
        <a:bodyPr/>
        <a:lstStyle/>
        <a:p>
          <a:r>
            <a:rPr lang="en-US"/>
            <a:t>Goal is to get the MAE at least </a:t>
          </a:r>
          <a:r>
            <a:rPr lang="en-US" b="1"/>
            <a:t>below 2 months </a:t>
          </a:r>
          <a:r>
            <a:rPr lang="en-US" b="0"/>
            <a:t>for King County and predict EC duration within a margin of error of </a:t>
          </a:r>
          <a:r>
            <a:rPr lang="en-US" b="0" i="0"/>
            <a:t>± 1.5 months </a:t>
          </a:r>
          <a:r>
            <a:rPr lang="en-US" b="0"/>
            <a:t>for </a:t>
          </a:r>
          <a:r>
            <a:rPr lang="en-US" b="1"/>
            <a:t>70% of the projects</a:t>
          </a:r>
        </a:p>
      </dgm:t>
    </dgm:pt>
    <dgm:pt modelId="{A6CAA598-350C-437C-A184-EC514AE7475C}" type="parTrans" cxnId="{0A0E6044-9259-421C-8021-02ACB3DD1395}">
      <dgm:prSet/>
      <dgm:spPr/>
      <dgm:t>
        <a:bodyPr/>
        <a:lstStyle/>
        <a:p>
          <a:endParaRPr lang="en-US"/>
        </a:p>
      </dgm:t>
    </dgm:pt>
    <dgm:pt modelId="{E0CB4FF2-4C17-4882-B865-D5FB772E75CB}" type="sibTrans" cxnId="{0A0E6044-9259-421C-8021-02ACB3DD1395}">
      <dgm:prSet/>
      <dgm:spPr/>
      <dgm:t>
        <a:bodyPr/>
        <a:lstStyle/>
        <a:p>
          <a:endParaRPr lang="en-US"/>
        </a:p>
      </dgm:t>
    </dgm:pt>
    <dgm:pt modelId="{5B693017-ED2B-45FE-8CF6-46CD8D36A1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Calculate the benefit of using parcel level zoning and jurisdiction boundary data by testing on a provided sample of King County data</a:t>
          </a:r>
        </a:p>
      </dgm:t>
    </dgm:pt>
    <dgm:pt modelId="{0D56577F-53D2-4FF0-A322-EA6BE8C95FF4}" type="parTrans" cxnId="{2D4A7662-7F5C-4324-8985-33B08F2A7051}">
      <dgm:prSet/>
      <dgm:spPr/>
      <dgm:t>
        <a:bodyPr/>
        <a:lstStyle/>
        <a:p>
          <a:endParaRPr lang="en-US"/>
        </a:p>
      </dgm:t>
    </dgm:pt>
    <dgm:pt modelId="{0FC20DF3-FB95-4E1C-9D37-44EA6FE5F058}" type="sibTrans" cxnId="{2D4A7662-7F5C-4324-8985-33B08F2A7051}">
      <dgm:prSet/>
      <dgm:spPr/>
      <dgm:t>
        <a:bodyPr/>
        <a:lstStyle/>
        <a:p>
          <a:endParaRPr lang="en-US"/>
        </a:p>
      </dgm:t>
    </dgm:pt>
    <dgm:pt modelId="{FDBCFF82-8118-49C4-858E-013407662A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Reducing this error will allow T-Mobile to reduce the soft cost WIP and eliminate inventory waste</a:t>
          </a:r>
        </a:p>
      </dgm:t>
    </dgm:pt>
    <dgm:pt modelId="{1E6A4ED5-EBE4-4D82-9529-451C6689B5D1}" type="parTrans" cxnId="{AC486CF1-4735-4D1E-AA99-EDEC8B964FDB}">
      <dgm:prSet/>
      <dgm:spPr/>
    </dgm:pt>
    <dgm:pt modelId="{46704D4C-0771-4DDA-9F3B-210E1C67799C}" type="sibTrans" cxnId="{AC486CF1-4735-4D1E-AA99-EDEC8B964FDB}">
      <dgm:prSet/>
      <dgm:spPr/>
    </dgm:pt>
    <dgm:pt modelId="{DC99405A-C193-49FD-9F96-D4DD55DAAD2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Using historical average EC durations with outliers removed, our current margin of error (MAE) nationwide is </a:t>
          </a:r>
          <a:r>
            <a:rPr lang="en-US" b="1" i="0"/>
            <a:t>± </a:t>
          </a:r>
          <a:r>
            <a:rPr lang="en-US" b="0" i="0"/>
            <a:t>2.7</a:t>
          </a:r>
          <a:r>
            <a:rPr lang="en-US"/>
            <a:t> months</a:t>
          </a:r>
        </a:p>
      </dgm:t>
    </dgm:pt>
    <dgm:pt modelId="{6F04EEEF-490B-43CA-85E9-E5FE74AB3574}" type="parTrans" cxnId="{71F33C45-955B-4658-90B5-5F10E69FC842}">
      <dgm:prSet/>
      <dgm:spPr/>
    </dgm:pt>
    <dgm:pt modelId="{F487E927-F460-4700-9920-D951013E921C}" type="sibTrans" cxnId="{71F33C45-955B-4658-90B5-5F10E69FC842}">
      <dgm:prSet/>
      <dgm:spPr/>
    </dgm:pt>
    <dgm:pt modelId="{2ED52FC5-8FF0-4314-8BB7-D6296E868A1A}" type="pres">
      <dgm:prSet presAssocID="{4EBEA3D5-7E0A-47CF-95F3-93E4870E625B}" presName="linear" presStyleCnt="0">
        <dgm:presLayoutVars>
          <dgm:dir/>
          <dgm:animLvl val="lvl"/>
          <dgm:resizeHandles val="exact"/>
        </dgm:presLayoutVars>
      </dgm:prSet>
      <dgm:spPr/>
    </dgm:pt>
    <dgm:pt modelId="{9F64FDD1-6ADC-4F09-818E-67B180427FC8}" type="pres">
      <dgm:prSet presAssocID="{2B0888FD-0098-46C7-A4A7-8C0828C384CD}" presName="parentLin" presStyleCnt="0"/>
      <dgm:spPr/>
    </dgm:pt>
    <dgm:pt modelId="{CE5D6285-D0FB-4C79-BEE8-D0BAE7047AD7}" type="pres">
      <dgm:prSet presAssocID="{2B0888FD-0098-46C7-A4A7-8C0828C384CD}" presName="parentLeftMargin" presStyleLbl="node1" presStyleIdx="0" presStyleCnt="3"/>
      <dgm:spPr/>
    </dgm:pt>
    <dgm:pt modelId="{7A9590DF-7B09-447F-95F5-7D7A7C0FABD0}" type="pres">
      <dgm:prSet presAssocID="{2B0888FD-0098-46C7-A4A7-8C0828C384CD}" presName="parentText" presStyleLbl="node1" presStyleIdx="0" presStyleCnt="3" custScaleX="30375">
        <dgm:presLayoutVars>
          <dgm:chMax val="0"/>
          <dgm:bulletEnabled val="1"/>
        </dgm:presLayoutVars>
      </dgm:prSet>
      <dgm:spPr/>
    </dgm:pt>
    <dgm:pt modelId="{2A929C0C-FFFD-430F-9097-FF270469ADEF}" type="pres">
      <dgm:prSet presAssocID="{2B0888FD-0098-46C7-A4A7-8C0828C384CD}" presName="negativeSpace" presStyleCnt="0"/>
      <dgm:spPr/>
    </dgm:pt>
    <dgm:pt modelId="{D2EF5F66-AA81-4A6B-9A13-5B5C7DF66696}" type="pres">
      <dgm:prSet presAssocID="{2B0888FD-0098-46C7-A4A7-8C0828C384CD}" presName="childText" presStyleLbl="conFgAcc1" presStyleIdx="0" presStyleCnt="3" custLinFactNeighborX="46">
        <dgm:presLayoutVars>
          <dgm:bulletEnabled val="1"/>
        </dgm:presLayoutVars>
      </dgm:prSet>
      <dgm:spPr/>
    </dgm:pt>
    <dgm:pt modelId="{8155CA8F-0947-41D9-8AB1-2FB955A70566}" type="pres">
      <dgm:prSet presAssocID="{81664C58-F300-48F1-A478-714300F69097}" presName="spaceBetweenRectangles" presStyleCnt="0"/>
      <dgm:spPr/>
    </dgm:pt>
    <dgm:pt modelId="{5F7E5577-9E19-4877-9799-F0C8C7DBC82C}" type="pres">
      <dgm:prSet presAssocID="{41879846-B07D-47F0-AFD5-B8F4AD7752EB}" presName="parentLin" presStyleCnt="0"/>
      <dgm:spPr/>
    </dgm:pt>
    <dgm:pt modelId="{930491C5-61DA-4F0C-9745-26D5A22F5358}" type="pres">
      <dgm:prSet presAssocID="{41879846-B07D-47F0-AFD5-B8F4AD7752EB}" presName="parentLeftMargin" presStyleLbl="node1" presStyleIdx="0" presStyleCnt="3"/>
      <dgm:spPr/>
    </dgm:pt>
    <dgm:pt modelId="{FF1198B6-9708-4243-8D88-564DCECEC301}" type="pres">
      <dgm:prSet presAssocID="{41879846-B07D-47F0-AFD5-B8F4AD7752EB}" presName="parentText" presStyleLbl="node1" presStyleIdx="1" presStyleCnt="3" custScaleX="30375">
        <dgm:presLayoutVars>
          <dgm:chMax val="0"/>
          <dgm:bulletEnabled val="1"/>
        </dgm:presLayoutVars>
      </dgm:prSet>
      <dgm:spPr/>
    </dgm:pt>
    <dgm:pt modelId="{38F3166C-C409-40C5-A8BC-EA1197118591}" type="pres">
      <dgm:prSet presAssocID="{41879846-B07D-47F0-AFD5-B8F4AD7752EB}" presName="negativeSpace" presStyleCnt="0"/>
      <dgm:spPr/>
    </dgm:pt>
    <dgm:pt modelId="{34F3246A-60E8-4203-AB35-A5955D2A1CB4}" type="pres">
      <dgm:prSet presAssocID="{41879846-B07D-47F0-AFD5-B8F4AD7752EB}" presName="childText" presStyleLbl="conFgAcc1" presStyleIdx="1" presStyleCnt="3">
        <dgm:presLayoutVars>
          <dgm:bulletEnabled val="1"/>
        </dgm:presLayoutVars>
      </dgm:prSet>
      <dgm:spPr/>
    </dgm:pt>
    <dgm:pt modelId="{73CF456D-A166-4FC4-836E-9803691ED6D2}" type="pres">
      <dgm:prSet presAssocID="{3CFA5506-9240-4ED2-8242-5E6130EA7BF3}" presName="spaceBetweenRectangles" presStyleCnt="0"/>
      <dgm:spPr/>
    </dgm:pt>
    <dgm:pt modelId="{5917BBD6-8DB0-46BA-ABCE-7F85624F279C}" type="pres">
      <dgm:prSet presAssocID="{3E8600FD-B6BD-4A06-9B56-C39486968B89}" presName="parentLin" presStyleCnt="0"/>
      <dgm:spPr/>
    </dgm:pt>
    <dgm:pt modelId="{24226CB7-A44B-4214-BF18-0203142A5FE5}" type="pres">
      <dgm:prSet presAssocID="{3E8600FD-B6BD-4A06-9B56-C39486968B89}" presName="parentLeftMargin" presStyleLbl="node1" presStyleIdx="1" presStyleCnt="3"/>
      <dgm:spPr/>
    </dgm:pt>
    <dgm:pt modelId="{C85A365F-C221-4320-8154-5A938DE07218}" type="pres">
      <dgm:prSet presAssocID="{3E8600FD-B6BD-4A06-9B56-C39486968B89}" presName="parentText" presStyleLbl="node1" presStyleIdx="2" presStyleCnt="3" custScaleX="30375">
        <dgm:presLayoutVars>
          <dgm:chMax val="0"/>
          <dgm:bulletEnabled val="1"/>
        </dgm:presLayoutVars>
      </dgm:prSet>
      <dgm:spPr/>
    </dgm:pt>
    <dgm:pt modelId="{73C59B7D-6537-4592-90BA-0891F5DF93A5}" type="pres">
      <dgm:prSet presAssocID="{3E8600FD-B6BD-4A06-9B56-C39486968B89}" presName="negativeSpace" presStyleCnt="0"/>
      <dgm:spPr/>
    </dgm:pt>
    <dgm:pt modelId="{D3BC5ECD-3FC1-4F6E-862A-0FBC55B49410}" type="pres">
      <dgm:prSet presAssocID="{3E8600FD-B6BD-4A06-9B56-C39486968B89}" presName="childText" presStyleLbl="conFgAcc1" presStyleIdx="2" presStyleCnt="3" custLinFactNeighborX="927">
        <dgm:presLayoutVars>
          <dgm:bulletEnabled val="1"/>
        </dgm:presLayoutVars>
      </dgm:prSet>
      <dgm:spPr/>
    </dgm:pt>
  </dgm:ptLst>
  <dgm:cxnLst>
    <dgm:cxn modelId="{A8160300-C3CF-450F-9564-9FD51888EAB0}" type="presOf" srcId="{BC051ADD-40C0-413B-B469-3724EEA51D53}" destId="{34F3246A-60E8-4203-AB35-A5955D2A1CB4}" srcOrd="0" destOrd="1" presId="urn:microsoft.com/office/officeart/2005/8/layout/list1"/>
    <dgm:cxn modelId="{51F45E0A-306C-4615-9DF7-8249D379F44C}" type="presOf" srcId="{446F7EC1-4EEF-4AE2-AC85-1F9D7F1C9C0C}" destId="{D3BC5ECD-3FC1-4F6E-862A-0FBC55B49410}" srcOrd="0" destOrd="2" presId="urn:microsoft.com/office/officeart/2005/8/layout/list1"/>
    <dgm:cxn modelId="{F22D171B-2A3C-4CA4-AAC8-10BDE274D309}" type="presOf" srcId="{FDBCFF82-8118-49C4-858E-013407662A5E}" destId="{D2EF5F66-AA81-4A6B-9A13-5B5C7DF66696}" srcOrd="0" destOrd="1" presId="urn:microsoft.com/office/officeart/2005/8/layout/list1"/>
    <dgm:cxn modelId="{C8C1DD20-B1B8-40D0-83E1-D95AF76C3B4F}" type="presOf" srcId="{4EBEA3D5-7E0A-47CF-95F3-93E4870E625B}" destId="{2ED52FC5-8FF0-4314-8BB7-D6296E868A1A}" srcOrd="0" destOrd="0" presId="urn:microsoft.com/office/officeart/2005/8/layout/list1"/>
    <dgm:cxn modelId="{D47F5122-FABC-4A0A-BCC2-D1281B2F10C0}" type="presOf" srcId="{3E8600FD-B6BD-4A06-9B56-C39486968B89}" destId="{24226CB7-A44B-4214-BF18-0203142A5FE5}" srcOrd="0" destOrd="0" presId="urn:microsoft.com/office/officeart/2005/8/layout/list1"/>
    <dgm:cxn modelId="{5FB6742D-4187-4D92-9AD2-AD0B783EB612}" srcId="{41879846-B07D-47F0-AFD5-B8F4AD7752EB}" destId="{FEDF4ED9-BA31-4CD1-8758-325545B37483}" srcOrd="0" destOrd="0" parTransId="{00411F8E-0719-4CDF-82BD-F091B41D4AC6}" sibTransId="{C37545F9-E07D-4613-B1A8-D2F1A1963164}"/>
    <dgm:cxn modelId="{5A66FF34-BB86-4E87-AD9D-5AEFE6990845}" type="presOf" srcId="{41879846-B07D-47F0-AFD5-B8F4AD7752EB}" destId="{930491C5-61DA-4F0C-9745-26D5A22F5358}" srcOrd="0" destOrd="0" presId="urn:microsoft.com/office/officeart/2005/8/layout/list1"/>
    <dgm:cxn modelId="{D6C6D060-8193-49D2-A62B-759E7D4FB15E}" type="presOf" srcId="{5B693017-ED2B-45FE-8CF6-46CD8D36A14C}" destId="{D2EF5F66-AA81-4A6B-9A13-5B5C7DF66696}" srcOrd="0" destOrd="2" presId="urn:microsoft.com/office/officeart/2005/8/layout/list1"/>
    <dgm:cxn modelId="{BB672B61-338E-45C9-9427-4465B0557A87}" type="presOf" srcId="{2B0888FD-0098-46C7-A4A7-8C0828C384CD}" destId="{7A9590DF-7B09-447F-95F5-7D7A7C0FABD0}" srcOrd="1" destOrd="0" presId="urn:microsoft.com/office/officeart/2005/8/layout/list1"/>
    <dgm:cxn modelId="{2D4A7662-7F5C-4324-8985-33B08F2A7051}" srcId="{2B0888FD-0098-46C7-A4A7-8C0828C384CD}" destId="{5B693017-ED2B-45FE-8CF6-46CD8D36A14C}" srcOrd="2" destOrd="0" parTransId="{0D56577F-53D2-4FF0-A322-EA6BE8C95FF4}" sibTransId="{0FC20DF3-FB95-4E1C-9D37-44EA6FE5F058}"/>
    <dgm:cxn modelId="{0A0E6044-9259-421C-8021-02ACB3DD1395}" srcId="{3E8600FD-B6BD-4A06-9B56-C39486968B89}" destId="{446F7EC1-4EEF-4AE2-AC85-1F9D7F1C9C0C}" srcOrd="2" destOrd="0" parTransId="{A6CAA598-350C-437C-A184-EC514AE7475C}" sibTransId="{E0CB4FF2-4C17-4882-B865-D5FB772E75CB}"/>
    <dgm:cxn modelId="{71F33C45-955B-4658-90B5-5F10E69FC842}" srcId="{3E8600FD-B6BD-4A06-9B56-C39486968B89}" destId="{DC99405A-C193-49FD-9F96-D4DD55DAAD22}" srcOrd="1" destOrd="0" parTransId="{6F04EEEF-490B-43CA-85E9-E5FE74AB3574}" sibTransId="{F487E927-F460-4700-9920-D951013E921C}"/>
    <dgm:cxn modelId="{6DC1CC4D-732F-49B0-B8B6-37BA6B59D768}" type="presOf" srcId="{7DCB0226-B09D-4712-9128-7A302A881A43}" destId="{D2EF5F66-AA81-4A6B-9A13-5B5C7DF66696}" srcOrd="0" destOrd="0" presId="urn:microsoft.com/office/officeart/2005/8/layout/list1"/>
    <dgm:cxn modelId="{D3D15F4E-BABE-4A08-A4A6-C2B06CDC6334}" type="presOf" srcId="{3E8600FD-B6BD-4A06-9B56-C39486968B89}" destId="{C85A365F-C221-4320-8154-5A938DE07218}" srcOrd="1" destOrd="0" presId="urn:microsoft.com/office/officeart/2005/8/layout/list1"/>
    <dgm:cxn modelId="{9F15B675-9A6F-4914-B24E-6767F3016847}" srcId="{3E8600FD-B6BD-4A06-9B56-C39486968B89}" destId="{890B463D-546B-4E75-B8FD-370F8815B774}" srcOrd="0" destOrd="0" parTransId="{6EBB1EB9-162C-4D38-9D01-8036D36EC356}" sibTransId="{6D38EB4D-E618-48D1-A41D-E38590A108C5}"/>
    <dgm:cxn modelId="{7F97AA90-47A3-4152-8677-4FCB417BC149}" type="presOf" srcId="{2B0888FD-0098-46C7-A4A7-8C0828C384CD}" destId="{CE5D6285-D0FB-4C79-BEE8-D0BAE7047AD7}" srcOrd="0" destOrd="0" presId="urn:microsoft.com/office/officeart/2005/8/layout/list1"/>
    <dgm:cxn modelId="{E7051DAC-DB18-4DEE-8755-8C38F4DB3694}" srcId="{41879846-B07D-47F0-AFD5-B8F4AD7752EB}" destId="{BC051ADD-40C0-413B-B469-3724EEA51D53}" srcOrd="1" destOrd="0" parTransId="{462A7F86-C1BF-43D4-B153-258728C26C80}" sibTransId="{CDAC47A4-CFF9-4D61-99E0-50881ACDC7A6}"/>
    <dgm:cxn modelId="{DB2DEBAD-9E62-476F-B571-68E69DFB37EA}" type="presOf" srcId="{FEDF4ED9-BA31-4CD1-8758-325545B37483}" destId="{34F3246A-60E8-4203-AB35-A5955D2A1CB4}" srcOrd="0" destOrd="0" presId="urn:microsoft.com/office/officeart/2005/8/layout/list1"/>
    <dgm:cxn modelId="{9A7638C0-0E18-4E87-B4E7-912351E9E6B8}" srcId="{2B0888FD-0098-46C7-A4A7-8C0828C384CD}" destId="{7DCB0226-B09D-4712-9128-7A302A881A43}" srcOrd="0" destOrd="0" parTransId="{9923F10A-1A93-4113-8BD3-4CBC6474352C}" sibTransId="{B7B79882-B020-4B8B-A6AC-BEFA61009AEC}"/>
    <dgm:cxn modelId="{25B13DC0-17B0-4E7F-A78C-07A2A46E8221}" type="presOf" srcId="{41879846-B07D-47F0-AFD5-B8F4AD7752EB}" destId="{FF1198B6-9708-4243-8D88-564DCECEC301}" srcOrd="1" destOrd="0" presId="urn:microsoft.com/office/officeart/2005/8/layout/list1"/>
    <dgm:cxn modelId="{A2916FCE-77F0-4730-B45A-5F0F218EFE3F}" srcId="{4EBEA3D5-7E0A-47CF-95F3-93E4870E625B}" destId="{41879846-B07D-47F0-AFD5-B8F4AD7752EB}" srcOrd="1" destOrd="0" parTransId="{DFF3A007-1F09-48AF-9548-DF73F483AF0A}" sibTransId="{3CFA5506-9240-4ED2-8242-5E6130EA7BF3}"/>
    <dgm:cxn modelId="{8A2487D2-25B8-4B2A-B41B-CE0420887BDF}" type="presOf" srcId="{890B463D-546B-4E75-B8FD-370F8815B774}" destId="{D3BC5ECD-3FC1-4F6E-862A-0FBC55B49410}" srcOrd="0" destOrd="0" presId="urn:microsoft.com/office/officeart/2005/8/layout/list1"/>
    <dgm:cxn modelId="{2A9F02E0-4DF3-41EB-A678-ED945082FA97}" type="presOf" srcId="{DC99405A-C193-49FD-9F96-D4DD55DAAD22}" destId="{D3BC5ECD-3FC1-4F6E-862A-0FBC55B49410}" srcOrd="0" destOrd="1" presId="urn:microsoft.com/office/officeart/2005/8/layout/list1"/>
    <dgm:cxn modelId="{0410A8EE-D4C4-49CB-BCA4-9B7B717DD85A}" srcId="{4EBEA3D5-7E0A-47CF-95F3-93E4870E625B}" destId="{2B0888FD-0098-46C7-A4A7-8C0828C384CD}" srcOrd="0" destOrd="0" parTransId="{78A31017-63BF-4BDC-BD11-07EB61E78DEC}" sibTransId="{81664C58-F300-48F1-A478-714300F69097}"/>
    <dgm:cxn modelId="{AC486CF1-4735-4D1E-AA99-EDEC8B964FDB}" srcId="{2B0888FD-0098-46C7-A4A7-8C0828C384CD}" destId="{FDBCFF82-8118-49C4-858E-013407662A5E}" srcOrd="1" destOrd="0" parTransId="{1E6A4ED5-EBE4-4D82-9529-451C6689B5D1}" sibTransId="{46704D4C-0771-4DDA-9F3B-210E1C67799C}"/>
    <dgm:cxn modelId="{A95B1AFD-7A60-47E8-8413-F98F5F5D845C}" srcId="{4EBEA3D5-7E0A-47CF-95F3-93E4870E625B}" destId="{3E8600FD-B6BD-4A06-9B56-C39486968B89}" srcOrd="2" destOrd="0" parTransId="{353C2B74-4E3D-4CDF-9717-59D72F02ED8F}" sibTransId="{DDEE9585-E30B-4F95-8380-729EBAA1B2BE}"/>
    <dgm:cxn modelId="{DAC6441C-04BD-49DC-BDE6-F88B842DE295}" type="presParOf" srcId="{2ED52FC5-8FF0-4314-8BB7-D6296E868A1A}" destId="{9F64FDD1-6ADC-4F09-818E-67B180427FC8}" srcOrd="0" destOrd="0" presId="urn:microsoft.com/office/officeart/2005/8/layout/list1"/>
    <dgm:cxn modelId="{CC077FD6-9C5C-48E9-9715-D5377116D1DE}" type="presParOf" srcId="{9F64FDD1-6ADC-4F09-818E-67B180427FC8}" destId="{CE5D6285-D0FB-4C79-BEE8-D0BAE7047AD7}" srcOrd="0" destOrd="0" presId="urn:microsoft.com/office/officeart/2005/8/layout/list1"/>
    <dgm:cxn modelId="{B183D69A-BD9E-42EF-ABD6-BEB1B2CE6DB6}" type="presParOf" srcId="{9F64FDD1-6ADC-4F09-818E-67B180427FC8}" destId="{7A9590DF-7B09-447F-95F5-7D7A7C0FABD0}" srcOrd="1" destOrd="0" presId="urn:microsoft.com/office/officeart/2005/8/layout/list1"/>
    <dgm:cxn modelId="{F8C182D1-A493-4BED-B2F0-EE19F86A37DA}" type="presParOf" srcId="{2ED52FC5-8FF0-4314-8BB7-D6296E868A1A}" destId="{2A929C0C-FFFD-430F-9097-FF270469ADEF}" srcOrd="1" destOrd="0" presId="urn:microsoft.com/office/officeart/2005/8/layout/list1"/>
    <dgm:cxn modelId="{0F11F5D7-6B34-4A96-AE4D-CE210BCA0CA2}" type="presParOf" srcId="{2ED52FC5-8FF0-4314-8BB7-D6296E868A1A}" destId="{D2EF5F66-AA81-4A6B-9A13-5B5C7DF66696}" srcOrd="2" destOrd="0" presId="urn:microsoft.com/office/officeart/2005/8/layout/list1"/>
    <dgm:cxn modelId="{0349E1FF-0EC2-41DB-9A52-5194C8F2CA63}" type="presParOf" srcId="{2ED52FC5-8FF0-4314-8BB7-D6296E868A1A}" destId="{8155CA8F-0947-41D9-8AB1-2FB955A70566}" srcOrd="3" destOrd="0" presId="urn:microsoft.com/office/officeart/2005/8/layout/list1"/>
    <dgm:cxn modelId="{00B74B33-836C-45CE-AF4A-562A6FF27F57}" type="presParOf" srcId="{2ED52FC5-8FF0-4314-8BB7-D6296E868A1A}" destId="{5F7E5577-9E19-4877-9799-F0C8C7DBC82C}" srcOrd="4" destOrd="0" presId="urn:microsoft.com/office/officeart/2005/8/layout/list1"/>
    <dgm:cxn modelId="{7A7DE2F0-495F-4978-8CC2-033F73F81765}" type="presParOf" srcId="{5F7E5577-9E19-4877-9799-F0C8C7DBC82C}" destId="{930491C5-61DA-4F0C-9745-26D5A22F5358}" srcOrd="0" destOrd="0" presId="urn:microsoft.com/office/officeart/2005/8/layout/list1"/>
    <dgm:cxn modelId="{0387186B-7DD5-43DC-955F-AE1599FE6A81}" type="presParOf" srcId="{5F7E5577-9E19-4877-9799-F0C8C7DBC82C}" destId="{FF1198B6-9708-4243-8D88-564DCECEC301}" srcOrd="1" destOrd="0" presId="urn:microsoft.com/office/officeart/2005/8/layout/list1"/>
    <dgm:cxn modelId="{92050093-7DCC-43B7-8613-5A5CF8650BC2}" type="presParOf" srcId="{2ED52FC5-8FF0-4314-8BB7-D6296E868A1A}" destId="{38F3166C-C409-40C5-A8BC-EA1197118591}" srcOrd="5" destOrd="0" presId="urn:microsoft.com/office/officeart/2005/8/layout/list1"/>
    <dgm:cxn modelId="{05382831-67DE-48B3-B838-95288D66B6AA}" type="presParOf" srcId="{2ED52FC5-8FF0-4314-8BB7-D6296E868A1A}" destId="{34F3246A-60E8-4203-AB35-A5955D2A1CB4}" srcOrd="6" destOrd="0" presId="urn:microsoft.com/office/officeart/2005/8/layout/list1"/>
    <dgm:cxn modelId="{2D2D2877-90E3-40A3-AAEF-93FC158AC8D7}" type="presParOf" srcId="{2ED52FC5-8FF0-4314-8BB7-D6296E868A1A}" destId="{73CF456D-A166-4FC4-836E-9803691ED6D2}" srcOrd="7" destOrd="0" presId="urn:microsoft.com/office/officeart/2005/8/layout/list1"/>
    <dgm:cxn modelId="{BCBB2673-A43A-4421-8C08-4A31DB2FEC2E}" type="presParOf" srcId="{2ED52FC5-8FF0-4314-8BB7-D6296E868A1A}" destId="{5917BBD6-8DB0-46BA-ABCE-7F85624F279C}" srcOrd="8" destOrd="0" presId="urn:microsoft.com/office/officeart/2005/8/layout/list1"/>
    <dgm:cxn modelId="{841FBA46-BC81-4C63-ABEE-8AA8F46A5E87}" type="presParOf" srcId="{5917BBD6-8DB0-46BA-ABCE-7F85624F279C}" destId="{24226CB7-A44B-4214-BF18-0203142A5FE5}" srcOrd="0" destOrd="0" presId="urn:microsoft.com/office/officeart/2005/8/layout/list1"/>
    <dgm:cxn modelId="{0A4932C6-5931-4E53-89EF-96030C9ABFB1}" type="presParOf" srcId="{5917BBD6-8DB0-46BA-ABCE-7F85624F279C}" destId="{C85A365F-C221-4320-8154-5A938DE07218}" srcOrd="1" destOrd="0" presId="urn:microsoft.com/office/officeart/2005/8/layout/list1"/>
    <dgm:cxn modelId="{FF5F77F4-FB5B-4482-A4F3-35343C1E9588}" type="presParOf" srcId="{2ED52FC5-8FF0-4314-8BB7-D6296E868A1A}" destId="{73C59B7D-6537-4592-90BA-0891F5DF93A5}" srcOrd="9" destOrd="0" presId="urn:microsoft.com/office/officeart/2005/8/layout/list1"/>
    <dgm:cxn modelId="{20FE3AC2-7920-4E06-9BDD-03D1E5BA32EB}" type="presParOf" srcId="{2ED52FC5-8FF0-4314-8BB7-D6296E868A1A}" destId="{D3BC5ECD-3FC1-4F6E-862A-0FBC55B4941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F5F66-AA81-4A6B-9A13-5B5C7DF66696}">
      <dsp:nvSpPr>
        <dsp:cNvPr id="0" name=""/>
        <dsp:cNvSpPr/>
      </dsp:nvSpPr>
      <dsp:spPr>
        <a:xfrm>
          <a:off x="0" y="240617"/>
          <a:ext cx="1151444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48" tIns="333248" rIns="8936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/>
            <a:t>Predict how long it will take a project to reach Entitlement Complete using machine learning methods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/>
            <a:t>Reducing this error will allow T-Mobile to reduce the soft cost WIP and eliminate inventory waste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/>
            <a:t>Calculate the benefit of using parcel level zoning and jurisdiction boundary data by testing on a provided sample of King County data</a:t>
          </a:r>
        </a:p>
      </dsp:txBody>
      <dsp:txXfrm>
        <a:off x="0" y="240617"/>
        <a:ext cx="11514440" cy="1436400"/>
      </dsp:txXfrm>
    </dsp:sp>
    <dsp:sp modelId="{7A9590DF-7B09-447F-95F5-7D7A7C0FABD0}">
      <dsp:nvSpPr>
        <dsp:cNvPr id="0" name=""/>
        <dsp:cNvSpPr/>
      </dsp:nvSpPr>
      <dsp:spPr>
        <a:xfrm>
          <a:off x="575722" y="4457"/>
          <a:ext cx="2448257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53" tIns="0" rIns="3046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Project Objective </a:t>
          </a:r>
          <a:endParaRPr lang="en-US" sz="1600" kern="1200"/>
        </a:p>
      </dsp:txBody>
      <dsp:txXfrm>
        <a:off x="598779" y="27514"/>
        <a:ext cx="2402143" cy="426206"/>
      </dsp:txXfrm>
    </dsp:sp>
    <dsp:sp modelId="{34F3246A-60E8-4203-AB35-A5955D2A1CB4}">
      <dsp:nvSpPr>
        <dsp:cNvPr id="0" name=""/>
        <dsp:cNvSpPr/>
      </dsp:nvSpPr>
      <dsp:spPr>
        <a:xfrm>
          <a:off x="0" y="1999577"/>
          <a:ext cx="1151444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48" tIns="333248" rIns="8936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EC estimation is currently based on calculating average EC filtered by market, MLA vendor, and POR type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method generates an error of </a:t>
          </a:r>
          <a:r>
            <a:rPr lang="en-US" sz="1600" b="1" i="0" kern="1200"/>
            <a:t>±</a:t>
          </a:r>
          <a:r>
            <a:rPr lang="en-US" sz="1600" kern="1200"/>
            <a:t>3.35 months for King County</a:t>
          </a:r>
        </a:p>
      </dsp:txBody>
      <dsp:txXfrm>
        <a:off x="0" y="1999577"/>
        <a:ext cx="11514440" cy="932400"/>
      </dsp:txXfrm>
    </dsp:sp>
    <dsp:sp modelId="{FF1198B6-9708-4243-8D88-564DCECEC301}">
      <dsp:nvSpPr>
        <dsp:cNvPr id="0" name=""/>
        <dsp:cNvSpPr/>
      </dsp:nvSpPr>
      <dsp:spPr>
        <a:xfrm>
          <a:off x="575722" y="1763417"/>
          <a:ext cx="2448257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53" tIns="0" rIns="3046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Current State</a:t>
          </a:r>
          <a:endParaRPr lang="en-US" sz="1600" kern="1200"/>
        </a:p>
      </dsp:txBody>
      <dsp:txXfrm>
        <a:off x="598779" y="1786474"/>
        <a:ext cx="2402143" cy="426206"/>
      </dsp:txXfrm>
    </dsp:sp>
    <dsp:sp modelId="{D3BC5ECD-3FC1-4F6E-862A-0FBC55B49410}">
      <dsp:nvSpPr>
        <dsp:cNvPr id="0" name=""/>
        <dsp:cNvSpPr/>
      </dsp:nvSpPr>
      <dsp:spPr>
        <a:xfrm>
          <a:off x="0" y="3254537"/>
          <a:ext cx="1151444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48" tIns="333248" rIns="8936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Use the Urban Planning Data Source + T-Mobile project level data as features in a model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/>
            <a:t>Using historical average EC durations with outliers removed, our current margin of error (MAE) nationwide is </a:t>
          </a:r>
          <a:r>
            <a:rPr lang="en-US" sz="1600" b="1" i="0" kern="1200"/>
            <a:t>± </a:t>
          </a:r>
          <a:r>
            <a:rPr lang="en-US" sz="1600" b="0" i="0" kern="1200"/>
            <a:t>2.7</a:t>
          </a:r>
          <a:r>
            <a:rPr lang="en-US" sz="1600" kern="1200"/>
            <a:t>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Goal is to get the MAE at least </a:t>
          </a:r>
          <a:r>
            <a:rPr lang="en-US" sz="1600" b="1" kern="1200"/>
            <a:t>below 2 months </a:t>
          </a:r>
          <a:r>
            <a:rPr lang="en-US" sz="1600" b="0" kern="1200"/>
            <a:t>for King County and predict EC duration within a margin of error of </a:t>
          </a:r>
          <a:r>
            <a:rPr lang="en-US" sz="1600" b="0" i="0" kern="1200"/>
            <a:t>± 1.5 months </a:t>
          </a:r>
          <a:r>
            <a:rPr lang="en-US" sz="1600" b="0" kern="1200"/>
            <a:t>for </a:t>
          </a:r>
          <a:r>
            <a:rPr lang="en-US" sz="1600" b="1" kern="1200"/>
            <a:t>70% of the projects</a:t>
          </a:r>
        </a:p>
      </dsp:txBody>
      <dsp:txXfrm>
        <a:off x="0" y="3254537"/>
        <a:ext cx="11514440" cy="1663200"/>
      </dsp:txXfrm>
    </dsp:sp>
    <dsp:sp modelId="{C85A365F-C221-4320-8154-5A938DE07218}">
      <dsp:nvSpPr>
        <dsp:cNvPr id="0" name=""/>
        <dsp:cNvSpPr/>
      </dsp:nvSpPr>
      <dsp:spPr>
        <a:xfrm>
          <a:off x="575722" y="3018377"/>
          <a:ext cx="2448257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53" tIns="0" rIns="3046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Modeling Solution</a:t>
          </a:r>
          <a:endParaRPr lang="en-US" sz="1600" kern="1200"/>
        </a:p>
      </dsp:txBody>
      <dsp:txXfrm>
        <a:off x="598779" y="3041434"/>
        <a:ext cx="2402143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60F7-5B45-4DC5-B9CF-B6D6B708A55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3E1B7-165E-4C77-8905-9CFD6752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9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410 points, how many are we predicting +- 1 month</a:t>
            </a:r>
          </a:p>
          <a:p>
            <a:r>
              <a:rPr lang="en-US"/>
              <a:t>Percentage of PORs that are +- 1 month</a:t>
            </a:r>
          </a:p>
          <a:p>
            <a:endParaRPr lang="en-US"/>
          </a:p>
          <a:p>
            <a:r>
              <a:rPr lang="en-US"/>
              <a:t>Market want to build 100, work on 150 instead of 200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3E1B7-165E-4C77-8905-9CFD67524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3E1B7-165E-4C77-8905-9CFD67524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Notable for not appearing to have any obvious geographic clusters</a:t>
            </a:r>
          </a:p>
          <a:p>
            <a:r>
              <a:rPr lang="en-US"/>
              <a:t>Duration +- 4 months</a:t>
            </a:r>
          </a:p>
          <a:p>
            <a:r>
              <a:rPr lang="en-US"/>
              <a:t>Residuals +- 1-2 Months – different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3E1B7-165E-4C77-8905-9CFD67524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4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Everything to the left of this line took less time than predicted, everything to the right of this line took more time than predicted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3E1B7-165E-4C77-8905-9CFD67524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Without Urban Planning - Covid Data Retained 42%, Covid Data Removed 47%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3E1B7-165E-4C77-8905-9CFD675249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gone through one full model development cycle. Time to add more features and data.</a:t>
            </a:r>
            <a:br>
              <a:rPr lang="en-US"/>
            </a:br>
            <a:r>
              <a:rPr lang="en-US"/>
              <a:t>We have not talked about model deployment. Is there a gameplan for deployment technology and automation?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3E1B7-165E-4C77-8905-9CFD67524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the upper limit as 1.5 times IQR above the 75</a:t>
            </a:r>
            <a:r>
              <a:rPr lang="en-US" baseline="30000"/>
              <a:t>th</a:t>
            </a:r>
            <a:r>
              <a:rPr lang="en-US"/>
              <a:t> percentile</a:t>
            </a:r>
          </a:p>
          <a:p>
            <a:r>
              <a:rPr lang="en-US"/>
              <a:t>Set the lower limit as 1.5 times IQR below the 25</a:t>
            </a:r>
            <a:r>
              <a:rPr lang="en-US" baseline="30000"/>
              <a:t>th</a:t>
            </a:r>
            <a:r>
              <a:rPr lang="en-US"/>
              <a:t> percentile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Any data points above/below the upper/lower limit replaced with the value of the upper/lower limit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For example, if a house built in 1900 is below the lower limit, the data point would be replaced with the value at the lower limit, 1940. 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3E1B7-165E-4C77-8905-9CFD675249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8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3E1B7-165E-4C77-8905-9CFD675249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9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Black Pixel Titl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127760"/>
            <a:ext cx="12191999" cy="5730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47745" y="1341120"/>
            <a:ext cx="11681657" cy="51206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1pPr>
            <a:lvl2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2pPr>
            <a:lvl3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3pPr>
            <a:lvl4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4pPr>
            <a:lvl5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rgbClr val="E20074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solidFill>
                  <a:schemeClr val="tx1"/>
                </a:solidFill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solidFill>
                  <a:schemeClr val="tx1"/>
                </a:solidFill>
                <a:latin typeface="TeleNeo Office" panose="020B0504040202090203" pitchFamily="34" charset="0"/>
              </a:rPr>
              <a:t> | T-Mobile Confidential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49F3503-22C8-4981-AAF6-9ADF0A4AD7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4056" y="6140953"/>
            <a:ext cx="828611" cy="5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solidFill>
                  <a:schemeClr val="tx2"/>
                </a:solidFill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solidFill>
                  <a:schemeClr val="tx2"/>
                </a:solidFill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7630532-1128-419D-9EA5-09AA93ABCF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745" y="1097280"/>
            <a:ext cx="11681657" cy="512064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tx2"/>
                </a:solidFill>
                <a:latin typeface="TeleNeo Office" panose="020B0504040202090203" pitchFamily="34" charset="0"/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  <a:latin typeface="TeleNeo Office" panose="020B0504040202090203" pitchFamily="34" charset="0"/>
              </a:defRPr>
            </a:lvl2pPr>
            <a:lvl3pPr>
              <a:buClr>
                <a:schemeClr val="accent1"/>
              </a:buClr>
              <a:defRPr>
                <a:solidFill>
                  <a:schemeClr val="tx2"/>
                </a:solidFill>
                <a:latin typeface="TeleNeo Office" panose="020B0504040202090203" pitchFamily="34" charset="0"/>
              </a:defRPr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  <a:latin typeface="TeleNeo Office" panose="020B0504040202090203" pitchFamily="34" charset="0"/>
              </a:defRPr>
            </a:lvl4pPr>
            <a:lvl5pPr>
              <a:buClr>
                <a:schemeClr val="accent1"/>
              </a:buClr>
              <a:defRPr>
                <a:solidFill>
                  <a:schemeClr val="tx2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58F593-E6BB-454C-A331-CDD48D6C0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A5BAF88-42AF-458E-9EEE-030946465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4056" y="6140953"/>
            <a:ext cx="828611" cy="5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0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Black Pixel Title Bar 2 Co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127760"/>
            <a:ext cx="12191999" cy="573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7"/>
          <p:cNvSpPr>
            <a:spLocks noGrp="1"/>
          </p:cNvSpPr>
          <p:nvPr>
            <p:ph sz="quarter" idx="12"/>
          </p:nvPr>
        </p:nvSpPr>
        <p:spPr>
          <a:xfrm>
            <a:off x="6260123" y="1341121"/>
            <a:ext cx="5669280" cy="476289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solidFill>
                  <a:schemeClr val="tx1"/>
                </a:solidFill>
                <a:latin typeface="Tele-GroteskUlt" pitchFamily="2" charset="0"/>
              </a:rPr>
              <a:pPr algn="r"/>
              <a:t>‹#›</a:t>
            </a:fld>
            <a:r>
              <a:rPr lang="en-US" sz="1333">
                <a:solidFill>
                  <a:schemeClr val="tx1"/>
                </a:solidFill>
                <a:latin typeface="Tele-GroteskUlt" pitchFamily="2" charset="0"/>
              </a:rPr>
              <a:t> </a:t>
            </a:r>
            <a:r>
              <a:rPr lang="en-US" sz="1333">
                <a:solidFill>
                  <a:schemeClr val="tx1"/>
                </a:solidFill>
                <a:latin typeface="+mn-lt"/>
              </a:rPr>
              <a:t>| T-Mobile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47745" y="1341121"/>
            <a:ext cx="5669280" cy="476289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925BFC-AAD6-4BB4-BB48-E62A53119D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6358C05-C60F-46F7-9134-22DC29C881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4056" y="6140953"/>
            <a:ext cx="828611" cy="5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7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Black Magenta Pixel Title Bar 2 Co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127760"/>
            <a:ext cx="12191999" cy="573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7"/>
          <p:cNvSpPr>
            <a:spLocks noGrp="1"/>
          </p:cNvSpPr>
          <p:nvPr>
            <p:ph sz="quarter" idx="12"/>
          </p:nvPr>
        </p:nvSpPr>
        <p:spPr>
          <a:xfrm>
            <a:off x="6260123" y="1341121"/>
            <a:ext cx="5669280" cy="476289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solidFill>
                  <a:schemeClr val="tx1"/>
                </a:solidFill>
                <a:latin typeface="Tele-GroteskUlt" pitchFamily="2" charset="0"/>
              </a:rPr>
              <a:pPr algn="r"/>
              <a:t>‹#›</a:t>
            </a:fld>
            <a:r>
              <a:rPr lang="en-US" sz="1333">
                <a:solidFill>
                  <a:schemeClr val="tx1"/>
                </a:solidFill>
                <a:latin typeface="Tele-GroteskUlt" pitchFamily="2" charset="0"/>
              </a:rPr>
              <a:t> </a:t>
            </a:r>
            <a:r>
              <a:rPr lang="en-US" sz="1333">
                <a:solidFill>
                  <a:schemeClr val="tx1"/>
                </a:solidFill>
                <a:latin typeface="+mn-lt"/>
              </a:rPr>
              <a:t>| T-Mobile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47745" y="1341121"/>
            <a:ext cx="5669280" cy="476289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2FFAE5-07AC-4997-A31E-303BA3033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F5F12AC-A142-4617-9B50-0174F327D6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4056" y="6140953"/>
            <a:ext cx="828611" cy="5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Magenta Pixel Title Bar 2 Co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127760"/>
            <a:ext cx="12191999" cy="573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7"/>
          <p:cNvSpPr>
            <a:spLocks noGrp="1"/>
          </p:cNvSpPr>
          <p:nvPr>
            <p:ph sz="quarter" idx="12"/>
          </p:nvPr>
        </p:nvSpPr>
        <p:spPr>
          <a:xfrm>
            <a:off x="6260123" y="1341121"/>
            <a:ext cx="5669280" cy="476289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solidFill>
                  <a:schemeClr val="tx1"/>
                </a:solidFill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solidFill>
                  <a:schemeClr val="tx1"/>
                </a:solidFill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47745" y="1341121"/>
            <a:ext cx="5669280" cy="476289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050292-4113-48F2-A6C1-FDEBA3EEE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8040457-9528-49DF-887C-81F36C7797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4056" y="6140953"/>
            <a:ext cx="828611" cy="5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6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Black Pixel 2 Co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6260123" y="1197714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47745" y="1201628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A89F38-DEC2-41B7-B05C-E2EF08F827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32A38C3-9FC5-44F6-AB44-D42BECF6B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5342" y="6090174"/>
            <a:ext cx="1068615" cy="6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Black Magenta Pixel 2 Co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6260123" y="1197714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47745" y="1201628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1F1BF7-6A96-4198-B23A-491CFD5F4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AB16D42-BF78-4EE4-81D8-D0139C08BA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5342" y="6090174"/>
            <a:ext cx="1068615" cy="6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1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Magenta Pixel 2 Co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6260123" y="1197714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47745" y="1201628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069533-C542-42FA-9FE8-60AF116DFD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60F6B69-749C-45A6-A2B3-DC5F4B2B15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5342" y="6111562"/>
            <a:ext cx="1034748" cy="6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2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Magenta 2 Co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|T-Mobile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260123" y="1185991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247745" y="1189906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EB90D3-9E9A-471C-B125-E79DC42013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0D44FD5-3DE2-4215-9B30-C9F5751DC7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5342" y="6111562"/>
            <a:ext cx="1034748" cy="6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1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White 2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solidFill>
                  <a:schemeClr val="tx2"/>
                </a:solidFill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solidFill>
                  <a:schemeClr val="tx2"/>
                </a:solidFill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6260123" y="1197714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47745" y="1201628"/>
            <a:ext cx="5669280" cy="5173207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1pPr>
            <a:lvl2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2pPr>
            <a:lvl3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3pPr>
            <a:lvl4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4pPr>
            <a:lvl5pPr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C62B08-8362-42AD-8421-B7C607A9D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76AAD28-841E-40EB-8753-9DCF6B207E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4056" y="6140953"/>
            <a:ext cx="828611" cy="5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ix Tile Black Pix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6EC7B-F3C1-45F5-8B88-CA0258F0B32E}"/>
              </a:ext>
            </a:extLst>
          </p:cNvPr>
          <p:cNvSpPr/>
          <p:nvPr userDrawn="1"/>
        </p:nvSpPr>
        <p:spPr>
          <a:xfrm>
            <a:off x="220718" y="273267"/>
            <a:ext cx="3779253" cy="294879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40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F7365-BF3B-4783-A115-2B3B7D589552}"/>
              </a:ext>
            </a:extLst>
          </p:cNvPr>
          <p:cNvSpPr/>
          <p:nvPr userDrawn="1"/>
        </p:nvSpPr>
        <p:spPr>
          <a:xfrm>
            <a:off x="4191546" y="273267"/>
            <a:ext cx="3779253" cy="294879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E52E-349E-4532-ADA9-E4575C954E28}"/>
              </a:ext>
            </a:extLst>
          </p:cNvPr>
          <p:cNvSpPr/>
          <p:nvPr userDrawn="1"/>
        </p:nvSpPr>
        <p:spPr>
          <a:xfrm>
            <a:off x="8162375" y="273267"/>
            <a:ext cx="3779253" cy="294879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  <a:spcAft>
                <a:spcPts val="800"/>
              </a:spcAft>
            </a:pP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C5226-D3DA-4934-ADF7-9EB3683E5298}"/>
              </a:ext>
            </a:extLst>
          </p:cNvPr>
          <p:cNvSpPr/>
          <p:nvPr userDrawn="1"/>
        </p:nvSpPr>
        <p:spPr>
          <a:xfrm>
            <a:off x="4191546" y="3411791"/>
            <a:ext cx="3779253" cy="294879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C2FB-37CA-4D8E-9C8B-F68B00A25ADE}"/>
              </a:ext>
            </a:extLst>
          </p:cNvPr>
          <p:cNvSpPr/>
          <p:nvPr userDrawn="1"/>
        </p:nvSpPr>
        <p:spPr>
          <a:xfrm>
            <a:off x="220716" y="3411791"/>
            <a:ext cx="3779253" cy="294879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667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DE2A5-FD30-4561-B79D-97DADD829ECF}"/>
              </a:ext>
            </a:extLst>
          </p:cNvPr>
          <p:cNvSpPr/>
          <p:nvPr userDrawn="1"/>
        </p:nvSpPr>
        <p:spPr>
          <a:xfrm>
            <a:off x="8162375" y="3398333"/>
            <a:ext cx="3779253" cy="294879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31D0E-269F-48FD-B36F-5197CC2130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7" y="854314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733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F55CC9C-8323-4F78-B4EE-DF32101F9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7" y="1982563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D3613AA-AB26-400D-9B6A-AB90D8EB39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5071" y="854314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733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55672EF-FE6C-427D-B5C8-4671EF843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5071" y="1982563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CF8B47C-02A4-43AD-9667-314D3A5307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36800" y="854314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733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B70F22D-E893-44DA-A1A7-EC586146D4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6800" y="1982563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A33C2AD-3FD6-40E7-9E61-F129C3A628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167" y="3913828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733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AEB6009-26EB-48B9-B39A-B4023B8B80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167" y="5042078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435F635-4BFD-4BC3-82F6-ED75042EE3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5071" y="3913828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733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30E52E2E-38A0-486F-9B03-2B1F7597F2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5071" y="5042078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7CB3D1D-8FD5-44D9-BAB1-F089B9AF8C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36800" y="3913828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733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898AB449-B813-49F8-98D0-8A5404E507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6800" y="5042078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FF1C498C-5E75-4988-970E-268EE98AC2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5342" y="6090174"/>
            <a:ext cx="1068615" cy="6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Black Magenta Pixel Titl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127760"/>
            <a:ext cx="12191999" cy="5730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solidFill>
                  <a:schemeClr val="tx1"/>
                </a:solidFill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solidFill>
                  <a:schemeClr val="tx1"/>
                </a:solidFill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B70B011-9486-440E-9B8C-4B8DF882E1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745" y="1341120"/>
            <a:ext cx="11681657" cy="51206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1pPr>
            <a:lvl2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2pPr>
            <a:lvl3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3pPr>
            <a:lvl4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4pPr>
            <a:lvl5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69C00D-AD46-42F5-8649-CE0E5E075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rgbClr val="E20074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A8C4D6F-0986-41A8-83A4-ABA101A13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4056" y="6140953"/>
            <a:ext cx="828611" cy="5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0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Nine Tile Black Pix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26EC7B-F3C1-45F5-8B88-CA0258F0B32E}"/>
              </a:ext>
            </a:extLst>
          </p:cNvPr>
          <p:cNvSpPr/>
          <p:nvPr userDrawn="1"/>
        </p:nvSpPr>
        <p:spPr>
          <a:xfrm>
            <a:off x="220717" y="273268"/>
            <a:ext cx="3828868" cy="196788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240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F7365-BF3B-4783-A115-2B3B7D589552}"/>
              </a:ext>
            </a:extLst>
          </p:cNvPr>
          <p:cNvSpPr/>
          <p:nvPr userDrawn="1"/>
        </p:nvSpPr>
        <p:spPr>
          <a:xfrm>
            <a:off x="4191546" y="273268"/>
            <a:ext cx="3779253" cy="196788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E52E-349E-4532-ADA9-E4575C954E28}"/>
              </a:ext>
            </a:extLst>
          </p:cNvPr>
          <p:cNvSpPr/>
          <p:nvPr userDrawn="1"/>
        </p:nvSpPr>
        <p:spPr>
          <a:xfrm>
            <a:off x="8083425" y="273268"/>
            <a:ext cx="3858204" cy="196788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  <a:spcAft>
                <a:spcPts val="800"/>
              </a:spcAft>
            </a:pP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C5226-D3DA-4934-ADF7-9EB3683E5298}"/>
              </a:ext>
            </a:extLst>
          </p:cNvPr>
          <p:cNvSpPr/>
          <p:nvPr userDrawn="1"/>
        </p:nvSpPr>
        <p:spPr>
          <a:xfrm>
            <a:off x="4191546" y="2367769"/>
            <a:ext cx="3779253" cy="196788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C2FB-37CA-4D8E-9C8B-F68B00A25ADE}"/>
              </a:ext>
            </a:extLst>
          </p:cNvPr>
          <p:cNvSpPr/>
          <p:nvPr userDrawn="1"/>
        </p:nvSpPr>
        <p:spPr>
          <a:xfrm>
            <a:off x="220717" y="2367769"/>
            <a:ext cx="3828868" cy="196788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667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DE2A5-FD30-4561-B79D-97DADD829ECF}"/>
              </a:ext>
            </a:extLst>
          </p:cNvPr>
          <p:cNvSpPr/>
          <p:nvPr userDrawn="1"/>
        </p:nvSpPr>
        <p:spPr>
          <a:xfrm>
            <a:off x="8083425" y="2358786"/>
            <a:ext cx="3858204" cy="1967881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156B4E-A1D5-4762-B777-0E662948F9BA}"/>
              </a:ext>
            </a:extLst>
          </p:cNvPr>
          <p:cNvSpPr/>
          <p:nvPr userDrawn="1"/>
        </p:nvSpPr>
        <p:spPr>
          <a:xfrm>
            <a:off x="4191546" y="4462268"/>
            <a:ext cx="3779253" cy="1967883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630C1E-5892-485A-AA20-9E7316F68CF0}"/>
              </a:ext>
            </a:extLst>
          </p:cNvPr>
          <p:cNvSpPr/>
          <p:nvPr userDrawn="1"/>
        </p:nvSpPr>
        <p:spPr>
          <a:xfrm>
            <a:off x="220717" y="4462268"/>
            <a:ext cx="3828868" cy="1967883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667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228FB9-440B-4394-A0B1-ACB288C4FCEA}"/>
              </a:ext>
            </a:extLst>
          </p:cNvPr>
          <p:cNvSpPr/>
          <p:nvPr userDrawn="1"/>
        </p:nvSpPr>
        <p:spPr>
          <a:xfrm>
            <a:off x="8083425" y="4453287"/>
            <a:ext cx="3858204" cy="1967883"/>
          </a:xfrm>
          <a:prstGeom prst="rect">
            <a:avLst/>
          </a:prstGeom>
          <a:solidFill>
            <a:srgbClr val="B10069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31D0E-269F-48FD-B36F-5197CC2130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716" y="424207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F55CC9C-8323-4F78-B4EE-DF32101F9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3716" y="1416846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D3613AA-AB26-400D-9B6A-AB90D8EB39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39" y="424207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55672EF-FE6C-427D-B5C8-4671EF843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9739" y="1416846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CF8B47C-02A4-43AD-9667-314D3A5307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1092" y="424207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B70F22D-E893-44DA-A1A7-EC586146D4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1092" y="1416846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A33C2AD-3FD6-40E7-9E61-F129C3A628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716" y="2485488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AEB6009-26EB-48B9-B39A-B4023B8B80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716" y="3478127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435F635-4BFD-4BC3-82F6-ED75042EE3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9739" y="2485488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30E52E2E-38A0-486F-9B03-2B1F7597F2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49739" y="3478127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7CB3D1D-8FD5-44D9-BAB1-F089B9AF8C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81092" y="2485488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898AB449-B813-49F8-98D0-8A5404E507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1092" y="3478127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40A78B15-11E6-48E6-B28A-F379EA96B45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3716" y="4569312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E3267D25-B5EF-4728-9800-93469D111F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3716" y="5561951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AA55A0B3-FBC8-4994-8C78-7A148738D1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49739" y="4569312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5798407-77D6-4500-AD0B-90683411A6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49739" y="5561951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153F025D-211B-48BD-AB79-36CC854281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81092" y="4569312"/>
            <a:ext cx="3462867" cy="894053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C950DA28-0873-4841-8837-DD7BE581DFD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1092" y="5561951"/>
            <a:ext cx="3462867" cy="778524"/>
          </a:xfrm>
        </p:spPr>
        <p:txBody>
          <a:bodyPr>
            <a:normAutofit/>
          </a:bodyPr>
          <a:lstStyle>
            <a:lvl1pPr marL="0" indent="0" algn="ctr"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10B9072-DE31-49C8-9446-4779F60B7C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1338331" y="6612402"/>
            <a:ext cx="650239" cy="1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1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-3 - Body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20EC0D-69D2-8F4B-8843-C2E18150249D}"/>
              </a:ext>
            </a:extLst>
          </p:cNvPr>
          <p:cNvSpPr/>
          <p:nvPr userDrawn="1"/>
        </p:nvSpPr>
        <p:spPr>
          <a:xfrm>
            <a:off x="1" y="0"/>
            <a:ext cx="12192000" cy="11704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2399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43837" y="1365507"/>
            <a:ext cx="11704320" cy="49865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D2B7D-EF97-994E-8D9B-ACCBF56FC173}"/>
              </a:ext>
            </a:extLst>
          </p:cNvPr>
          <p:cNvSpPr txBox="1">
            <a:spLocks/>
          </p:cNvSpPr>
          <p:nvPr userDrawn="1"/>
        </p:nvSpPr>
        <p:spPr>
          <a:xfrm>
            <a:off x="7501047" y="6594263"/>
            <a:ext cx="3860800" cy="202143"/>
          </a:xfrm>
          <a:prstGeom prst="rect">
            <a:avLst/>
          </a:prstGeom>
        </p:spPr>
        <p:txBody>
          <a:bodyPr vert="horz" lIns="91551" tIns="45775" rIns="91551" bIns="45775" rtlCol="0" anchor="ctr"/>
          <a:lstStyle>
            <a:defPPr>
              <a:defRPr lang="en-US"/>
            </a:defPPr>
            <a:lvl1pPr marL="0" algn="r" defTabSz="342871" rtl="0" eaLnBrk="1" latinLnBrk="0" hangingPunct="1">
              <a:defRPr sz="900" b="0" i="0" kern="1200">
                <a:solidFill>
                  <a:schemeClr val="accent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TeleGrotesk Next Medium" pitchFamily="2" charset="0"/>
                <a:ea typeface="TeleGrotesk Next Medium" pitchFamily="2" charset="0"/>
                <a:cs typeface="TeleGrotesk Next Medium" pitchFamily="2" charset="0"/>
              </a:rPr>
              <a:t>T-Mobile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3BBECA-59C0-E746-A0AF-B93D6C1DE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Title of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0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E851-6E0E-4833-9DB6-24D7191F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598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310F9ED-19AE-46F7-839A-C533345AA5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7754813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think-cell Slide" r:id="rId6" imgW="306" imgH="306" progId="TCLayout.ActiveDocument.1">
                  <p:embed/>
                </p:oleObj>
              </mc:Choice>
              <mc:Fallback>
                <p:oleObj name="think-cell Slide" r:id="rId6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310F9ED-19AE-46F7-839A-C533345AA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181E8D-A948-41D5-B574-E2ED0E1A89F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Tele-GroteskFet"/>
              <a:ea typeface="+mj-ea"/>
              <a:sym typeface="Tele-GroteskFe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DEF43-3DB0-4046-B967-76315236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59674-0DC8-47C7-B1B5-41E1627195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34" y="1853381"/>
            <a:ext cx="11523133" cy="1978591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4908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 - 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43840" y="1170432"/>
            <a:ext cx="5730240" cy="5181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230112" y="1170432"/>
            <a:ext cx="5730240" cy="5181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195076"/>
            <a:ext cx="11716512" cy="737297"/>
          </a:xfrm>
        </p:spPr>
        <p:txBody>
          <a:bodyPr>
            <a:noAutofit/>
          </a:bodyPr>
          <a:lstStyle>
            <a:lvl1pPr>
              <a:defRPr sz="4267" baseline="0">
                <a:solidFill>
                  <a:srgbClr val="E20074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6FCFD8-FE16-3149-A9AA-9C2713F0F13B}"/>
              </a:ext>
            </a:extLst>
          </p:cNvPr>
          <p:cNvSpPr txBox="1">
            <a:spLocks/>
          </p:cNvSpPr>
          <p:nvPr userDrawn="1"/>
        </p:nvSpPr>
        <p:spPr>
          <a:xfrm>
            <a:off x="7501047" y="6594262"/>
            <a:ext cx="3860800" cy="202143"/>
          </a:xfrm>
          <a:prstGeom prst="rect">
            <a:avLst/>
          </a:prstGeom>
        </p:spPr>
        <p:txBody>
          <a:bodyPr vert="horz" lIns="91551" tIns="45775" rIns="91551" bIns="45775" rtlCol="0" anchor="ctr"/>
          <a:lstStyle>
            <a:defPPr>
              <a:defRPr lang="en-US"/>
            </a:defPPr>
            <a:lvl1pPr marL="0" algn="r" defTabSz="342871" rtl="0" eaLnBrk="1" latinLnBrk="0" hangingPunct="1">
              <a:defRPr sz="900" b="0" i="0" kern="1200">
                <a:solidFill>
                  <a:schemeClr val="accent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T-Mobile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8109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0" y="-3"/>
            <a:ext cx="6002313" cy="6877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 bwMode="gray">
          <a:xfrm>
            <a:off x="5924361" y="2"/>
            <a:ext cx="6280343" cy="6857999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3" name="Freeform 22"/>
          <p:cNvSpPr/>
          <p:nvPr userDrawn="1"/>
        </p:nvSpPr>
        <p:spPr bwMode="gray">
          <a:xfrm flipH="1" flipV="1">
            <a:off x="1108943" y="-4"/>
            <a:ext cx="8239602" cy="690436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41" y="833483"/>
            <a:ext cx="1932813" cy="111211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948788" y="3770328"/>
            <a:ext cx="1210068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6011840" y="6485051"/>
            <a:ext cx="6269083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sp>
        <p:nvSpPr>
          <p:cNvPr id="16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643" y="3941852"/>
            <a:ext cx="6368606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643" y="5318955"/>
            <a:ext cx="53777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&lt;Name, Title&gt; &lt;&amp; Practice&gt;</a:t>
            </a:r>
          </a:p>
          <a:p>
            <a:pPr lvl="0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8495" y="6250931"/>
            <a:ext cx="194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1CE7E4-4559-4B12-9572-3A3AEB79D231}" type="datetime2">
              <a:rPr lang="en-US" sz="140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Friday, May 13, 2022</a:t>
            </a:fld>
            <a:endParaRPr lang="en-US" sz="160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5115" y="2540695"/>
            <a:ext cx="679734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9014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Body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43837" y="1170432"/>
            <a:ext cx="11704320" cy="5181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39" y="195073"/>
            <a:ext cx="11704319" cy="737297"/>
          </a:xfrm>
        </p:spPr>
        <p:txBody>
          <a:bodyPr>
            <a:noAutofit/>
          </a:bodyPr>
          <a:lstStyle>
            <a:lvl1pPr>
              <a:defRPr sz="4267" baseline="0">
                <a:solidFill>
                  <a:srgbClr val="E20074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913" y="6584881"/>
            <a:ext cx="1038577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F40C39-5108-E841-85F7-F0B9C0D30E8D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D2B7D-EF97-994E-8D9B-ACCBF56FC173}"/>
              </a:ext>
            </a:extLst>
          </p:cNvPr>
          <p:cNvSpPr txBox="1">
            <a:spLocks/>
          </p:cNvSpPr>
          <p:nvPr userDrawn="1"/>
        </p:nvSpPr>
        <p:spPr>
          <a:xfrm>
            <a:off x="7501045" y="6594259"/>
            <a:ext cx="3860800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r" defTabSz="342871" rtl="0" eaLnBrk="1" latinLnBrk="0" hangingPunct="1">
              <a:defRPr sz="900" b="0" i="0" kern="1200">
                <a:solidFill>
                  <a:schemeClr val="accent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T-Mobile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2141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43840" y="1170432"/>
            <a:ext cx="5730240" cy="5181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230112" y="1170432"/>
            <a:ext cx="5730240" cy="5181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195073"/>
            <a:ext cx="11716512" cy="737297"/>
          </a:xfrm>
        </p:spPr>
        <p:txBody>
          <a:bodyPr>
            <a:noAutofit/>
          </a:bodyPr>
          <a:lstStyle>
            <a:lvl1pPr>
              <a:defRPr sz="4267" baseline="0">
                <a:solidFill>
                  <a:srgbClr val="E20074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6FCFD8-FE16-3149-A9AA-9C2713F0F13B}"/>
              </a:ext>
            </a:extLst>
          </p:cNvPr>
          <p:cNvSpPr txBox="1">
            <a:spLocks/>
          </p:cNvSpPr>
          <p:nvPr userDrawn="1"/>
        </p:nvSpPr>
        <p:spPr>
          <a:xfrm>
            <a:off x="7501045" y="6594259"/>
            <a:ext cx="3860800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r" defTabSz="342871" rtl="0" eaLnBrk="1" latinLnBrk="0" hangingPunct="1">
              <a:defRPr sz="900" b="0" i="0" kern="1200">
                <a:solidFill>
                  <a:schemeClr val="accent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T-Mobile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6541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Bod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20EC0D-69D2-8F4B-8843-C2E18150249D}"/>
              </a:ext>
            </a:extLst>
          </p:cNvPr>
          <p:cNvSpPr/>
          <p:nvPr userDrawn="1"/>
        </p:nvSpPr>
        <p:spPr>
          <a:xfrm>
            <a:off x="0" y="0"/>
            <a:ext cx="12192000" cy="11704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43837" y="1365505"/>
            <a:ext cx="11704320" cy="498652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39" y="195073"/>
            <a:ext cx="11704319" cy="737297"/>
          </a:xfrm>
        </p:spPr>
        <p:txBody>
          <a:bodyPr>
            <a:noAutofit/>
          </a:bodyPr>
          <a:lstStyle>
            <a:lvl1pPr>
              <a:defRPr sz="4267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913" y="6584881"/>
            <a:ext cx="1038577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F40C39-5108-E841-85F7-F0B9C0D30E8D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D2B7D-EF97-994E-8D9B-ACCBF56FC173}"/>
              </a:ext>
            </a:extLst>
          </p:cNvPr>
          <p:cNvSpPr txBox="1">
            <a:spLocks/>
          </p:cNvSpPr>
          <p:nvPr userDrawn="1"/>
        </p:nvSpPr>
        <p:spPr>
          <a:xfrm>
            <a:off x="7501045" y="6594259"/>
            <a:ext cx="3860800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r" defTabSz="342871" rtl="0" eaLnBrk="1" latinLnBrk="0" hangingPunct="1">
              <a:defRPr sz="900" b="0" i="0" kern="1200">
                <a:solidFill>
                  <a:schemeClr val="accent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T-Mobile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4846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Body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59D3BA-3FF1-9C42-8A28-0D281A8ACDB3}"/>
              </a:ext>
            </a:extLst>
          </p:cNvPr>
          <p:cNvSpPr/>
          <p:nvPr userDrawn="1"/>
        </p:nvSpPr>
        <p:spPr>
          <a:xfrm>
            <a:off x="0" y="0"/>
            <a:ext cx="12192000" cy="11704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43840" y="1365504"/>
            <a:ext cx="5730240" cy="498652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230112" y="1365504"/>
            <a:ext cx="5730240" cy="498652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195073"/>
            <a:ext cx="11716512" cy="737297"/>
          </a:xfrm>
        </p:spPr>
        <p:txBody>
          <a:bodyPr>
            <a:noAutofit/>
          </a:bodyPr>
          <a:lstStyle>
            <a:lvl1pPr>
              <a:defRPr sz="4267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6FCFD8-FE16-3149-A9AA-9C2713F0F13B}"/>
              </a:ext>
            </a:extLst>
          </p:cNvPr>
          <p:cNvSpPr txBox="1">
            <a:spLocks/>
          </p:cNvSpPr>
          <p:nvPr userDrawn="1"/>
        </p:nvSpPr>
        <p:spPr>
          <a:xfrm>
            <a:off x="7501045" y="6594259"/>
            <a:ext cx="3860800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r" defTabSz="342871" rtl="0" eaLnBrk="1" latinLnBrk="0" hangingPunct="1">
              <a:defRPr sz="900" b="0" i="0" kern="1200">
                <a:solidFill>
                  <a:schemeClr val="accent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T-Mobile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157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Magenta Pixel Titl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127760"/>
            <a:ext cx="12191999" cy="5730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solidFill>
                  <a:schemeClr val="tx1"/>
                </a:solidFill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solidFill>
                  <a:schemeClr val="tx1"/>
                </a:solidFill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F6AEE95-104D-488C-8FB4-BCF8EBB4AC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745" y="1341120"/>
            <a:ext cx="11681657" cy="51206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1pPr>
            <a:lvl2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2pPr>
            <a:lvl3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3pPr>
            <a:lvl4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4pPr>
            <a:lvl5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8CD0DA-E6ED-4ABC-90A6-C4517B992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2717C5D2-F33B-4E42-BE76-F4CB682D9B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4056" y="6140953"/>
            <a:ext cx="828611" cy="5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3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 - Body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760B4C8-4E62-9448-BBBB-3AEEE2FD36DD}"/>
              </a:ext>
            </a:extLst>
          </p:cNvPr>
          <p:cNvSpPr/>
          <p:nvPr userDrawn="1"/>
        </p:nvSpPr>
        <p:spPr>
          <a:xfrm>
            <a:off x="6076231" y="0"/>
            <a:ext cx="611577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43841" y="195073"/>
            <a:ext cx="5569132" cy="737297"/>
          </a:xfrm>
        </p:spPr>
        <p:txBody>
          <a:bodyPr>
            <a:noAutofit/>
          </a:bodyPr>
          <a:lstStyle>
            <a:lvl1pPr>
              <a:defRPr sz="4267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Comparisons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6FCFD8-FE16-3149-A9AA-9C2713F0F13B}"/>
              </a:ext>
            </a:extLst>
          </p:cNvPr>
          <p:cNvSpPr txBox="1">
            <a:spLocks/>
          </p:cNvSpPr>
          <p:nvPr userDrawn="1"/>
        </p:nvSpPr>
        <p:spPr>
          <a:xfrm>
            <a:off x="7501045" y="6594259"/>
            <a:ext cx="3860800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r" defTabSz="342871" rtl="0" eaLnBrk="1" latinLnBrk="0" hangingPunct="1">
              <a:defRPr sz="900" b="0" i="0" kern="1200">
                <a:solidFill>
                  <a:schemeClr val="accent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T-Mobile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1AA0F9A-3DF2-3B48-A71A-548E1DEE9388}"/>
              </a:ext>
            </a:extLst>
          </p:cNvPr>
          <p:cNvSpPr txBox="1">
            <a:spLocks/>
          </p:cNvSpPr>
          <p:nvPr userDrawn="1"/>
        </p:nvSpPr>
        <p:spPr>
          <a:xfrm>
            <a:off x="11538670" y="6594259"/>
            <a:ext cx="621439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F40C39-5108-E841-85F7-F0B9C0D30E8D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D66EA2-C3C0-8249-A609-5F46948FF5F5}"/>
              </a:ext>
            </a:extLst>
          </p:cNvPr>
          <p:cNvSpPr/>
          <p:nvPr userDrawn="1"/>
        </p:nvSpPr>
        <p:spPr>
          <a:xfrm>
            <a:off x="11395605" y="6672076"/>
            <a:ext cx="85195" cy="851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EA2BFA-9532-E94F-8804-9E32693D561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3840" y="1170432"/>
            <a:ext cx="5730240" cy="51816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C4C8BFD4-6191-1644-A86C-D0EEC761CB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0112" y="1170432"/>
            <a:ext cx="5730240" cy="5181600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9983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- Body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6C4BEC-36F3-6A45-BDDC-DC86677EA31C}"/>
              </a:ext>
            </a:extLst>
          </p:cNvPr>
          <p:cNvSpPr/>
          <p:nvPr userDrawn="1"/>
        </p:nvSpPr>
        <p:spPr>
          <a:xfrm>
            <a:off x="3" y="0"/>
            <a:ext cx="442120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4886554" y="195073"/>
            <a:ext cx="7085991" cy="62537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045E2-3B07-1643-A7AC-58D4E63A2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905942"/>
            <a:ext cx="4421209" cy="2831966"/>
          </a:xfrm>
        </p:spPr>
        <p:txBody>
          <a:bodyPr wrap="square" lIns="73152">
            <a:spAutoFit/>
          </a:bodyPr>
          <a:lstStyle>
            <a:lvl1pPr algn="ctr">
              <a:lnSpc>
                <a:spcPct val="6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OF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BEC9CF5-9755-4045-812D-1DCACE856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1045" y="6594259"/>
            <a:ext cx="3860800" cy="202143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lvl1pPr algn="r">
              <a:defRPr sz="1200" b="0" i="0">
                <a:solidFill>
                  <a:schemeClr val="accent1"/>
                </a:solidFill>
                <a:latin typeface="Tele-GroteskHal" pitchFamily="2" charset="0"/>
                <a:cs typeface="Tele-GroteskHal" pitchFamily="2" charset="0"/>
              </a:defRPr>
            </a:lvl1pPr>
          </a:lstStyle>
          <a:p>
            <a:r>
              <a:rPr lang="en-US"/>
              <a:t>T-Mobile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B1F790D-63F8-C04B-B906-A18E76123E94}"/>
              </a:ext>
            </a:extLst>
          </p:cNvPr>
          <p:cNvSpPr txBox="1">
            <a:spLocks/>
          </p:cNvSpPr>
          <p:nvPr userDrawn="1"/>
        </p:nvSpPr>
        <p:spPr>
          <a:xfrm>
            <a:off x="11538670" y="6594259"/>
            <a:ext cx="621439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F40C39-5108-E841-85F7-F0B9C0D30E8D}" type="slidenum">
              <a:rPr lang="en-US" sz="1200" smtClean="0">
                <a:solidFill>
                  <a:schemeClr val="accent1"/>
                </a:solidFill>
              </a:rPr>
              <a:pPr/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950F4C-C954-AB4A-868D-F5DE3D537B28}"/>
              </a:ext>
            </a:extLst>
          </p:cNvPr>
          <p:cNvSpPr/>
          <p:nvPr userDrawn="1"/>
        </p:nvSpPr>
        <p:spPr>
          <a:xfrm>
            <a:off x="11395605" y="6672076"/>
            <a:ext cx="85195" cy="851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9C333-3E96-C746-A5C2-17678A401B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253" y="6594056"/>
            <a:ext cx="996800" cy="1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3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- Body Slides - Image Left - Magenta Bod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0F6123-68F7-4147-93FB-4ED09B2939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0"/>
          <a:stretch/>
        </p:blipFill>
        <p:spPr>
          <a:xfrm flipH="1">
            <a:off x="-7279" y="-2561"/>
            <a:ext cx="4428488" cy="6874145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4886554" y="1100667"/>
            <a:ext cx="7085991" cy="5348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B4FC76-E995-415D-BAD3-A36618C14E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6552" y="195073"/>
            <a:ext cx="7085992" cy="737297"/>
          </a:xfrm>
        </p:spPr>
        <p:txBody>
          <a:bodyPr>
            <a:noAutofit/>
          </a:bodyPr>
          <a:lstStyle>
            <a:lvl1pPr>
              <a:defRPr sz="4267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43A28EC-93D6-CA41-B20A-91363806C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1045" y="6594259"/>
            <a:ext cx="3860800" cy="202143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lvl1pPr algn="r">
              <a:defRPr sz="1200" b="0" i="0">
                <a:solidFill>
                  <a:schemeClr val="bg1"/>
                </a:solidFill>
                <a:latin typeface="Tele-GroteskHal" pitchFamily="2" charset="0"/>
                <a:cs typeface="Tele-GroteskHal" pitchFamily="2" charset="0"/>
              </a:defRPr>
            </a:lvl1pPr>
          </a:lstStyle>
          <a:p>
            <a:r>
              <a:rPr lang="en-US"/>
              <a:t>T-Mobile Confidential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160714-7ABE-A843-8CC4-F2601F7C3188}"/>
              </a:ext>
            </a:extLst>
          </p:cNvPr>
          <p:cNvSpPr txBox="1">
            <a:spLocks/>
          </p:cNvSpPr>
          <p:nvPr userDrawn="1"/>
        </p:nvSpPr>
        <p:spPr>
          <a:xfrm>
            <a:off x="11538670" y="6594259"/>
            <a:ext cx="621439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F40C39-5108-E841-85F7-F0B9C0D30E8D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E1C330-D2FA-7F42-92D4-330AD8A3E1C0}"/>
              </a:ext>
            </a:extLst>
          </p:cNvPr>
          <p:cNvSpPr/>
          <p:nvPr userDrawn="1"/>
        </p:nvSpPr>
        <p:spPr>
          <a:xfrm>
            <a:off x="11395605" y="6672076"/>
            <a:ext cx="85195" cy="851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01D6B1-EC22-4E45-8B8D-9CF63BD6A9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253" y="6594056"/>
            <a:ext cx="996800" cy="1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2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- Body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5"/>
          <p:cNvSpPr>
            <a:spLocks noGrp="1"/>
          </p:cNvSpPr>
          <p:nvPr>
            <p:ph sz="quarter" idx="12"/>
          </p:nvPr>
        </p:nvSpPr>
        <p:spPr>
          <a:xfrm>
            <a:off x="243840" y="487680"/>
            <a:ext cx="7588301" cy="586435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C704C-D3E9-A14A-8E88-7E96CD00A0F4}"/>
              </a:ext>
            </a:extLst>
          </p:cNvPr>
          <p:cNvSpPr/>
          <p:nvPr userDrawn="1"/>
        </p:nvSpPr>
        <p:spPr>
          <a:xfrm>
            <a:off x="7763512" y="0"/>
            <a:ext cx="44284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6F8205A-046D-A947-BD09-AA34CD3B22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63512" y="2013018"/>
            <a:ext cx="4428488" cy="2831966"/>
          </a:xfrm>
        </p:spPr>
        <p:txBody>
          <a:bodyPr wrap="square" lIns="73152">
            <a:spAutoFit/>
          </a:bodyPr>
          <a:lstStyle>
            <a:lvl1pPr algn="ctr">
              <a:lnSpc>
                <a:spcPct val="6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br>
              <a:rPr lang="en-US"/>
            </a:br>
            <a:r>
              <a:rPr lang="en-US"/>
              <a:t>OF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F53CCF4-9B5E-3449-B850-B21C80A89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1045" y="6594259"/>
            <a:ext cx="3860800" cy="202143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lvl1pPr algn="r">
              <a:defRPr sz="1200" b="0" i="0">
                <a:solidFill>
                  <a:schemeClr val="bg1"/>
                </a:solidFill>
                <a:latin typeface="Tele-GroteskHal" pitchFamily="2" charset="0"/>
                <a:cs typeface="Tele-GroteskHal" pitchFamily="2" charset="0"/>
              </a:defRPr>
            </a:lvl1pPr>
          </a:lstStyle>
          <a:p>
            <a:r>
              <a:rPr lang="en-US"/>
              <a:t>T-Mobile Confidential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733290D-ABAA-B644-B8A4-C959C25D6EF5}"/>
              </a:ext>
            </a:extLst>
          </p:cNvPr>
          <p:cNvSpPr txBox="1">
            <a:spLocks/>
          </p:cNvSpPr>
          <p:nvPr userDrawn="1"/>
        </p:nvSpPr>
        <p:spPr>
          <a:xfrm>
            <a:off x="11538670" y="6594259"/>
            <a:ext cx="621439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F40C39-5108-E841-85F7-F0B9C0D30E8D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C7795-84B9-DF4C-8849-B3C3DEAE4FF5}"/>
              </a:ext>
            </a:extLst>
          </p:cNvPr>
          <p:cNvSpPr/>
          <p:nvPr userDrawn="1"/>
        </p:nvSpPr>
        <p:spPr>
          <a:xfrm>
            <a:off x="11395605" y="6672076"/>
            <a:ext cx="85195" cy="85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354ADA-6E86-5B42-9E68-3D96DA5127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1" y="6461445"/>
            <a:ext cx="1155932" cy="4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1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7BBC-F061-4A30-A4CC-8D1328F4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1E777-3451-4CE7-92EA-8DBFE3D3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F399-3EEC-4B22-80BD-75ED999658DE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FEB7E-CC01-4CC2-90C5-DC189CEF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273E4-D2F9-4E5B-96AE-8200CA80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10BE-5805-46AE-B7F0-9E7796BB5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7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57"/>
            <a:ext cx="12192000" cy="12192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243839" y="1235084"/>
            <a:ext cx="11704320" cy="5181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96052"/>
            <a:ext cx="12192000" cy="36194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43840" y="79653"/>
            <a:ext cx="11216640" cy="499193"/>
          </a:xfrm>
        </p:spPr>
        <p:txBody>
          <a:bodyPr>
            <a:noAutofit/>
          </a:bodyPr>
          <a:lstStyle>
            <a:lvl1pPr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42715" y="646043"/>
            <a:ext cx="11246556" cy="446616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CC006A"/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623" y="6584893"/>
            <a:ext cx="5752757" cy="202143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lvl1pPr algn="ctr">
              <a:defRPr lang="en-US" sz="90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T-Mobile Proprietary &amp; Confidential Information – Not for Customer Distribution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489067" y="196595"/>
            <a:ext cx="545253" cy="284156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600" smtClean="0">
                <a:solidFill>
                  <a:schemeClr val="bg1"/>
                </a:solidFill>
                <a:latin typeface="Tele-GroteskFet" pitchFamily="2" charset="0"/>
              </a:rPr>
              <a:pPr algn="r"/>
              <a:t>‹#›</a:t>
            </a:fld>
            <a:endParaRPr lang="en-US" sz="1600">
              <a:solidFill>
                <a:schemeClr val="bg1"/>
              </a:solidFill>
              <a:latin typeface="Tele-GroteskFe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59" y="6631122"/>
            <a:ext cx="867061" cy="1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Magenta Solid Title Ba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0D6BD-7DE0-4B22-9FCB-4AA5EC54E812}"/>
              </a:ext>
            </a:extLst>
          </p:cNvPr>
          <p:cNvSpPr/>
          <p:nvPr userDrawn="1"/>
        </p:nvSpPr>
        <p:spPr>
          <a:xfrm>
            <a:off x="0" y="1127760"/>
            <a:ext cx="12192000" cy="5730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solidFill>
                  <a:schemeClr val="tx1"/>
                </a:solidFill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solidFill>
                  <a:schemeClr val="tx1"/>
                </a:solidFill>
                <a:latin typeface="TeleNeo Office" panose="020B0504040202090203" pitchFamily="34" charset="0"/>
              </a:rPr>
              <a:t> | T-</a:t>
            </a:r>
            <a:r>
              <a:rPr lang="en-US" sz="1333" err="1">
                <a:solidFill>
                  <a:schemeClr val="tx1"/>
                </a:solidFill>
                <a:latin typeface="TeleNeo Office" panose="020B0504040202090203" pitchFamily="34" charset="0"/>
              </a:rPr>
              <a:t>MobileConfidential</a:t>
            </a:r>
            <a:endParaRPr lang="en-US" sz="1333">
              <a:solidFill>
                <a:schemeClr val="tx1"/>
              </a:solidFill>
              <a:latin typeface="TeleNeo Office" panose="020B0504040202090203" pitchFamily="34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B9A1A52-001F-47ED-B1A5-B89E272447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745" y="1341120"/>
            <a:ext cx="11681657" cy="51206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1pPr>
            <a:lvl2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2pPr>
            <a:lvl3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3pPr>
            <a:lvl4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4pPr>
            <a:lvl5pPr>
              <a:defRPr>
                <a:solidFill>
                  <a:schemeClr val="tx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96FFE2-2458-41A3-BE16-B1A6C04F7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FDD280A-D40A-408C-8234-6139C0483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4056" y="6140953"/>
            <a:ext cx="828611" cy="5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1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Black Pix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6D5FFD26-8927-4852-B220-7C62795FFA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745" y="1097280"/>
            <a:ext cx="11681657" cy="51206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DE6D5A-519F-413F-A936-0224BA05A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rgbClr val="E20074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18A0167-A112-42AA-AA30-1FC210C071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5342" y="6090174"/>
            <a:ext cx="1068615" cy="6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6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Black Pixel No Chrom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01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Black Magenta Pix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FB77C7C-C332-4D16-A5E2-28E7D415C1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745" y="1097281"/>
            <a:ext cx="11681657" cy="531996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286A93-C1B4-435B-A20E-2FA7EC412C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rgbClr val="E20074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A13EFF6-5C58-4EFA-BD36-909DC3C08B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5342" y="6090174"/>
            <a:ext cx="1068615" cy="6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Magenta Pix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1096C45-7588-4F2B-8316-D35001856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745" y="1097280"/>
            <a:ext cx="11681657" cy="512064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57B16A-99BB-4D32-9B9F-31F1084675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35A3486-E315-4E70-A57E-DB540AEB6D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5342" y="6111562"/>
            <a:ext cx="1034748" cy="6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3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Magen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749" y="6562913"/>
            <a:ext cx="1999283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F40C39-5108-E841-85F7-F0B9C0D30E8D}" type="slidenum">
              <a:rPr lang="en-US" sz="1333" smtClean="0">
                <a:latin typeface="TeleNeo Office" panose="020B0504040202090203" pitchFamily="34" charset="0"/>
              </a:rPr>
              <a:pPr algn="r"/>
              <a:t>‹#›</a:t>
            </a:fld>
            <a:r>
              <a:rPr lang="en-US" sz="1333">
                <a:latin typeface="TeleNeo Office" panose="020B0504040202090203" pitchFamily="34" charset="0"/>
              </a:rPr>
              <a:t> | T-Mobile Confidential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538F6D5-0875-4024-91A2-E3E04DAFA2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745" y="1097280"/>
            <a:ext cx="11681657" cy="512064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TeleNeo Office" panose="020B050404020209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9224CD-E85F-4628-A1A0-3A5ECDA82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39" y="158496"/>
            <a:ext cx="11704320" cy="731520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Slide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AB6758A-CDD8-47E1-88E4-6CB842749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5342" y="6111562"/>
            <a:ext cx="1034748" cy="6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8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90313" y="6584881"/>
            <a:ext cx="1038577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F40C39-5108-E841-85F7-F0B9C0D30E8D}" type="slidenum">
              <a:rPr lang="en-US" sz="1200" smtClean="0"/>
              <a:pPr/>
              <a:t>‹#›</a:t>
            </a:fld>
            <a:endParaRPr lang="en-US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" y="195073"/>
            <a:ext cx="11216640" cy="737297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/>
          <a:p>
            <a:r>
              <a:rPr lang="en-US"/>
              <a:t>Title of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170432"/>
            <a:ext cx="11692128" cy="5181600"/>
          </a:xfrm>
          <a:prstGeom prst="rect">
            <a:avLst/>
          </a:prstGeom>
        </p:spPr>
        <p:txBody>
          <a:bodyPr vert="horz" lIns="68681" tIns="34340" rIns="68681" bIns="343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</p:txBody>
      </p:sp>
      <p:pic>
        <p:nvPicPr>
          <p:cNvPr id="7" name="Picture 6" descr="T-Mobile Standard RO White.png"/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1230324" y="6619746"/>
            <a:ext cx="780288" cy="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96" r:id="rId25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hf hdr="0" ftr="0" dt="0"/>
  <p:txStyles>
    <p:titleStyle>
      <a:lvl1pPr algn="l" defTabSz="457859" rtl="0" eaLnBrk="1" latinLnBrk="0" hangingPunct="1">
        <a:spcBef>
          <a:spcPct val="0"/>
        </a:spcBef>
        <a:buNone/>
        <a:defRPr sz="4267" b="0" i="0" kern="1200">
          <a:solidFill>
            <a:srgbClr val="E20074"/>
          </a:solidFill>
          <a:latin typeface="TeleNeo Office ExtraBold" panose="020B0A04040202090203" pitchFamily="34" charset="0"/>
          <a:ea typeface="+mj-ea"/>
          <a:cs typeface="TeleNeo Office ExtraBold" panose="020B0A04040202090203" pitchFamily="34" charset="0"/>
        </a:defRPr>
      </a:lvl1pPr>
    </p:titleStyle>
    <p:bodyStyle>
      <a:lvl1pPr marL="343394" indent="-343394" algn="l" defTabSz="457859" rtl="0" eaLnBrk="1" latinLnBrk="0" hangingPunct="1">
        <a:lnSpc>
          <a:spcPct val="85000"/>
        </a:lnSpc>
        <a:spcBef>
          <a:spcPts val="0"/>
        </a:spcBef>
        <a:spcAft>
          <a:spcPts val="800"/>
        </a:spcAft>
        <a:buClr>
          <a:schemeClr val="accent1"/>
        </a:buClr>
        <a:buFont typeface="Wingdings" panose="05000000000000000000" pitchFamily="2" charset="2"/>
        <a:buChar char="§"/>
        <a:defRPr sz="3200" b="0" i="0" kern="1200">
          <a:solidFill>
            <a:schemeClr val="tx1">
              <a:lumMod val="85000"/>
              <a:lumOff val="15000"/>
            </a:schemeClr>
          </a:solidFill>
          <a:latin typeface="TeleNeo Office" panose="020B0504040202090203" pitchFamily="34" charset="0"/>
          <a:ea typeface="+mn-ea"/>
          <a:cs typeface="Arial" pitchFamily="34" charset="0"/>
        </a:defRPr>
      </a:lvl1pPr>
      <a:lvl2pPr marL="744021" indent="-286162" algn="l" defTabSz="457859" rtl="0" eaLnBrk="1" latinLnBrk="0" hangingPunct="1">
        <a:lnSpc>
          <a:spcPct val="85000"/>
        </a:lnSpc>
        <a:spcBef>
          <a:spcPts val="0"/>
        </a:spcBef>
        <a:spcAft>
          <a:spcPts val="800"/>
        </a:spcAft>
        <a:buClr>
          <a:schemeClr val="accent1"/>
        </a:buClr>
        <a:buFont typeface="Wingdings" panose="05000000000000000000" pitchFamily="2" charset="2"/>
        <a:buChar char="§"/>
        <a:defRPr sz="2400" b="0" i="0" kern="1200">
          <a:solidFill>
            <a:schemeClr val="tx1">
              <a:lumMod val="85000"/>
              <a:lumOff val="15000"/>
            </a:schemeClr>
          </a:solidFill>
          <a:latin typeface="TeleNeo Office" panose="020B0504040202090203" pitchFamily="34" charset="0"/>
          <a:ea typeface="+mn-ea"/>
          <a:cs typeface="Arial" pitchFamily="34" charset="0"/>
        </a:defRPr>
      </a:lvl2pPr>
      <a:lvl3pPr marL="1144647" indent="-228929" algn="l" defTabSz="457859" rtl="0" eaLnBrk="1" latinLnBrk="0" hangingPunct="1">
        <a:lnSpc>
          <a:spcPct val="85000"/>
        </a:lnSpc>
        <a:spcBef>
          <a:spcPts val="0"/>
        </a:spcBef>
        <a:spcAft>
          <a:spcPts val="800"/>
        </a:spcAft>
        <a:buClr>
          <a:schemeClr val="accent1"/>
        </a:buClr>
        <a:buFont typeface="Wingdings" panose="05000000000000000000" pitchFamily="2" charset="2"/>
        <a:buChar char="§"/>
        <a:defRPr sz="2000" b="0" i="0" kern="1200">
          <a:solidFill>
            <a:schemeClr val="tx1">
              <a:lumMod val="85000"/>
              <a:lumOff val="15000"/>
            </a:schemeClr>
          </a:solidFill>
          <a:latin typeface="TeleNeo Office" panose="020B0504040202090203" pitchFamily="34" charset="0"/>
          <a:ea typeface="+mn-ea"/>
          <a:cs typeface="Arial" pitchFamily="34" charset="0"/>
        </a:defRPr>
      </a:lvl3pPr>
      <a:lvl4pPr marL="1602507" indent="-228929" algn="l" defTabSz="457859" rtl="0" eaLnBrk="1" latinLnBrk="0" hangingPunct="1">
        <a:lnSpc>
          <a:spcPct val="85000"/>
        </a:lnSpc>
        <a:spcBef>
          <a:spcPts val="0"/>
        </a:spcBef>
        <a:spcAft>
          <a:spcPts val="800"/>
        </a:spcAft>
        <a:buClr>
          <a:schemeClr val="accent1"/>
        </a:buClr>
        <a:buFont typeface="Wingdings" panose="05000000000000000000" pitchFamily="2" charset="2"/>
        <a:buChar char="§"/>
        <a:defRPr sz="1600" b="0" i="0" kern="1200">
          <a:solidFill>
            <a:schemeClr val="tx1">
              <a:lumMod val="85000"/>
              <a:lumOff val="15000"/>
            </a:schemeClr>
          </a:solidFill>
          <a:latin typeface="TeleNeo Office" panose="020B0504040202090203" pitchFamily="34" charset="0"/>
          <a:ea typeface="+mn-ea"/>
          <a:cs typeface="Arial" pitchFamily="34" charset="0"/>
        </a:defRPr>
      </a:lvl4pPr>
      <a:lvl5pPr marL="2060366" indent="-228929" algn="l" defTabSz="457859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itchFamily="34" charset="0"/>
        </a:defRPr>
      </a:lvl5pPr>
      <a:lvl6pPr marL="2518225" indent="-228929" algn="l" defTabSz="4578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6084" indent="-228929" algn="l" defTabSz="4578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3943" indent="-228929" algn="l" defTabSz="4578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91803" indent="-228929" algn="l" defTabSz="4578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859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5718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3578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31437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9296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7155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5013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62872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39" y="200337"/>
            <a:ext cx="11766772" cy="737297"/>
          </a:xfrm>
          <a:prstGeom prst="rect">
            <a:avLst/>
          </a:prstGeom>
        </p:spPr>
        <p:txBody>
          <a:bodyPr vert="horz" lIns="68681" tIns="34340" rIns="68681" bIns="34340" rtlCol="0" anchor="ctr">
            <a:normAutofit/>
          </a:bodyPr>
          <a:lstStyle/>
          <a:p>
            <a:r>
              <a:rPr lang="en-US"/>
              <a:t>Body – No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168100"/>
            <a:ext cx="11766771" cy="5178272"/>
          </a:xfrm>
          <a:prstGeom prst="rect">
            <a:avLst/>
          </a:prstGeom>
        </p:spPr>
        <p:txBody>
          <a:bodyPr vert="horz" lIns="68681" tIns="34340" rIns="68681" bIns="343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Forth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61AF82-B2CD-DC4C-882F-DF7021C9A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1045" y="6594259"/>
            <a:ext cx="3860800" cy="202143"/>
          </a:xfrm>
          <a:prstGeom prst="rect">
            <a:avLst/>
          </a:prstGeom>
        </p:spPr>
        <p:txBody>
          <a:bodyPr vert="horz" lIns="68681" tIns="34340" rIns="68681" bIns="34340" rtlCol="0" anchor="ctr"/>
          <a:lstStyle>
            <a:lvl1pPr algn="r">
              <a:defRPr sz="1200" b="0" i="0">
                <a:solidFill>
                  <a:schemeClr val="accent1"/>
                </a:solidFill>
                <a:latin typeface="Tele-GroteskHal" pitchFamily="2" charset="0"/>
                <a:cs typeface="Tele-GroteskHal" pitchFamily="2" charset="0"/>
              </a:defRPr>
            </a:lvl1pPr>
          </a:lstStyle>
          <a:p>
            <a:r>
              <a:rPr lang="en-US"/>
              <a:t>T-Mobile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4763E8-FA2B-9141-8ABC-5B7B38C2C35E}"/>
              </a:ext>
            </a:extLst>
          </p:cNvPr>
          <p:cNvSpPr txBox="1">
            <a:spLocks/>
          </p:cNvSpPr>
          <p:nvPr userDrawn="1"/>
        </p:nvSpPr>
        <p:spPr>
          <a:xfrm>
            <a:off x="11538670" y="6594259"/>
            <a:ext cx="621439" cy="202143"/>
          </a:xfrm>
          <a:prstGeom prst="rect">
            <a:avLst/>
          </a:prstGeom>
        </p:spPr>
        <p:txBody>
          <a:bodyPr vert="horz" lIns="91575" tIns="45787" rIns="91575" bIns="45787" rtlCol="0" anchor="ctr"/>
          <a:lstStyle>
            <a:defPPr>
              <a:defRPr lang="en-US"/>
            </a:defPPr>
            <a:lvl1pPr marL="0" algn="l" defTabSz="343403" rtl="0" eaLnBrk="1" latinLnBrk="0" hangingPunct="1">
              <a:defRPr sz="900" kern="1200">
                <a:solidFill>
                  <a:srgbClr val="FFFFFF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34340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806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09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3612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7015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0418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3820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7223" algn="l" defTabSz="343403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F40C39-5108-E841-85F7-F0B9C0D30E8D}" type="slidenum">
              <a:rPr lang="en-US" sz="1200" smtClean="0">
                <a:solidFill>
                  <a:schemeClr val="accent1"/>
                </a:solidFill>
              </a:rPr>
              <a:pPr/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D8CA7-F954-DD4D-BA3E-DD4620044556}"/>
              </a:ext>
            </a:extLst>
          </p:cNvPr>
          <p:cNvSpPr/>
          <p:nvPr userDrawn="1"/>
        </p:nvSpPr>
        <p:spPr>
          <a:xfrm>
            <a:off x="11395605" y="6672076"/>
            <a:ext cx="85195" cy="851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6EB6C7-3774-434B-904F-3844AFB7A3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42901" y="6461445"/>
            <a:ext cx="1155932" cy="4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8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sldNum="0" hdr="0" dt="0"/>
  <p:txStyles>
    <p:titleStyle>
      <a:lvl1pPr algn="l" defTabSz="457859" rtl="0" eaLnBrk="1" latinLnBrk="0" hangingPunct="1">
        <a:spcBef>
          <a:spcPct val="0"/>
        </a:spcBef>
        <a:buNone/>
        <a:defRPr sz="4267" b="0" i="0" kern="1200">
          <a:solidFill>
            <a:srgbClr val="E20074"/>
          </a:solidFill>
          <a:latin typeface="Tele-GroteskUlt" pitchFamily="2" charset="0"/>
          <a:ea typeface="+mj-ea"/>
          <a:cs typeface="Tele-GroteskUlt" pitchFamily="2" charset="0"/>
        </a:defRPr>
      </a:lvl1pPr>
    </p:titleStyle>
    <p:bodyStyle>
      <a:lvl1pPr marL="343394" indent="-343394" algn="l" defTabSz="457859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Arial" pitchFamily="34" charset="0"/>
        </a:defRPr>
      </a:lvl1pPr>
      <a:lvl2pPr marL="744021" indent="-286162" algn="l" defTabSz="457859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4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2pPr>
      <a:lvl3pPr marL="1144647" indent="-228929" algn="l" defTabSz="457859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0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3pPr>
      <a:lvl4pPr marL="1602507" indent="-228929" algn="l" defTabSz="457859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600" b="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4pPr>
      <a:lvl5pPr marL="2060366" indent="-228929" algn="l" defTabSz="457859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itchFamily="34" charset="0"/>
        </a:defRPr>
      </a:lvl5pPr>
      <a:lvl6pPr marL="2518225" indent="-228929" algn="l" defTabSz="4578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6084" indent="-228929" algn="l" defTabSz="4578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3943" indent="-228929" algn="l" defTabSz="4578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91803" indent="-228929" algn="l" defTabSz="4578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859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5718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3578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31437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9296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7155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5013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62872" algn="l" defTabSz="45785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7551" y="3827552"/>
            <a:ext cx="6368606" cy="574194"/>
          </a:xfrm>
        </p:spPr>
        <p:txBody>
          <a:bodyPr/>
          <a:lstStyle/>
          <a:p>
            <a:r>
              <a:rPr lang="en-US"/>
              <a:t>T-Mobile National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77551" y="4566450"/>
            <a:ext cx="5383762" cy="13706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/>
              <a:t>Naren Prabhakar, Sr. Manager Reporting &amp; Analytics</a:t>
            </a:r>
          </a:p>
          <a:p>
            <a:pPr>
              <a:spcAft>
                <a:spcPts val="0"/>
              </a:spcAft>
            </a:pPr>
            <a:r>
              <a:rPr lang="en-US"/>
              <a:t>Anastasia Stevens, Data Scientist</a:t>
            </a:r>
          </a:p>
          <a:p>
            <a:pPr>
              <a:spcAft>
                <a:spcPts val="0"/>
              </a:spcAft>
            </a:pPr>
            <a:endParaRPr lang="en-US"/>
          </a:p>
          <a:p>
            <a:pPr>
              <a:spcAft>
                <a:spcPts val="0"/>
              </a:spcAft>
            </a:pPr>
            <a:r>
              <a:rPr lang="en-US"/>
              <a:t>Pranshu Kumar, Data Scientist</a:t>
            </a:r>
          </a:p>
          <a:p>
            <a:pPr>
              <a:spcAft>
                <a:spcPts val="0"/>
              </a:spcAft>
            </a:pPr>
            <a:r>
              <a:rPr lang="en-US"/>
              <a:t>Emily Wong, Business Analyst</a:t>
            </a:r>
          </a:p>
          <a:p>
            <a:pPr>
              <a:spcAft>
                <a:spcPts val="0"/>
              </a:spcAft>
            </a:pPr>
            <a:r>
              <a:rPr lang="en-US"/>
              <a:t>Adam Cornille, QA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7551" y="3104519"/>
            <a:ext cx="6795573" cy="648962"/>
          </a:xfrm>
        </p:spPr>
        <p:txBody>
          <a:bodyPr>
            <a:noAutofit/>
          </a:bodyPr>
          <a:lstStyle/>
          <a:p>
            <a:r>
              <a:rPr lang="en-US" sz="3600" b="0">
                <a:latin typeface="Segoe UI Light"/>
                <a:cs typeface="Segoe UI Light"/>
              </a:rPr>
              <a:t>EC Modeling</a:t>
            </a:r>
            <a:endParaRPr lang="en-US"/>
          </a:p>
        </p:txBody>
      </p:sp>
      <p:pic>
        <p:nvPicPr>
          <p:cNvPr id="3074" name="Picture 2" descr="T‑Mobile Logo (magenta on transparent, RGB, PNG) | T‑Mobile Newsroom">
            <a:extLst>
              <a:ext uri="{FF2B5EF4-FFF2-40B4-BE49-F238E27FC236}">
                <a16:creationId xmlns:a16="http://schemas.microsoft.com/office/drawing/2014/main" id="{0CFFF654-1784-4D3A-B327-590122BC4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83" y="1038817"/>
            <a:ext cx="2321202" cy="56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9282D-8530-4C3E-99DA-A6CD58FA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>
                <a:solidFill>
                  <a:schemeClr val="bg1"/>
                </a:solidFill>
              </a:rPr>
              <a:t>Feature Cleaning Steps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F5329-F2C1-4004-9928-FFE5735E141B}"/>
              </a:ext>
            </a:extLst>
          </p:cNvPr>
          <p:cNvSpPr/>
          <p:nvPr/>
        </p:nvSpPr>
        <p:spPr>
          <a:xfrm>
            <a:off x="759774" y="3173537"/>
            <a:ext cx="1935300" cy="580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b="1">
                <a:solidFill>
                  <a:schemeClr val="bg1"/>
                </a:solidFill>
                <a:latin typeface="Tele-GroteskNor"/>
                <a:cs typeface="Arial"/>
              </a:rPr>
              <a:t>Null Values Treatment</a:t>
            </a:r>
          </a:p>
          <a:p>
            <a:endParaRPr lang="en-US" sz="1400">
              <a:solidFill>
                <a:schemeClr val="bg1"/>
              </a:solidFill>
              <a:latin typeface="Tele-GroteskNor" pitchFamily="2" charset="0"/>
              <a:cs typeface="Arial" pitchFamily="34" charset="0"/>
            </a:endParaRPr>
          </a:p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67A9D-6B23-4517-A5E8-84F35E582142}"/>
              </a:ext>
            </a:extLst>
          </p:cNvPr>
          <p:cNvSpPr/>
          <p:nvPr/>
        </p:nvSpPr>
        <p:spPr>
          <a:xfrm>
            <a:off x="759774" y="4763161"/>
            <a:ext cx="1935300" cy="505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b="1">
                <a:solidFill>
                  <a:schemeClr val="bg1"/>
                </a:solidFill>
                <a:latin typeface="Tele-GroteskNor"/>
                <a:cs typeface="Arial"/>
              </a:rPr>
              <a:t>Categorical Features Treatment</a:t>
            </a:r>
            <a:endParaRPr lang="en-US">
              <a:solidFill>
                <a:schemeClr val="bg1"/>
              </a:solidFill>
              <a:latin typeface="Tele-GroteskNor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02BC8-7660-45D8-97A3-4DE5EB45F3DF}"/>
              </a:ext>
            </a:extLst>
          </p:cNvPr>
          <p:cNvSpPr/>
          <p:nvPr/>
        </p:nvSpPr>
        <p:spPr>
          <a:xfrm>
            <a:off x="759774" y="1454802"/>
            <a:ext cx="1935300" cy="580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b="1"/>
              <a:t>Outlier Detection &amp; Treatment</a:t>
            </a:r>
          </a:p>
          <a:p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7099D-BF9E-4ABC-B07E-10C4C15AD7E8}"/>
              </a:ext>
            </a:extLst>
          </p:cNvPr>
          <p:cNvSpPr/>
          <p:nvPr/>
        </p:nvSpPr>
        <p:spPr>
          <a:xfrm>
            <a:off x="2762450" y="1454802"/>
            <a:ext cx="8316227" cy="140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AutoNum type="arabicPeriod"/>
            </a:pPr>
            <a:r>
              <a:rPr lang="en-US" sz="1600">
                <a:solidFill>
                  <a:schemeClr val="tx1"/>
                </a:solidFill>
              </a:rPr>
              <a:t>Visualized the distribution of variables and detected outliers using </a:t>
            </a:r>
            <a:r>
              <a:rPr lang="en-US" sz="1600" b="1">
                <a:solidFill>
                  <a:schemeClr val="tx1"/>
                </a:solidFill>
              </a:rPr>
              <a:t>Box Plots </a:t>
            </a:r>
            <a:r>
              <a:rPr lang="en-US" sz="1600">
                <a:solidFill>
                  <a:schemeClr val="tx1"/>
                </a:solidFill>
              </a:rPr>
              <a:t>and the </a:t>
            </a:r>
            <a:r>
              <a:rPr lang="en-US" sz="1600" b="1">
                <a:solidFill>
                  <a:schemeClr val="tx1"/>
                </a:solidFill>
              </a:rPr>
              <a:t>Inter Quartile Range (IQR)</a:t>
            </a:r>
          </a:p>
          <a:p>
            <a:pPr marL="342900" indent="-342900">
              <a:buAutoNum type="arabicPeriod"/>
            </a:pPr>
            <a:r>
              <a:rPr lang="en-US" sz="1600">
                <a:solidFill>
                  <a:schemeClr val="tx1"/>
                </a:solidFill>
              </a:rPr>
              <a:t>Set the upper and lower limits as 1.5 times of IQR above Q3 (75th quartile) and below Q1(25th quartile), respectively</a:t>
            </a:r>
          </a:p>
          <a:p>
            <a:pPr marL="342900" indent="-342900">
              <a:buAutoNum type="arabicPeriod"/>
            </a:pPr>
            <a:r>
              <a:rPr lang="en-US" sz="1600">
                <a:solidFill>
                  <a:schemeClr val="tx1"/>
                </a:solidFill>
              </a:rPr>
              <a:t>Capped &amp; floored data points outside of upper and lower limits by replacing with limit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45FF9-1622-48DD-A3CA-F10259E29903}"/>
              </a:ext>
            </a:extLst>
          </p:cNvPr>
          <p:cNvSpPr/>
          <p:nvPr/>
        </p:nvSpPr>
        <p:spPr>
          <a:xfrm>
            <a:off x="2762450" y="3173537"/>
            <a:ext cx="8316228" cy="1400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b="1">
                <a:solidFill>
                  <a:schemeClr val="tx1"/>
                </a:solidFill>
              </a:rPr>
              <a:t>Categorical</a:t>
            </a:r>
            <a:r>
              <a:rPr lang="en-US" sz="1600">
                <a:solidFill>
                  <a:schemeClr val="tx1"/>
                </a:solidFill>
              </a:rPr>
              <a:t> – Replaced with the majority class in each variable</a:t>
            </a:r>
          </a:p>
          <a:p>
            <a:r>
              <a:rPr lang="en-US" sz="1600" b="1">
                <a:solidFill>
                  <a:schemeClr val="tx1"/>
                </a:solidFill>
              </a:rPr>
              <a:t>Numeric</a:t>
            </a:r>
            <a:r>
              <a:rPr lang="en-US" sz="1600">
                <a:solidFill>
                  <a:schemeClr val="tx1"/>
                </a:solidFill>
              </a:rPr>
              <a:t> – After removal of outliers, replaced nulls with means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F82C2-61C2-477E-BA42-DB6B9F046690}"/>
              </a:ext>
            </a:extLst>
          </p:cNvPr>
          <p:cNvSpPr/>
          <p:nvPr/>
        </p:nvSpPr>
        <p:spPr>
          <a:xfrm>
            <a:off x="2762450" y="4763161"/>
            <a:ext cx="8316228" cy="1362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>
                <a:solidFill>
                  <a:schemeClr val="tx1"/>
                </a:solidFill>
              </a:rPr>
              <a:t>Encoded categorical features to numeric quantities using </a:t>
            </a:r>
            <a:r>
              <a:rPr lang="en-US" sz="1600" b="1">
                <a:solidFill>
                  <a:schemeClr val="tx1"/>
                </a:solidFill>
              </a:rPr>
              <a:t>One-Hot Encoding</a:t>
            </a:r>
            <a:r>
              <a:rPr lang="en-US" sz="1600">
                <a:solidFill>
                  <a:schemeClr val="tx1"/>
                </a:solidFill>
              </a:rPr>
              <a:t>, that creates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 an additional feature for each group of each categorical feature and mark each observation belonging (Value=1) or not (Value=0) to that group.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9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D29A503-D580-0EAE-F98C-49FD48713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26195"/>
              </p:ext>
            </p:extLst>
          </p:nvPr>
        </p:nvGraphicFramePr>
        <p:xfrm>
          <a:off x="198581" y="249380"/>
          <a:ext cx="11679565" cy="536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49">
                  <a:extLst>
                    <a:ext uri="{9D8B030D-6E8A-4147-A177-3AD203B41FA5}">
                      <a16:colId xmlns:a16="http://schemas.microsoft.com/office/drawing/2014/main" val="157808956"/>
                    </a:ext>
                  </a:extLst>
                </a:gridCol>
                <a:gridCol w="8434316">
                  <a:extLst>
                    <a:ext uri="{9D8B030D-6E8A-4147-A177-3AD203B41FA5}">
                      <a16:colId xmlns:a16="http://schemas.microsoft.com/office/drawing/2014/main" val="165315000"/>
                    </a:ext>
                  </a:extLst>
                </a:gridCol>
              </a:tblGrid>
              <a:tr h="762297">
                <a:tc gridSpan="2">
                  <a:txBody>
                    <a:bodyPr/>
                    <a:lstStyle/>
                    <a:p>
                      <a:r>
                        <a:rPr lang="en-US" sz="4000" b="0">
                          <a:solidFill>
                            <a:schemeClr val="bg1"/>
                          </a:solidFill>
                          <a:latin typeface="TeleNeo Office ExtraBold"/>
                        </a:rPr>
                        <a:t>Models Used</a:t>
                      </a:r>
                      <a:endParaRPr lang="en-US" sz="4000" b="0">
                        <a:latin typeface="TeleNeo Office ExtraBold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26222844"/>
                  </a:ext>
                </a:extLst>
              </a:tr>
              <a:tr h="643332">
                <a:tc>
                  <a:txBody>
                    <a:bodyPr/>
                    <a:lstStyle/>
                    <a:p>
                      <a:r>
                        <a:rPr lang="en-US" sz="2000" b="1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31944"/>
                  </a:ext>
                </a:extLst>
              </a:tr>
              <a:tr h="1648290">
                <a:tc>
                  <a:txBody>
                    <a:bodyPr/>
                    <a:lstStyle/>
                    <a:p>
                      <a:r>
                        <a:rPr lang="en-US" sz="1600"/>
                        <a:t>Generalized Linear Model – </a:t>
                      </a:r>
                    </a:p>
                    <a:p>
                      <a:r>
                        <a:rPr lang="en-US" sz="1600"/>
                        <a:t>Tweedie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8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eleNeo Office"/>
                          <a:cs typeface="Arial"/>
                        </a:rPr>
                        <a:t>Tweedie regression models (TRMs) are </a:t>
                      </a:r>
                      <a:r>
                        <a:rPr lang="en-US" sz="1600" b="1">
                          <a:latin typeface="TeleNeo Office"/>
                          <a:cs typeface="Arial"/>
                        </a:rPr>
                        <a:t>flexible tools to deal with non-negative right-skewed data and can handle semi-continuous data</a:t>
                      </a:r>
                      <a:r>
                        <a:rPr lang="en-US" sz="1600">
                          <a:latin typeface="TeleNeo Office"/>
                          <a:cs typeface="Arial"/>
                        </a:rPr>
                        <a:t>, that is, continuous data with probability mass at zero. The geometric sums of Tweedie random variables lead to the geometric Tweedie distributions.</a:t>
                      </a:r>
                      <a:endParaRPr lang="en-US" sz="1600"/>
                    </a:p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80809"/>
                  </a:ext>
                </a:extLst>
              </a:tr>
              <a:tr h="1448605">
                <a:tc>
                  <a:txBody>
                    <a:bodyPr/>
                    <a:lstStyle/>
                    <a:p>
                      <a:r>
                        <a:rPr lang="en-US" sz="16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8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eleNeo Office"/>
                          <a:cs typeface="Arial"/>
                        </a:rPr>
                        <a:t>It fits a number of randomized decision trees on various sub-samples of the dataset and uses averaging to improve the predictive accuracy and control over-fitting.</a:t>
                      </a:r>
                    </a:p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11943"/>
                  </a:ext>
                </a:extLst>
              </a:tr>
              <a:tr h="858935">
                <a:tc>
                  <a:txBody>
                    <a:bodyPr/>
                    <a:lstStyle/>
                    <a:p>
                      <a:r>
                        <a:rPr lang="en-US" sz="1600"/>
                        <a:t>Ridge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err="1">
                          <a:latin typeface="Tele-GroteskNor"/>
                        </a:rPr>
                        <a:t>RidgeCV</a:t>
                      </a:r>
                      <a:r>
                        <a:rPr lang="en-US" sz="1600" b="0" i="0" u="none" strike="noStrike" noProof="0">
                          <a:latin typeface="Tele-GroteskNor"/>
                        </a:rPr>
                        <a:t> is cross validation method in ridge regression. Ridge Regression is a special case of regression which is normally used in datasets which have multicollinearity.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3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55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7A5960-0120-4B6C-B495-55E67AB1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Features Used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F30BA-354F-4670-94ED-5BFAA95B8605}"/>
              </a:ext>
            </a:extLst>
          </p:cNvPr>
          <p:cNvSpPr/>
          <p:nvPr/>
        </p:nvSpPr>
        <p:spPr>
          <a:xfrm>
            <a:off x="825547" y="1394212"/>
            <a:ext cx="1792525" cy="3848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600" b="1"/>
              <a:t>T-Mobile POR Data</a:t>
            </a:r>
          </a:p>
          <a:p>
            <a:endParaRPr lang="en-US" sz="140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E4B7794-09F5-4EE6-A671-CE35CC85CCC0}"/>
              </a:ext>
            </a:extLst>
          </p:cNvPr>
          <p:cNvSpPr txBox="1">
            <a:spLocks/>
          </p:cNvSpPr>
          <p:nvPr/>
        </p:nvSpPr>
        <p:spPr>
          <a:xfrm>
            <a:off x="6167569" y="1876840"/>
            <a:ext cx="2832053" cy="42842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681" tIns="34340" rIns="68681" bIns="34340" rtlCol="0">
            <a:normAutofit/>
          </a:bodyPr>
          <a:lstStyle>
            <a:lvl1pPr marL="343394" indent="-343394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1pPr>
            <a:lvl2pPr marL="744021" indent="-286162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2pPr>
            <a:lvl3pPr marL="114464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3pPr>
            <a:lvl4pPr marL="160250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4pPr>
            <a:lvl5pPr marL="2060366" indent="-228929" algn="l" defTabSz="45785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8225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84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394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180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Categorical</a:t>
            </a:r>
          </a:p>
          <a:p>
            <a:pPr lvl="1"/>
            <a:r>
              <a:rPr lang="en-US" sz="1400" err="1"/>
              <a:t>property_indicator_name</a:t>
            </a:r>
            <a:r>
              <a:rPr lang="en-US" sz="1400"/>
              <a:t>    </a:t>
            </a:r>
          </a:p>
          <a:p>
            <a:pPr lvl="1"/>
            <a:r>
              <a:rPr lang="en-US" sz="1400" err="1"/>
              <a:t>std_city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Numeric</a:t>
            </a:r>
          </a:p>
          <a:p>
            <a:pPr lvl="1"/>
            <a:r>
              <a:rPr lang="en-US" sz="1400" err="1"/>
              <a:t>tax_per_acre</a:t>
            </a:r>
            <a:endParaRPr lang="en-US" sz="1400"/>
          </a:p>
          <a:p>
            <a:pPr lvl="1"/>
            <a:r>
              <a:rPr lang="en-US" sz="1400"/>
              <a:t>age</a:t>
            </a:r>
          </a:p>
          <a:p>
            <a:pPr lvl="1"/>
            <a:r>
              <a:rPr lang="en-US" sz="1400" err="1"/>
              <a:t>land_acres</a:t>
            </a:r>
            <a:endParaRPr lang="en-US" sz="1400"/>
          </a:p>
          <a:p>
            <a:pPr marL="0" indent="0">
              <a:buNone/>
            </a:pPr>
            <a:endParaRPr lang="en-US" sz="1400" b="1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400" b="1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400" b="1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400" b="1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77F53-8D43-4991-84D4-5AB8FDF7CCBB}"/>
              </a:ext>
            </a:extLst>
          </p:cNvPr>
          <p:cNvSpPr/>
          <p:nvPr/>
        </p:nvSpPr>
        <p:spPr>
          <a:xfrm>
            <a:off x="6167569" y="1394212"/>
            <a:ext cx="1607730" cy="3960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600" b="1"/>
              <a:t>Parcel Data</a:t>
            </a:r>
          </a:p>
          <a:p>
            <a:endParaRPr lang="en-US" sz="140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B9F0271-3126-443A-8FD1-0B7315E91329}"/>
              </a:ext>
            </a:extLst>
          </p:cNvPr>
          <p:cNvSpPr txBox="1">
            <a:spLocks/>
          </p:cNvSpPr>
          <p:nvPr/>
        </p:nvSpPr>
        <p:spPr>
          <a:xfrm>
            <a:off x="825547" y="1876841"/>
            <a:ext cx="2638803" cy="4284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681" tIns="34340" rIns="68681" bIns="34340" rtlCol="0">
            <a:normAutofit/>
          </a:bodyPr>
          <a:lstStyle>
            <a:lvl1pPr marL="343394" indent="-343394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1pPr>
            <a:lvl2pPr marL="744021" indent="-286162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2pPr>
            <a:lvl3pPr marL="114464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3pPr>
            <a:lvl4pPr marL="160250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4pPr>
            <a:lvl5pPr marL="2060366" indent="-228929" algn="l" defTabSz="45785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8225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84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394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180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Categorical </a:t>
            </a:r>
          </a:p>
          <a:p>
            <a:r>
              <a:rPr lang="en-US" sz="1400" err="1"/>
              <a:t>prop_type</a:t>
            </a:r>
            <a:endParaRPr lang="en-US" sz="1400"/>
          </a:p>
          <a:p>
            <a:r>
              <a:rPr lang="en-US" sz="1400" err="1"/>
              <a:t>site_type_desc</a:t>
            </a:r>
            <a:r>
              <a:rPr lang="en-US" sz="1400"/>
              <a:t>             </a:t>
            </a:r>
          </a:p>
          <a:p>
            <a:r>
              <a:rPr lang="en-US" sz="1400" err="1"/>
              <a:t>site_class_desc</a:t>
            </a:r>
            <a:r>
              <a:rPr lang="en-US" sz="1400"/>
              <a:t> </a:t>
            </a:r>
          </a:p>
          <a:p>
            <a:r>
              <a:rPr lang="en-US" sz="1400" err="1"/>
              <a:t>MLA_Partner</a:t>
            </a:r>
            <a:r>
              <a:rPr lang="en-US" sz="1400"/>
              <a:t>                   </a:t>
            </a:r>
          </a:p>
          <a:p>
            <a:r>
              <a:rPr lang="en-US" sz="1400" err="1"/>
              <a:t>MLA_Flag</a:t>
            </a:r>
            <a:endParaRPr lang="en-US" sz="1400"/>
          </a:p>
          <a:p>
            <a:r>
              <a:rPr lang="en-US" sz="1400" err="1"/>
              <a:t>isurban</a:t>
            </a:r>
            <a:endParaRPr lang="en-US" sz="1400"/>
          </a:p>
          <a:p>
            <a:r>
              <a:rPr lang="en-US" sz="1400" err="1"/>
              <a:t>Category_v_Capacity_Other</a:t>
            </a:r>
            <a:endParaRPr lang="en-US" sz="1400"/>
          </a:p>
          <a:p>
            <a:r>
              <a:rPr lang="en-US" sz="1400"/>
              <a:t>max_proj_l600_flg</a:t>
            </a:r>
          </a:p>
          <a:p>
            <a:r>
              <a:rPr lang="en-US" sz="1400"/>
              <a:t>max_proj_2500_flg             </a:t>
            </a:r>
          </a:p>
          <a:p>
            <a:pPr marL="0" indent="0">
              <a:buNone/>
            </a:pPr>
            <a:r>
              <a:rPr lang="en-US" sz="1400" b="1"/>
              <a:t>Numeric</a:t>
            </a:r>
          </a:p>
          <a:p>
            <a:r>
              <a:rPr lang="en-US" sz="1400"/>
              <a:t>EC Duration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4197EAE4-1D8A-4292-968B-FD6DFEEDE67E}"/>
              </a:ext>
            </a:extLst>
          </p:cNvPr>
          <p:cNvSpPr txBox="1">
            <a:spLocks/>
          </p:cNvSpPr>
          <p:nvPr/>
        </p:nvSpPr>
        <p:spPr>
          <a:xfrm>
            <a:off x="3464350" y="1876840"/>
            <a:ext cx="2445562" cy="4284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681" tIns="34340" rIns="68681" bIns="34340" rtlCol="0">
            <a:normAutofit/>
          </a:bodyPr>
          <a:lstStyle>
            <a:lvl1pPr marL="343394" indent="-343394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1pPr>
            <a:lvl2pPr marL="744021" indent="-286162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2pPr>
            <a:lvl3pPr marL="114464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3pPr>
            <a:lvl4pPr marL="160250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4pPr>
            <a:lvl5pPr marL="2060366" indent="-228929" algn="l" defTabSz="45785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8225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84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394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180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Property Type</a:t>
            </a:r>
          </a:p>
          <a:p>
            <a:pPr marL="0" indent="0">
              <a:buNone/>
            </a:pPr>
            <a:r>
              <a:rPr lang="en-US" sz="1400"/>
              <a:t>Building or structure</a:t>
            </a:r>
          </a:p>
          <a:p>
            <a:pPr marL="0" indent="0">
              <a:buNone/>
            </a:pPr>
            <a:r>
              <a:rPr lang="en-US" sz="1400"/>
              <a:t>Site Class</a:t>
            </a:r>
          </a:p>
          <a:p>
            <a:pPr marL="0" indent="0">
              <a:buNone/>
            </a:pPr>
            <a:r>
              <a:rPr lang="en-US" sz="1400"/>
              <a:t>Partner responsible</a:t>
            </a:r>
          </a:p>
          <a:p>
            <a:pPr marL="0" indent="0">
              <a:buNone/>
            </a:pPr>
            <a:r>
              <a:rPr lang="en-US" sz="1400"/>
              <a:t>MLA (Y/N)</a:t>
            </a:r>
          </a:p>
          <a:p>
            <a:pPr marL="0" indent="0">
              <a:buNone/>
            </a:pPr>
            <a:r>
              <a:rPr lang="en-US" sz="1400"/>
              <a:t>Urban (Y/N)</a:t>
            </a:r>
          </a:p>
          <a:p>
            <a:pPr marL="0" indent="0">
              <a:buNone/>
            </a:pPr>
            <a:r>
              <a:rPr lang="en-US" sz="1400"/>
              <a:t>Capacity Other (Y/N)</a:t>
            </a:r>
          </a:p>
          <a:p>
            <a:pPr marL="0" indent="0">
              <a:buNone/>
            </a:pPr>
            <a:r>
              <a:rPr lang="en-US" sz="1400"/>
              <a:t>L600 (Y/N)</a:t>
            </a:r>
          </a:p>
          <a:p>
            <a:pPr marL="0" indent="0">
              <a:buNone/>
            </a:pPr>
            <a:r>
              <a:rPr lang="en-US" sz="1400"/>
              <a:t>2500 (Anchor) (Y/N)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Response Variable</a:t>
            </a:r>
            <a:endParaRPr lang="en-US" sz="140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8E30CCF2-BB6B-4AC7-8072-7B935F4CA977}"/>
              </a:ext>
            </a:extLst>
          </p:cNvPr>
          <p:cNvSpPr txBox="1">
            <a:spLocks/>
          </p:cNvSpPr>
          <p:nvPr/>
        </p:nvSpPr>
        <p:spPr>
          <a:xfrm>
            <a:off x="8999622" y="1876841"/>
            <a:ext cx="2460858" cy="42842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681" tIns="34340" rIns="68681" bIns="34340" rtlCol="0">
            <a:normAutofit/>
          </a:bodyPr>
          <a:lstStyle>
            <a:lvl1pPr marL="343394" indent="-343394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1pPr>
            <a:lvl2pPr marL="744021" indent="-286162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2pPr>
            <a:lvl3pPr marL="114464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3pPr>
            <a:lvl4pPr marL="160250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4pPr>
            <a:lvl5pPr marL="2060366" indent="-228929" algn="l" defTabSz="45785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8225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84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394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180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Residential/condo/commercial</a:t>
            </a:r>
          </a:p>
          <a:p>
            <a:pPr marL="0" indent="0">
              <a:buNone/>
            </a:pPr>
            <a:r>
              <a:rPr lang="en-US" sz="1400"/>
              <a:t>City name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Tax provided per acre</a:t>
            </a:r>
          </a:p>
          <a:p>
            <a:pPr marL="0" indent="0">
              <a:buNone/>
            </a:pPr>
            <a:r>
              <a:rPr lang="en-US" sz="1400"/>
              <a:t>Age of original building</a:t>
            </a:r>
          </a:p>
          <a:p>
            <a:pPr marL="0" indent="0">
              <a:buNone/>
            </a:pPr>
            <a:r>
              <a:rPr lang="en-US" sz="1400"/>
              <a:t>Total landmass in acres</a:t>
            </a:r>
          </a:p>
          <a:p>
            <a:pPr marL="0" indent="0">
              <a:buNone/>
            </a:pPr>
            <a:endParaRPr lang="en-US" sz="140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40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40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40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9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8EFEB4-86BC-D4EB-A123-F839E34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Model Performance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F73E021-9751-A230-7C72-9A6E5660F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8"/>
          <a:stretch/>
        </p:blipFill>
        <p:spPr>
          <a:xfrm>
            <a:off x="1084313" y="1691315"/>
            <a:ext cx="6301907" cy="425919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005A056-FE0E-A1B4-FDEE-CC33D067A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71864" y="1437750"/>
            <a:ext cx="5255677" cy="429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Predicted ECs Within </a:t>
            </a:r>
            <a:r>
              <a:rPr lang="en-US" sz="2000" b="0" i="0"/>
              <a:t>±</a:t>
            </a:r>
            <a:r>
              <a:rPr lang="en-US" sz="2000"/>
              <a:t>1.5 Month Margin of Error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BBCF117-9ADC-E968-9AB1-ABA75383D5CF}"/>
              </a:ext>
            </a:extLst>
          </p:cNvPr>
          <p:cNvSpPr txBox="1">
            <a:spLocks/>
          </p:cNvSpPr>
          <p:nvPr/>
        </p:nvSpPr>
        <p:spPr>
          <a:xfrm>
            <a:off x="766740" y="2524065"/>
            <a:ext cx="387927" cy="2216727"/>
          </a:xfrm>
          <a:prstGeom prst="rect">
            <a:avLst/>
          </a:prstGeom>
        </p:spPr>
        <p:txBody>
          <a:bodyPr vert="vert270" lIns="68681" tIns="34340" rIns="68681" bIns="34340" rtlCol="0">
            <a:normAutofit/>
          </a:bodyPr>
          <a:lstStyle>
            <a:lvl1pPr marL="343394" indent="-343394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1pPr>
            <a:lvl2pPr marL="744021" indent="-286162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2pPr>
            <a:lvl3pPr marL="114464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3pPr>
            <a:lvl4pPr marL="160250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4pPr>
            <a:lvl5pPr marL="2060366" indent="-228929" algn="l" defTabSz="45785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8225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84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394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180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/>
              <a:t>Predicted EC Duration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AE24E74-31CB-01CB-E63F-4451F26B6897}"/>
              </a:ext>
            </a:extLst>
          </p:cNvPr>
          <p:cNvSpPr txBox="1">
            <a:spLocks/>
          </p:cNvSpPr>
          <p:nvPr/>
        </p:nvSpPr>
        <p:spPr>
          <a:xfrm>
            <a:off x="3414065" y="6032900"/>
            <a:ext cx="1985818" cy="304799"/>
          </a:xfrm>
          <a:prstGeom prst="rect">
            <a:avLst/>
          </a:prstGeom>
        </p:spPr>
        <p:txBody>
          <a:bodyPr vert="horz" lIns="68681" tIns="34340" rIns="68681" bIns="34340" rtlCol="0">
            <a:normAutofit/>
          </a:bodyPr>
          <a:lstStyle>
            <a:lvl1pPr marL="343394" indent="-343394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1pPr>
            <a:lvl2pPr marL="744021" indent="-286162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2pPr>
            <a:lvl3pPr marL="114464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3pPr>
            <a:lvl4pPr marL="160250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4pPr>
            <a:lvl5pPr marL="2060366" indent="-228929" algn="l" defTabSz="45785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8225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84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394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180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/>
              <a:t>Actual EC Duration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C2248B4F-E767-0D94-D6CA-D07DE9FD4B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7064" y="33276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987DAD-4633-F1EE-54C5-ED003EFF055A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96270611"/>
              </p:ext>
            </p:extLst>
          </p:nvPr>
        </p:nvGraphicFramePr>
        <p:xfrm>
          <a:off x="382385" y="1352145"/>
          <a:ext cx="11514440" cy="4922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042A0AB-DA47-B74C-DE89-7CDD6D6F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470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DF745A-68EA-0A6A-EA10-CFE845430237}"/>
              </a:ext>
            </a:extLst>
          </p:cNvPr>
          <p:cNvSpPr/>
          <p:nvPr/>
        </p:nvSpPr>
        <p:spPr>
          <a:xfrm>
            <a:off x="1820244" y="4132256"/>
            <a:ext cx="4130335" cy="174694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lvl="1" indent="-2857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Property </a:t>
            </a:r>
            <a:r>
              <a:rPr lang="en-US" sz="1600"/>
              <a:t>Type</a:t>
            </a:r>
            <a:r>
              <a:rPr lang="en-US" sz="1600" kern="1200"/>
              <a:t>: Commercial, Residential, etc.</a:t>
            </a:r>
          </a:p>
          <a:p>
            <a:pPr marL="0" lvl="1" indent="-2857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City name</a:t>
            </a:r>
          </a:p>
          <a:p>
            <a:pPr marL="0" lvl="1" indent="-2857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Tax paid per acre</a:t>
            </a:r>
          </a:p>
          <a:p>
            <a:pPr marL="0" lvl="1" indent="-2857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Age of original building</a:t>
            </a:r>
          </a:p>
          <a:p>
            <a:pPr marL="0" lvl="1" indent="-2857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Acres in parcel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603B6-3597-9DC7-1950-42418733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Modeling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C76B9-D493-846C-94F7-FD91FC9DFCDD}"/>
              </a:ext>
            </a:extLst>
          </p:cNvPr>
          <p:cNvSpPr/>
          <p:nvPr/>
        </p:nvSpPr>
        <p:spPr>
          <a:xfrm>
            <a:off x="1820244" y="2029725"/>
            <a:ext cx="4130335" cy="191478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lvl="1" indent="-2857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Property </a:t>
            </a:r>
            <a:r>
              <a:rPr lang="en-US" sz="1600"/>
              <a:t>Indicator</a:t>
            </a:r>
            <a:r>
              <a:rPr lang="en-US" sz="1600" kern="1200"/>
              <a:t>: Single-Family, Utilities, Apartment, etc.</a:t>
            </a:r>
          </a:p>
          <a:p>
            <a:pPr marL="285750" lvl="1" indent="-2857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Site Type: Building or structure</a:t>
            </a:r>
          </a:p>
          <a:p>
            <a:pPr marL="285750" lvl="1" indent="-2857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Site Class: Self Support Tower, Monopole, Wood Pole, etc.</a:t>
            </a:r>
          </a:p>
          <a:p>
            <a:pPr marL="285750" lvl="1" indent="-2857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MLA Partner: American Tower, Other, etc.</a:t>
            </a:r>
          </a:p>
          <a:p>
            <a:pPr marL="285750" lvl="1" indent="-2857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/>
              <a:t>Yes/No Flags: MLA, Urban, Capacity Other, L600, 2500 (Anchor)</a:t>
            </a:r>
          </a:p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F80E4-40F5-584C-ABBE-128E77F4D549}"/>
              </a:ext>
            </a:extLst>
          </p:cNvPr>
          <p:cNvSpPr/>
          <p:nvPr/>
        </p:nvSpPr>
        <p:spPr>
          <a:xfrm>
            <a:off x="398076" y="2029725"/>
            <a:ext cx="1341979" cy="191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T-Mobile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POR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BE04AF-7535-851B-6332-35A35E2E4532}"/>
              </a:ext>
            </a:extLst>
          </p:cNvPr>
          <p:cNvSpPr/>
          <p:nvPr/>
        </p:nvSpPr>
        <p:spPr>
          <a:xfrm>
            <a:off x="398077" y="4132255"/>
            <a:ext cx="1341977" cy="1746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Parcel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267F04-2994-D19A-F81C-E7CF6AF85519}"/>
              </a:ext>
            </a:extLst>
          </p:cNvPr>
          <p:cNvSpPr/>
          <p:nvPr/>
        </p:nvSpPr>
        <p:spPr>
          <a:xfrm>
            <a:off x="6102980" y="3806025"/>
            <a:ext cx="388925" cy="36355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773B44-F337-CA22-F3C1-249E6059229C}"/>
              </a:ext>
            </a:extLst>
          </p:cNvPr>
          <p:cNvSpPr/>
          <p:nvPr/>
        </p:nvSpPr>
        <p:spPr>
          <a:xfrm>
            <a:off x="8989862" y="3810299"/>
            <a:ext cx="388925" cy="36355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6CB48C-77E9-C342-B904-5A7721CF1F1F}"/>
              </a:ext>
            </a:extLst>
          </p:cNvPr>
          <p:cNvSpPr/>
          <p:nvPr/>
        </p:nvSpPr>
        <p:spPr>
          <a:xfrm>
            <a:off x="1748032" y="1724004"/>
            <a:ext cx="1932295" cy="324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1"/>
                </a:solidFill>
              </a:rPr>
              <a:t>Selected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8F1740-B8A2-0F6F-08A0-AACA7F5A7021}"/>
              </a:ext>
            </a:extLst>
          </p:cNvPr>
          <p:cNvSpPr/>
          <p:nvPr/>
        </p:nvSpPr>
        <p:spPr>
          <a:xfrm>
            <a:off x="6572094" y="3131123"/>
            <a:ext cx="2196491" cy="1474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EFDF2-956A-6996-3B18-81147DB1F6AB}"/>
              </a:ext>
            </a:extLst>
          </p:cNvPr>
          <p:cNvSpPr/>
          <p:nvPr/>
        </p:nvSpPr>
        <p:spPr>
          <a:xfrm>
            <a:off x="9529520" y="3131123"/>
            <a:ext cx="2196491" cy="1474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Entitlement Complete Duration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17724-66BB-B622-E926-5827C9EB542A}"/>
              </a:ext>
            </a:extLst>
          </p:cNvPr>
          <p:cNvSpPr/>
          <p:nvPr/>
        </p:nvSpPr>
        <p:spPr>
          <a:xfrm>
            <a:off x="6491390" y="2823719"/>
            <a:ext cx="2357897" cy="363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>
                <a:solidFill>
                  <a:schemeClr val="tx1"/>
                </a:solidFill>
              </a:rPr>
              <a:t>Machine Learning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E01CDD-5E02-A1C6-F437-1597B9E9BA8B}"/>
              </a:ext>
            </a:extLst>
          </p:cNvPr>
          <p:cNvSpPr/>
          <p:nvPr/>
        </p:nvSpPr>
        <p:spPr>
          <a:xfrm>
            <a:off x="9524824" y="2823718"/>
            <a:ext cx="1271435" cy="363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>
                <a:solidFill>
                  <a:schemeClr val="tx1"/>
                </a:solidFill>
              </a:rPr>
              <a:t>Target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4D9E95-5036-E65E-0BFB-E8DF08E0455A}"/>
              </a:ext>
            </a:extLst>
          </p:cNvPr>
          <p:cNvSpPr/>
          <p:nvPr/>
        </p:nvSpPr>
        <p:spPr>
          <a:xfrm>
            <a:off x="343689" y="1704725"/>
            <a:ext cx="1271435" cy="363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311D8-F48C-72C9-151A-F15999C4AD95}"/>
              </a:ext>
            </a:extLst>
          </p:cNvPr>
          <p:cNvSpPr txBox="1"/>
          <p:nvPr/>
        </p:nvSpPr>
        <p:spPr>
          <a:xfrm>
            <a:off x="398076" y="6143263"/>
            <a:ext cx="9126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ele-GroteskNor" pitchFamily="2" charset="0"/>
                <a:cs typeface="Arial" pitchFamily="34" charset="0"/>
              </a:rPr>
              <a:t>*Random Forest </a:t>
            </a:r>
            <a:r>
              <a:rPr lang="en-US" sz="1200" b="0" i="0">
                <a:solidFill>
                  <a:srgbClr val="1D1C1D"/>
                </a:solidFill>
                <a:effectLst/>
                <a:latin typeface="Slack-Lato"/>
              </a:rPr>
              <a:t>operates by creating a multitude of decision trees at training time</a:t>
            </a:r>
            <a:r>
              <a:rPr lang="en-US" sz="1200">
                <a:latin typeface="Tele-GroteskNor" pitchFamily="2" charset="0"/>
                <a:cs typeface="Arial" pitchFamily="34" charset="0"/>
              </a:rPr>
              <a:t>; best at discovering hidden patterns in how features interact</a:t>
            </a:r>
          </a:p>
        </p:txBody>
      </p:sp>
    </p:spTree>
    <p:extLst>
      <p:ext uri="{BB962C8B-B14F-4D97-AF65-F5344CB8AC3E}">
        <p14:creationId xmlns:p14="http://schemas.microsoft.com/office/powerpoint/2010/main" val="127740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7B2B6F5-C8F8-F7CC-B490-4981A277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/>
          <a:stretch/>
        </p:blipFill>
        <p:spPr>
          <a:xfrm>
            <a:off x="885825" y="2154662"/>
            <a:ext cx="7727888" cy="333838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7B71307-06DF-0581-9DB3-5A9DBDFE787A}"/>
              </a:ext>
            </a:extLst>
          </p:cNvPr>
          <p:cNvSpPr/>
          <p:nvPr/>
        </p:nvSpPr>
        <p:spPr>
          <a:xfrm>
            <a:off x="9339700" y="2392225"/>
            <a:ext cx="2120779" cy="116144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1600"/>
              <a:t>Top Three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Anchor/2500 (Y/N)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L600 (Y/N)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Capacity Other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42A94D-B26F-1D97-2E8E-7FEE29E49EA3}"/>
              </a:ext>
            </a:extLst>
          </p:cNvPr>
          <p:cNvSpPr/>
          <p:nvPr/>
        </p:nvSpPr>
        <p:spPr>
          <a:xfrm>
            <a:off x="9339700" y="4416658"/>
            <a:ext cx="2120779" cy="116144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1600"/>
              <a:t>Top Three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Tax per Acre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Acres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52AA8-F345-D68C-3BAE-EC40C5A9BF8E}"/>
              </a:ext>
            </a:extLst>
          </p:cNvPr>
          <p:cNvSpPr/>
          <p:nvPr/>
        </p:nvSpPr>
        <p:spPr>
          <a:xfrm>
            <a:off x="731520" y="1575412"/>
            <a:ext cx="8404401" cy="4351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383B9C-5056-9EDC-9D32-AE2DA13F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Feature 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B899F-3907-25F1-FC81-CED405C67704}"/>
              </a:ext>
            </a:extLst>
          </p:cNvPr>
          <p:cNvSpPr txBox="1"/>
          <p:nvPr/>
        </p:nvSpPr>
        <p:spPr>
          <a:xfrm>
            <a:off x="3760973" y="1750050"/>
            <a:ext cx="497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ele-GroteskNor" pitchFamily="2" charset="0"/>
                <a:cs typeface="Arial" pitchFamily="34" charset="0"/>
              </a:rPr>
              <a:t>Most Important Features for Predicting EC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88943B-7753-EFE7-247B-3C8EBF0C484D}"/>
              </a:ext>
            </a:extLst>
          </p:cNvPr>
          <p:cNvSpPr/>
          <p:nvPr/>
        </p:nvSpPr>
        <p:spPr>
          <a:xfrm>
            <a:off x="9324343" y="1908095"/>
            <a:ext cx="2136137" cy="484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T-Mobile POR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C1C6A-E39D-D2A7-8C71-3B251D6FBA4F}"/>
              </a:ext>
            </a:extLst>
          </p:cNvPr>
          <p:cNvSpPr/>
          <p:nvPr/>
        </p:nvSpPr>
        <p:spPr>
          <a:xfrm>
            <a:off x="3953590" y="2268693"/>
            <a:ext cx="4284819" cy="86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2659C-F609-7504-1BBD-CC60C42F1E3D}"/>
              </a:ext>
            </a:extLst>
          </p:cNvPr>
          <p:cNvSpPr/>
          <p:nvPr/>
        </p:nvSpPr>
        <p:spPr>
          <a:xfrm>
            <a:off x="3952873" y="2866944"/>
            <a:ext cx="735432" cy="749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6AC81A-8146-A657-05E5-045ED308D3C6}"/>
              </a:ext>
            </a:extLst>
          </p:cNvPr>
          <p:cNvSpPr/>
          <p:nvPr/>
        </p:nvSpPr>
        <p:spPr>
          <a:xfrm>
            <a:off x="9324343" y="3932528"/>
            <a:ext cx="2136137" cy="484130"/>
          </a:xfrm>
          <a:prstGeom prst="rect">
            <a:avLst/>
          </a:prstGeom>
          <a:solidFill>
            <a:srgbClr val="1C75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Urban Planning Parcel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84CCB0-1C86-7472-F3FC-6717B2D4E283}"/>
              </a:ext>
            </a:extLst>
          </p:cNvPr>
          <p:cNvSpPr/>
          <p:nvPr/>
        </p:nvSpPr>
        <p:spPr>
          <a:xfrm>
            <a:off x="3952873" y="3444837"/>
            <a:ext cx="371474" cy="70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CF0EE3-7A0F-2E86-4E08-DCB81A370F8A}"/>
              </a:ext>
            </a:extLst>
          </p:cNvPr>
          <p:cNvSpPr/>
          <p:nvPr/>
        </p:nvSpPr>
        <p:spPr>
          <a:xfrm>
            <a:off x="3952873" y="3594598"/>
            <a:ext cx="365760" cy="70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FF21A-99F6-4756-5CA2-E8BB3C93B10F}"/>
              </a:ext>
            </a:extLst>
          </p:cNvPr>
          <p:cNvSpPr/>
          <p:nvPr/>
        </p:nvSpPr>
        <p:spPr>
          <a:xfrm>
            <a:off x="3952873" y="3888186"/>
            <a:ext cx="339804" cy="72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00370E-46D0-1981-D1D6-B8CC2C9BF162}"/>
              </a:ext>
            </a:extLst>
          </p:cNvPr>
          <p:cNvSpPr/>
          <p:nvPr/>
        </p:nvSpPr>
        <p:spPr>
          <a:xfrm>
            <a:off x="3952874" y="4471240"/>
            <a:ext cx="301752" cy="77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685FC1-468C-A86A-4B88-AC8CC17494EB}"/>
              </a:ext>
            </a:extLst>
          </p:cNvPr>
          <p:cNvSpPr/>
          <p:nvPr/>
        </p:nvSpPr>
        <p:spPr>
          <a:xfrm>
            <a:off x="3952876" y="5054493"/>
            <a:ext cx="282240" cy="77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43CDD-0199-8763-C6DC-6B00D49A5A53}"/>
              </a:ext>
            </a:extLst>
          </p:cNvPr>
          <p:cNvSpPr/>
          <p:nvPr/>
        </p:nvSpPr>
        <p:spPr>
          <a:xfrm>
            <a:off x="3952874" y="4767526"/>
            <a:ext cx="283464" cy="77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83F98E-39B8-0C9E-2AD5-8A4E91645F59}"/>
              </a:ext>
            </a:extLst>
          </p:cNvPr>
          <p:cNvSpPr/>
          <p:nvPr/>
        </p:nvSpPr>
        <p:spPr>
          <a:xfrm>
            <a:off x="3952875" y="4909792"/>
            <a:ext cx="282241" cy="77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7CB7AD-9619-3C43-C07C-20F35B60EF18}"/>
              </a:ext>
            </a:extLst>
          </p:cNvPr>
          <p:cNvSpPr/>
          <p:nvPr/>
        </p:nvSpPr>
        <p:spPr>
          <a:xfrm>
            <a:off x="3952873" y="4038017"/>
            <a:ext cx="329184" cy="767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E0BD8C-D207-F13A-A025-D56CAB4D2880}"/>
              </a:ext>
            </a:extLst>
          </p:cNvPr>
          <p:cNvSpPr/>
          <p:nvPr/>
        </p:nvSpPr>
        <p:spPr>
          <a:xfrm>
            <a:off x="3952875" y="3300984"/>
            <a:ext cx="475488" cy="77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791C333-C0F7-E563-7F85-4911208B3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38" y="1353857"/>
            <a:ext cx="3945480" cy="43518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6CB6D1-8A91-D355-05DA-2B4088DB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Geographic Analysis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FF2AE-5B21-EF55-245B-5E630F6B2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78" y="1353858"/>
            <a:ext cx="3935191" cy="4333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C8CCC1-A1B2-C635-CC39-1F1C094F0E88}"/>
              </a:ext>
            </a:extLst>
          </p:cNvPr>
          <p:cNvSpPr/>
          <p:nvPr/>
        </p:nvSpPr>
        <p:spPr>
          <a:xfrm>
            <a:off x="182231" y="1353857"/>
            <a:ext cx="1098577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Durations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3E354-9D31-F0AD-7081-7751A3E3C483}"/>
              </a:ext>
            </a:extLst>
          </p:cNvPr>
          <p:cNvSpPr/>
          <p:nvPr/>
        </p:nvSpPr>
        <p:spPr>
          <a:xfrm>
            <a:off x="5921790" y="1353857"/>
            <a:ext cx="1098577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Residuals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285E4A-C256-3C6F-B0F4-99C486A803EF}"/>
              </a:ext>
            </a:extLst>
          </p:cNvPr>
          <p:cNvSpPr/>
          <p:nvPr/>
        </p:nvSpPr>
        <p:spPr>
          <a:xfrm>
            <a:off x="4747439" y="4731767"/>
            <a:ext cx="777674" cy="109527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Legend: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  &lt;=  8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&lt;= 12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&gt;  12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319DF9-7992-AD21-2CD1-2F29B94D7B34}"/>
              </a:ext>
            </a:extLst>
          </p:cNvPr>
          <p:cNvSpPr/>
          <p:nvPr/>
        </p:nvSpPr>
        <p:spPr>
          <a:xfrm>
            <a:off x="4852540" y="5116781"/>
            <a:ext cx="158098" cy="11769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49756-9436-5BC3-9459-4134FF6DC9E2}"/>
              </a:ext>
            </a:extLst>
          </p:cNvPr>
          <p:cNvSpPr/>
          <p:nvPr/>
        </p:nvSpPr>
        <p:spPr>
          <a:xfrm>
            <a:off x="4852540" y="5333189"/>
            <a:ext cx="158098" cy="11769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51BEC7-434B-ACDB-D9B3-7B7FECAEE238}"/>
              </a:ext>
            </a:extLst>
          </p:cNvPr>
          <p:cNvSpPr/>
          <p:nvPr/>
        </p:nvSpPr>
        <p:spPr>
          <a:xfrm>
            <a:off x="4852540" y="5537535"/>
            <a:ext cx="158098" cy="1176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7BE24-29ED-17FE-BC0E-9B7F8379C008}"/>
              </a:ext>
            </a:extLst>
          </p:cNvPr>
          <p:cNvSpPr/>
          <p:nvPr/>
        </p:nvSpPr>
        <p:spPr>
          <a:xfrm>
            <a:off x="10544080" y="4731767"/>
            <a:ext cx="777674" cy="109527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Legend: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&lt;=1.5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&lt;= 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  &gt;   5 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D62D4-BC6B-5648-B3F1-B7F2F18B720C}"/>
              </a:ext>
            </a:extLst>
          </p:cNvPr>
          <p:cNvSpPr/>
          <p:nvPr/>
        </p:nvSpPr>
        <p:spPr>
          <a:xfrm>
            <a:off x="10612420" y="5116781"/>
            <a:ext cx="158098" cy="117695"/>
          </a:xfrm>
          <a:prstGeom prst="rect">
            <a:avLst/>
          </a:prstGeom>
          <a:solidFill>
            <a:srgbClr val="36D1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FF"/>
              </a:highligh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646C0F-4794-75C3-C647-9B8B307230EB}"/>
              </a:ext>
            </a:extLst>
          </p:cNvPr>
          <p:cNvSpPr/>
          <p:nvPr/>
        </p:nvSpPr>
        <p:spPr>
          <a:xfrm>
            <a:off x="10612420" y="5327158"/>
            <a:ext cx="158098" cy="117695"/>
          </a:xfrm>
          <a:prstGeom prst="rect">
            <a:avLst/>
          </a:prstGeom>
          <a:solidFill>
            <a:srgbClr val="326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D4B8E9-FC69-435D-756B-264C744FBA26}"/>
              </a:ext>
            </a:extLst>
          </p:cNvPr>
          <p:cNvSpPr/>
          <p:nvPr/>
        </p:nvSpPr>
        <p:spPr>
          <a:xfrm>
            <a:off x="10612420" y="5537535"/>
            <a:ext cx="158098" cy="117695"/>
          </a:xfrm>
          <a:prstGeom prst="rect">
            <a:avLst/>
          </a:prstGeom>
          <a:solidFill>
            <a:srgbClr val="0B03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A6CF9D-8F97-626B-BB71-218D2E42995C}"/>
              </a:ext>
            </a:extLst>
          </p:cNvPr>
          <p:cNvSpPr/>
          <p:nvPr/>
        </p:nvSpPr>
        <p:spPr>
          <a:xfrm>
            <a:off x="2401520" y="5913693"/>
            <a:ext cx="7040540" cy="6427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/>
              <a:t>Model performance is not biased to geographic clusters, providing a good indicator that the approach may scale nationally.</a:t>
            </a:r>
          </a:p>
        </p:txBody>
      </p:sp>
    </p:spTree>
    <p:extLst>
      <p:ext uri="{BB962C8B-B14F-4D97-AF65-F5344CB8AC3E}">
        <p14:creationId xmlns:p14="http://schemas.microsoft.com/office/powerpoint/2010/main" val="139626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41E964-3233-8109-224D-A3C050B3B1C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28286" y="1481297"/>
            <a:ext cx="2684169" cy="3545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/>
              <a:t>Best Model 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AC90C-7044-685B-04A2-E2A90F16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Final Model Analysis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87D3FCE-77AA-C7E3-95CF-23888D466DD5}"/>
              </a:ext>
            </a:extLst>
          </p:cNvPr>
          <p:cNvSpPr txBox="1">
            <a:spLocks/>
          </p:cNvSpPr>
          <p:nvPr/>
        </p:nvSpPr>
        <p:spPr>
          <a:xfrm>
            <a:off x="564891" y="2719397"/>
            <a:ext cx="387927" cy="2216727"/>
          </a:xfrm>
          <a:prstGeom prst="rect">
            <a:avLst/>
          </a:prstGeom>
        </p:spPr>
        <p:txBody>
          <a:bodyPr vert="vert270" lIns="68681" tIns="34340" rIns="68681" bIns="34340" rtlCol="0">
            <a:normAutofit/>
          </a:bodyPr>
          <a:lstStyle>
            <a:lvl1pPr marL="343394" indent="-343394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1pPr>
            <a:lvl2pPr marL="744021" indent="-286162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2pPr>
            <a:lvl3pPr marL="114464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3pPr>
            <a:lvl4pPr marL="160250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4pPr>
            <a:lvl5pPr marL="2060366" indent="-228929" algn="l" defTabSz="45785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8225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84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394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180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/>
              <a:t>Predicted EC Duration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69A0C99-3378-0D77-0CEB-BF916F3CEA96}"/>
              </a:ext>
            </a:extLst>
          </p:cNvPr>
          <p:cNvSpPr txBox="1">
            <a:spLocks/>
          </p:cNvSpPr>
          <p:nvPr/>
        </p:nvSpPr>
        <p:spPr>
          <a:xfrm>
            <a:off x="2939684" y="6083580"/>
            <a:ext cx="1985818" cy="304799"/>
          </a:xfrm>
          <a:prstGeom prst="rect">
            <a:avLst/>
          </a:prstGeom>
        </p:spPr>
        <p:txBody>
          <a:bodyPr vert="horz" lIns="68681" tIns="34340" rIns="68681" bIns="34340" rtlCol="0">
            <a:normAutofit/>
          </a:bodyPr>
          <a:lstStyle>
            <a:lvl1pPr marL="343394" indent="-343394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1pPr>
            <a:lvl2pPr marL="744021" indent="-286162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2pPr>
            <a:lvl3pPr marL="114464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3pPr>
            <a:lvl4pPr marL="160250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4pPr>
            <a:lvl5pPr marL="2060366" indent="-228929" algn="l" defTabSz="45785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8225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84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394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180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/>
              <a:t>Actual EC Duration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E3FF0086-D2BA-BDD4-A5AC-C8FDCC6DB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5022" y="34430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95F9E71-FC95-F7DC-6CB2-0A6B567D8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0" t="1183" r="-1910" b="6555"/>
          <a:stretch/>
        </p:blipFill>
        <p:spPr>
          <a:xfrm>
            <a:off x="825934" y="1802023"/>
            <a:ext cx="6460066" cy="429004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B37986-7AC3-D7AC-5B99-F27CEB4C46EB}"/>
              </a:ext>
            </a:extLst>
          </p:cNvPr>
          <p:cNvCxnSpPr>
            <a:cxnSpLocks/>
          </p:cNvCxnSpPr>
          <p:nvPr/>
        </p:nvCxnSpPr>
        <p:spPr>
          <a:xfrm flipV="1">
            <a:off x="1693092" y="1936939"/>
            <a:ext cx="2297216" cy="3781641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1BC949-0D1E-4ECF-B764-CB3F8D004EF7}"/>
              </a:ext>
            </a:extLst>
          </p:cNvPr>
          <p:cNvSpPr/>
          <p:nvPr/>
        </p:nvSpPr>
        <p:spPr>
          <a:xfrm>
            <a:off x="4669306" y="2038246"/>
            <a:ext cx="2295827" cy="18607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6261DBF-D162-4C3D-9936-5146F590C5DE}"/>
              </a:ext>
            </a:extLst>
          </p:cNvPr>
          <p:cNvSpPr/>
          <p:nvPr/>
        </p:nvSpPr>
        <p:spPr>
          <a:xfrm>
            <a:off x="7393201" y="3152569"/>
            <a:ext cx="2969397" cy="1755173"/>
          </a:xfrm>
          <a:prstGeom prst="wedgeRoundRectCallout">
            <a:avLst>
              <a:gd name="adj1" fmla="val -62622"/>
              <a:gd name="adj2" fmla="val -1906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Challenge with very large (&gt;12mo) EC Durations. These are 75% Q2-3 of 2020. 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Suggest exclusion of COVID-driven outliers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EC535F8-C78F-0222-4F6D-80DD51C668C3}"/>
              </a:ext>
            </a:extLst>
          </p:cNvPr>
          <p:cNvSpPr/>
          <p:nvPr/>
        </p:nvSpPr>
        <p:spPr>
          <a:xfrm>
            <a:off x="7393201" y="1835826"/>
            <a:ext cx="2167246" cy="684210"/>
          </a:xfrm>
          <a:prstGeom prst="wedgeRoundRectCallout">
            <a:avLst>
              <a:gd name="adj1" fmla="val -74985"/>
              <a:gd name="adj2" fmla="val 3256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/>
              <a:t>Graph Interpretation</a:t>
            </a:r>
          </a:p>
          <a:p>
            <a:r>
              <a:rPr lang="en-US" sz="1000"/>
              <a:t>Actual EC Duration – 20 Months</a:t>
            </a:r>
          </a:p>
          <a:p>
            <a:r>
              <a:rPr lang="en-US" sz="1000"/>
              <a:t>Predicted EC Duration – 9 Months</a:t>
            </a:r>
          </a:p>
          <a:p>
            <a:r>
              <a:rPr lang="en-US" sz="1000"/>
              <a:t>Residual – 11 Months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DDDF79-A017-BFF6-34D8-EA3AD5855520}"/>
              </a:ext>
            </a:extLst>
          </p:cNvPr>
          <p:cNvSpPr/>
          <p:nvPr/>
        </p:nvSpPr>
        <p:spPr>
          <a:xfrm>
            <a:off x="5739283" y="4030156"/>
            <a:ext cx="1225850" cy="164543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Residuals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       -4 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       0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       4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       8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         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E7548-0C39-1C0C-459B-5D7C25B9CE56}"/>
              </a:ext>
            </a:extLst>
          </p:cNvPr>
          <p:cNvSpPr/>
          <p:nvPr/>
        </p:nvSpPr>
        <p:spPr>
          <a:xfrm>
            <a:off x="6113898" y="4877367"/>
            <a:ext cx="264320" cy="178144"/>
          </a:xfrm>
          <a:prstGeom prst="rect">
            <a:avLst/>
          </a:prstGeom>
          <a:solidFill>
            <a:srgbClr val="FAD5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F1088-1D34-C8D3-2859-CD317317956F}"/>
              </a:ext>
            </a:extLst>
          </p:cNvPr>
          <p:cNvSpPr/>
          <p:nvPr/>
        </p:nvSpPr>
        <p:spPr>
          <a:xfrm>
            <a:off x="6113898" y="4407623"/>
            <a:ext cx="264320" cy="178144"/>
          </a:xfrm>
          <a:prstGeom prst="rect">
            <a:avLst/>
          </a:prstGeom>
          <a:solidFill>
            <a:srgbClr val="9AB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A377-E8A9-F6CF-52F2-29F4B7D3C62F}"/>
              </a:ext>
            </a:extLst>
          </p:cNvPr>
          <p:cNvSpPr/>
          <p:nvPr/>
        </p:nvSpPr>
        <p:spPr>
          <a:xfrm>
            <a:off x="6113898" y="4642495"/>
            <a:ext cx="264320" cy="178144"/>
          </a:xfrm>
          <a:prstGeom prst="rect">
            <a:avLst/>
          </a:prstGeom>
          <a:solidFill>
            <a:srgbClr val="DDDC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FA786-C76E-25AD-9EAB-40C56A28E54A}"/>
              </a:ext>
            </a:extLst>
          </p:cNvPr>
          <p:cNvSpPr/>
          <p:nvPr/>
        </p:nvSpPr>
        <p:spPr>
          <a:xfrm>
            <a:off x="6113898" y="5129651"/>
            <a:ext cx="264320" cy="178144"/>
          </a:xfrm>
          <a:prstGeom prst="rect">
            <a:avLst/>
          </a:prstGeom>
          <a:solidFill>
            <a:srgbClr val="D54D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9DA4B0-8F5D-05A3-F0F7-1434329D8809}"/>
              </a:ext>
            </a:extLst>
          </p:cNvPr>
          <p:cNvSpPr/>
          <p:nvPr/>
        </p:nvSpPr>
        <p:spPr>
          <a:xfrm>
            <a:off x="6113898" y="5366258"/>
            <a:ext cx="264320" cy="178144"/>
          </a:xfrm>
          <a:prstGeom prst="rect">
            <a:avLst/>
          </a:prstGeom>
          <a:solidFill>
            <a:srgbClr val="B30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49B156-0D72-49DE-AC26-5B4A312C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Final Model Performance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A52E704-F7B4-730D-96C4-324D65369411}"/>
              </a:ext>
            </a:extLst>
          </p:cNvPr>
          <p:cNvSpPr txBox="1">
            <a:spLocks/>
          </p:cNvSpPr>
          <p:nvPr/>
        </p:nvSpPr>
        <p:spPr>
          <a:xfrm>
            <a:off x="5313781" y="1599859"/>
            <a:ext cx="4088561" cy="605918"/>
          </a:xfrm>
          <a:prstGeom prst="rect">
            <a:avLst/>
          </a:prstGeom>
        </p:spPr>
        <p:txBody>
          <a:bodyPr vert="horz" lIns="68681" tIns="34340" rIns="68681" bIns="34340" rtlCol="0" anchor="t">
            <a:noAutofit/>
          </a:bodyPr>
          <a:lstStyle>
            <a:lvl1pPr marL="343394" indent="-343394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1pPr>
            <a:lvl2pPr marL="744021" indent="-286162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2pPr>
            <a:lvl3pPr marL="114464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3pPr>
            <a:lvl4pPr marL="1602507" indent="-228929" algn="l" defTabSz="457859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TeleNeo Office" panose="020B0504040202090203" pitchFamily="34" charset="0"/>
                <a:ea typeface="+mn-ea"/>
                <a:cs typeface="Arial" pitchFamily="34" charset="0"/>
              </a:defRPr>
            </a:lvl4pPr>
            <a:lvl5pPr marL="2060366" indent="-228929" algn="l" defTabSz="457859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8225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6084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394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1803" indent="-228929" algn="l" defTabSz="45785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TeleNeo Office"/>
                <a:cs typeface="Arial"/>
              </a:rPr>
              <a:t>Model Performance for King County </a:t>
            </a:r>
            <a:br>
              <a:rPr lang="en-US" sz="1800">
                <a:latin typeface="TeleNeo Office"/>
                <a:cs typeface="Arial"/>
              </a:rPr>
            </a:br>
            <a:r>
              <a:rPr lang="en-US" sz="1400">
                <a:latin typeface="TeleNeo Office"/>
                <a:cs typeface="Arial"/>
              </a:rPr>
              <a:t>Bars (Lower is better): Cross-validated test MAE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>
              <a:latin typeface="TeleNeo Office"/>
              <a:cs typeface="Arial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>
              <a:latin typeface="TeleNeo Office"/>
              <a:cs typeface="Arial"/>
            </a:endParaRPr>
          </a:p>
          <a:p>
            <a:pPr marL="342900" indent="-342900"/>
            <a:endParaRPr lang="en-US" sz="1800">
              <a:latin typeface="TeleNeo Office"/>
              <a:cs typeface="Arial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6EECA10-6B3B-8153-0106-AC3A36D1C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706256"/>
              </p:ext>
            </p:extLst>
          </p:nvPr>
        </p:nvGraphicFramePr>
        <p:xfrm>
          <a:off x="5051247" y="2017725"/>
          <a:ext cx="5568190" cy="3891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EAC7EBE-BE52-15E0-63DA-1CCD8C8FFD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2176" y="2213343"/>
            <a:ext cx="3937706" cy="4210678"/>
          </a:xfrm>
        </p:spPr>
        <p:txBody>
          <a:bodyPr vert="horz" lIns="68681" tIns="34340" rIns="68681" bIns="3434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>
                <a:latin typeface="TeleNeo Office"/>
                <a:cs typeface="Arial"/>
              </a:rPr>
              <a:t>Winning Model:</a:t>
            </a:r>
            <a:endParaRPr lang="en-US" sz="1800">
              <a:latin typeface="TeleNeo Office"/>
              <a:cs typeface="Arial"/>
            </a:endParaRPr>
          </a:p>
          <a:p>
            <a:pPr marL="342900" indent="-342900"/>
            <a:r>
              <a:rPr lang="en-US" sz="1600">
                <a:latin typeface="TeleNeo Office"/>
                <a:cs typeface="Arial"/>
              </a:rPr>
              <a:t>Random Forest Model </a:t>
            </a:r>
          </a:p>
          <a:p>
            <a:pPr marL="342900" indent="-342900"/>
            <a:r>
              <a:rPr lang="en-US" sz="1600">
                <a:latin typeface="TeleNeo Office"/>
                <a:cs typeface="Arial"/>
              </a:rPr>
              <a:t>Ridge Cross Validation</a:t>
            </a:r>
          </a:p>
          <a:p>
            <a:pPr marL="342900" indent="-342900"/>
            <a:r>
              <a:rPr lang="en-US" sz="1600">
                <a:latin typeface="TeleNeo Office"/>
                <a:cs typeface="Arial"/>
              </a:rPr>
              <a:t>Feature manipulation</a:t>
            </a:r>
          </a:p>
          <a:p>
            <a:pPr marL="0" indent="0">
              <a:buNone/>
            </a:pPr>
            <a:r>
              <a:rPr lang="en-US" sz="1600">
                <a:latin typeface="TeleNeo Office"/>
                <a:cs typeface="Arial"/>
              </a:rPr>
              <a:t>Variant 1: Covid-impacted data retained – MAE 2.55</a:t>
            </a:r>
            <a:br>
              <a:rPr lang="en-US" sz="1600">
                <a:latin typeface="TeleNeo Office"/>
                <a:cs typeface="Arial"/>
              </a:rPr>
            </a:br>
            <a:r>
              <a:rPr lang="en-US" sz="1600">
                <a:latin typeface="TeleNeo Office"/>
                <a:cs typeface="Arial"/>
              </a:rPr>
              <a:t>(36% within margin)</a:t>
            </a:r>
          </a:p>
          <a:p>
            <a:pPr marL="0" indent="0">
              <a:buNone/>
            </a:pPr>
            <a:r>
              <a:rPr lang="en-US" sz="1600">
                <a:latin typeface="TeleNeo Office"/>
                <a:cs typeface="Arial"/>
              </a:rPr>
              <a:t>Variant 2: Covid-impacted data removed – MAE 1.81</a:t>
            </a:r>
            <a:br>
              <a:rPr lang="en-US" sz="1600">
                <a:latin typeface="TeleNeo Office"/>
                <a:cs typeface="Arial"/>
              </a:rPr>
            </a:br>
            <a:r>
              <a:rPr lang="en-US" sz="1600">
                <a:latin typeface="TeleNeo Office"/>
                <a:cs typeface="Arial"/>
              </a:rPr>
              <a:t>(50% within margin)</a:t>
            </a:r>
          </a:p>
          <a:p>
            <a:pPr marL="0" indent="0">
              <a:buNone/>
            </a:pPr>
            <a:endParaRPr lang="en-US" sz="1600">
              <a:latin typeface="TeleNeo Office"/>
              <a:cs typeface="Arial"/>
            </a:endParaRPr>
          </a:p>
          <a:p>
            <a:pPr marL="0" indent="0">
              <a:buNone/>
            </a:pPr>
            <a:r>
              <a:rPr lang="en-US" sz="1600" b="1">
                <a:latin typeface="TeleNeo Office"/>
                <a:cs typeface="Arial"/>
              </a:rPr>
              <a:t>Performance without Urban Planning data</a:t>
            </a:r>
          </a:p>
          <a:p>
            <a:pPr marL="0" indent="0">
              <a:buNone/>
            </a:pPr>
            <a:r>
              <a:rPr lang="en-US" sz="1600">
                <a:latin typeface="TeleNeo Office"/>
                <a:cs typeface="Arial"/>
              </a:rPr>
              <a:t>Variant 1: Covid-impacted data retained – MAE 2.55</a:t>
            </a:r>
            <a:br>
              <a:rPr lang="en-US" sz="1600">
                <a:latin typeface="TeleNeo Office"/>
                <a:cs typeface="Arial"/>
              </a:rPr>
            </a:br>
            <a:r>
              <a:rPr lang="en-US" sz="1600">
                <a:latin typeface="TeleNeo Office"/>
                <a:cs typeface="Arial"/>
              </a:rPr>
              <a:t>(42% within margin)</a:t>
            </a:r>
          </a:p>
          <a:p>
            <a:pPr marL="0" indent="0">
              <a:buNone/>
            </a:pPr>
            <a:r>
              <a:rPr lang="en-US" sz="1600">
                <a:latin typeface="TeleNeo Office"/>
                <a:cs typeface="Arial"/>
              </a:rPr>
              <a:t>Variant 2: Covid-impacted data removed – MAE 1.82</a:t>
            </a:r>
            <a:br>
              <a:rPr lang="en-US" sz="1600">
                <a:latin typeface="TeleNeo Office"/>
                <a:cs typeface="Arial"/>
              </a:rPr>
            </a:br>
            <a:r>
              <a:rPr lang="en-US" sz="1600">
                <a:latin typeface="TeleNeo Office"/>
                <a:cs typeface="Arial"/>
              </a:rPr>
              <a:t>(47% within margin)</a:t>
            </a:r>
            <a:endParaRPr lang="en-US" sz="1600">
              <a:highlight>
                <a:srgbClr val="FFFF00"/>
              </a:highlight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600">
              <a:highlight>
                <a:srgbClr val="FFFF00"/>
              </a:highlight>
              <a:latin typeface="TeleNeo Office"/>
              <a:cs typeface="Arial"/>
            </a:endParaRPr>
          </a:p>
          <a:p>
            <a:pPr marL="0" indent="0">
              <a:buNone/>
            </a:pPr>
            <a:r>
              <a:rPr lang="en-US" sz="1800">
                <a:highlight>
                  <a:srgbClr val="FFFF00"/>
                </a:highlight>
                <a:latin typeface="TeleNeo Office"/>
                <a:cs typeface="Arial"/>
              </a:rPr>
              <a:t> </a:t>
            </a: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 b="1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latin typeface="TeleNeo Office"/>
              <a:cs typeface="Arial"/>
            </a:endParaRPr>
          </a:p>
          <a:p>
            <a:pPr marL="342900" indent="-342900"/>
            <a:endParaRPr lang="en-US" sz="1800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1800">
              <a:latin typeface="TeleNeo Office"/>
              <a:cs typeface="Arial"/>
            </a:endParaRPr>
          </a:p>
          <a:p>
            <a:pPr marL="0" indent="0">
              <a:buNone/>
            </a:pPr>
            <a:endParaRPr lang="en-US" sz="2400">
              <a:latin typeface="TeleNeo Office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B26E6-B30C-212B-2BDF-C0B2C2C963D2}"/>
              </a:ext>
            </a:extLst>
          </p:cNvPr>
          <p:cNvSpPr txBox="1"/>
          <p:nvPr/>
        </p:nvSpPr>
        <p:spPr>
          <a:xfrm>
            <a:off x="532513" y="1577341"/>
            <a:ext cx="4328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>
                <a:latin typeface="TeleNeo Office"/>
                <a:cs typeface="Arial"/>
              </a:rPr>
              <a:t>Over three dozen model configurations tested: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6F75FEA-4022-3CD4-9A6A-701D865F6CB9}"/>
              </a:ext>
            </a:extLst>
          </p:cNvPr>
          <p:cNvSpPr/>
          <p:nvPr/>
        </p:nvSpPr>
        <p:spPr>
          <a:xfrm rot="16200000">
            <a:off x="9117895" y="5018525"/>
            <a:ext cx="276999" cy="1921739"/>
          </a:xfrm>
          <a:prstGeom prst="leftBrac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C14E0-5815-F1EE-F85F-DBAA4F942E76}"/>
              </a:ext>
            </a:extLst>
          </p:cNvPr>
          <p:cNvSpPr txBox="1"/>
          <p:nvPr/>
        </p:nvSpPr>
        <p:spPr>
          <a:xfrm>
            <a:off x="6229453" y="6079805"/>
            <a:ext cx="150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ele-GroteskNor" pitchFamily="2" charset="0"/>
                <a:cs typeface="Arial" pitchFamily="34" charset="0"/>
              </a:rPr>
              <a:t>Covid Data Retained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4DC4DA2-DEFC-0F4E-D485-86515089ED95}"/>
              </a:ext>
            </a:extLst>
          </p:cNvPr>
          <p:cNvSpPr/>
          <p:nvPr/>
        </p:nvSpPr>
        <p:spPr>
          <a:xfrm rot="16200000">
            <a:off x="6672803" y="4683685"/>
            <a:ext cx="238906" cy="2553334"/>
          </a:xfrm>
          <a:prstGeom prst="leftBrac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B1554-B022-5704-A568-E2399E78BBAF}"/>
              </a:ext>
            </a:extLst>
          </p:cNvPr>
          <p:cNvSpPr txBox="1"/>
          <p:nvPr/>
        </p:nvSpPr>
        <p:spPr>
          <a:xfrm>
            <a:off x="8447229" y="6079804"/>
            <a:ext cx="150391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latin typeface="Tele-GroteskNor"/>
                <a:cs typeface="Arial"/>
              </a:rPr>
              <a:t>Covid Data Removed</a:t>
            </a:r>
            <a:endParaRPr lang="en-US" sz="120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73CA9-1B2A-EAC6-94F6-F87A41CE59FA}"/>
              </a:ext>
            </a:extLst>
          </p:cNvPr>
          <p:cNvSpPr txBox="1"/>
          <p:nvPr/>
        </p:nvSpPr>
        <p:spPr>
          <a:xfrm>
            <a:off x="10714674" y="2205777"/>
            <a:ext cx="138478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Tele-GroteskNor" pitchFamily="2" charset="0"/>
                <a:cs typeface="Arial" pitchFamily="34" charset="0"/>
              </a:rPr>
              <a:t>Magenta Line (Higher is better): </a:t>
            </a:r>
          </a:p>
          <a:p>
            <a:r>
              <a:rPr lang="en-US" sz="1200">
                <a:solidFill>
                  <a:schemeClr val="accent1"/>
                </a:solidFill>
                <a:latin typeface="Tele-GroteskNor" pitchFamily="2" charset="0"/>
                <a:cs typeface="Arial" pitchFamily="34" charset="0"/>
              </a:rPr>
              <a:t>Percent of samples with predicted duration within  </a:t>
            </a:r>
            <a:r>
              <a:rPr lang="en-US" sz="1200" b="1" i="0">
                <a:solidFill>
                  <a:schemeClr val="accent1"/>
                </a:solidFill>
              </a:rPr>
              <a:t>±</a:t>
            </a:r>
            <a:r>
              <a:rPr lang="en-US" sz="1200">
                <a:solidFill>
                  <a:schemeClr val="accent1"/>
                </a:solidFill>
                <a:latin typeface="Tele-GroteskNor" pitchFamily="2" charset="0"/>
                <a:cs typeface="Arial" pitchFamily="34" charset="0"/>
              </a:rPr>
              <a:t>1.5-month margin of error of the true EC duration</a:t>
            </a:r>
          </a:p>
        </p:txBody>
      </p:sp>
    </p:spTree>
    <p:extLst>
      <p:ext uri="{BB962C8B-B14F-4D97-AF65-F5344CB8AC3E}">
        <p14:creationId xmlns:p14="http://schemas.microsoft.com/office/powerpoint/2010/main" val="35502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EB9CC-84A6-BA99-625A-607AF1E1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Data Science Process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CF64D4-B6F6-4BC7-98C1-D798649DE5F5}"/>
              </a:ext>
            </a:extLst>
          </p:cNvPr>
          <p:cNvGrpSpPr/>
          <p:nvPr/>
        </p:nvGrpSpPr>
        <p:grpSpPr>
          <a:xfrm>
            <a:off x="6184205" y="1427767"/>
            <a:ext cx="5105598" cy="4002465"/>
            <a:chOff x="6037412" y="1375258"/>
            <a:chExt cx="6024005" cy="47224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716F197-D51A-4EEF-9AD8-A97CDDC86B15}"/>
                </a:ext>
              </a:extLst>
            </p:cNvPr>
            <p:cNvSpPr/>
            <p:nvPr/>
          </p:nvSpPr>
          <p:spPr>
            <a:xfrm>
              <a:off x="6050250" y="3230649"/>
              <a:ext cx="1011655" cy="1011655"/>
            </a:xfrm>
            <a:prstGeom prst="ellipse">
              <a:avLst/>
            </a:prstGeom>
            <a:noFill/>
            <a:ln w="57150">
              <a:solidFill>
                <a:srgbClr val="283A8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AEB61B-4F1D-4A9A-AEB7-C864F961DBD0}"/>
                </a:ext>
              </a:extLst>
            </p:cNvPr>
            <p:cNvSpPr/>
            <p:nvPr/>
          </p:nvSpPr>
          <p:spPr>
            <a:xfrm>
              <a:off x="6037412" y="2863717"/>
              <a:ext cx="1745519" cy="1745518"/>
            </a:xfrm>
            <a:prstGeom prst="ellipse">
              <a:avLst/>
            </a:prstGeom>
            <a:noFill/>
            <a:ln w="38100">
              <a:solidFill>
                <a:srgbClr val="283A8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C6214A-A58D-45D5-818E-308D7C519159}"/>
                </a:ext>
              </a:extLst>
            </p:cNvPr>
            <p:cNvSpPr/>
            <p:nvPr/>
          </p:nvSpPr>
          <p:spPr>
            <a:xfrm>
              <a:off x="6062841" y="2119488"/>
              <a:ext cx="3233977" cy="3233977"/>
            </a:xfrm>
            <a:prstGeom prst="ellipse">
              <a:avLst/>
            </a:prstGeom>
            <a:noFill/>
            <a:ln w="28575">
              <a:solidFill>
                <a:srgbClr val="283A8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648B58-C0B4-4E05-8628-CD29FD929821}"/>
                </a:ext>
              </a:extLst>
            </p:cNvPr>
            <p:cNvSpPr txBox="1"/>
            <p:nvPr/>
          </p:nvSpPr>
          <p:spPr>
            <a:xfrm>
              <a:off x="7202641" y="3240284"/>
              <a:ext cx="1505388" cy="36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Alerting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8DE6FF-E34A-4AF9-A77B-2C24F8C81142}"/>
                </a:ext>
              </a:extLst>
            </p:cNvPr>
            <p:cNvSpPr txBox="1"/>
            <p:nvPr/>
          </p:nvSpPr>
          <p:spPr>
            <a:xfrm>
              <a:off x="9045911" y="3240284"/>
              <a:ext cx="1505388" cy="36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Re-training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085A6D-CCAD-41D8-9ABF-3ADD81437E4C}"/>
                </a:ext>
              </a:extLst>
            </p:cNvPr>
            <p:cNvSpPr/>
            <p:nvPr/>
          </p:nvSpPr>
          <p:spPr>
            <a:xfrm>
              <a:off x="6057213" y="1375258"/>
              <a:ext cx="4722437" cy="4722437"/>
            </a:xfrm>
            <a:prstGeom prst="ellipse">
              <a:avLst/>
            </a:prstGeom>
            <a:noFill/>
            <a:ln w="19050">
              <a:solidFill>
                <a:srgbClr val="283A8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FC5962-1234-493B-B53F-2F2DA722C266}"/>
                </a:ext>
              </a:extLst>
            </p:cNvPr>
            <p:cNvSpPr txBox="1"/>
            <p:nvPr/>
          </p:nvSpPr>
          <p:spPr>
            <a:xfrm>
              <a:off x="10556029" y="3240284"/>
              <a:ext cx="1505388" cy="363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Governance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25E9D9E-3BDD-41A3-A688-2D30D9348592}"/>
                </a:ext>
              </a:extLst>
            </p:cNvPr>
            <p:cNvSpPr/>
            <p:nvPr/>
          </p:nvSpPr>
          <p:spPr>
            <a:xfrm rot="10800000">
              <a:off x="6913106" y="3558194"/>
              <a:ext cx="261596" cy="364857"/>
            </a:xfrm>
            <a:prstGeom prst="triangle">
              <a:avLst/>
            </a:prstGeom>
            <a:solidFill>
              <a:srgbClr val="283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5973084-19E6-47D1-A1D0-EBAC1BA062BF}"/>
                </a:ext>
              </a:extLst>
            </p:cNvPr>
            <p:cNvSpPr/>
            <p:nvPr/>
          </p:nvSpPr>
          <p:spPr>
            <a:xfrm rot="10800000">
              <a:off x="7637901" y="3558194"/>
              <a:ext cx="261596" cy="364857"/>
            </a:xfrm>
            <a:prstGeom prst="triangle">
              <a:avLst/>
            </a:prstGeom>
            <a:solidFill>
              <a:srgbClr val="283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DC6F2E-318D-4888-8CC0-50255B10EE48}"/>
                </a:ext>
              </a:extLst>
            </p:cNvPr>
            <p:cNvSpPr/>
            <p:nvPr/>
          </p:nvSpPr>
          <p:spPr>
            <a:xfrm rot="10800000">
              <a:off x="9163222" y="3558194"/>
              <a:ext cx="261596" cy="364857"/>
            </a:xfrm>
            <a:prstGeom prst="triangle">
              <a:avLst/>
            </a:prstGeom>
            <a:solidFill>
              <a:srgbClr val="283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B9BD8F0-04C6-432B-A65B-B580A8DC3C19}"/>
                </a:ext>
              </a:extLst>
            </p:cNvPr>
            <p:cNvSpPr/>
            <p:nvPr/>
          </p:nvSpPr>
          <p:spPr>
            <a:xfrm rot="10800000">
              <a:off x="10635901" y="3558194"/>
              <a:ext cx="261596" cy="364857"/>
            </a:xfrm>
            <a:prstGeom prst="triangle">
              <a:avLst/>
            </a:prstGeom>
            <a:solidFill>
              <a:srgbClr val="283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5BE55F-379B-415A-A0B7-EABD55D965D4}"/>
              </a:ext>
            </a:extLst>
          </p:cNvPr>
          <p:cNvGrpSpPr/>
          <p:nvPr/>
        </p:nvGrpSpPr>
        <p:grpSpPr>
          <a:xfrm>
            <a:off x="902197" y="1427767"/>
            <a:ext cx="5285519" cy="4002465"/>
            <a:chOff x="902197" y="1427767"/>
            <a:chExt cx="5285519" cy="40024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92A07F-7C47-4BB7-AA50-D9EC49D66899}"/>
                </a:ext>
              </a:extLst>
            </p:cNvPr>
            <p:cNvSpPr/>
            <p:nvPr/>
          </p:nvSpPr>
          <p:spPr>
            <a:xfrm>
              <a:off x="5330296" y="3000289"/>
              <a:ext cx="857420" cy="857420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D78962-BEC7-4597-ACB0-5E2D989367F9}"/>
                </a:ext>
              </a:extLst>
            </p:cNvPr>
            <p:cNvSpPr/>
            <p:nvPr/>
          </p:nvSpPr>
          <p:spPr>
            <a:xfrm>
              <a:off x="4708315" y="2689299"/>
              <a:ext cx="1479401" cy="14794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CF06EB-89F9-4E72-AA3B-32BE934CF139}"/>
                </a:ext>
              </a:extLst>
            </p:cNvPr>
            <p:cNvSpPr/>
            <p:nvPr/>
          </p:nvSpPr>
          <p:spPr>
            <a:xfrm>
              <a:off x="3446784" y="2058533"/>
              <a:ext cx="2740932" cy="274093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14D2AE-BA17-4152-BBD7-AD374F32BE62}"/>
                </a:ext>
              </a:extLst>
            </p:cNvPr>
            <p:cNvSpPr/>
            <p:nvPr/>
          </p:nvSpPr>
          <p:spPr>
            <a:xfrm>
              <a:off x="2185251" y="1427767"/>
              <a:ext cx="4002465" cy="400246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C15F54-952B-4B6E-BC29-A3BC1401967D}"/>
                </a:ext>
              </a:extLst>
            </p:cNvPr>
            <p:cNvSpPr/>
            <p:nvPr/>
          </p:nvSpPr>
          <p:spPr>
            <a:xfrm>
              <a:off x="2081422" y="3277898"/>
              <a:ext cx="221714" cy="30923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9953B57-E075-4E9B-8985-8A2B468CE2A0}"/>
                </a:ext>
              </a:extLst>
            </p:cNvPr>
            <p:cNvSpPr/>
            <p:nvPr/>
          </p:nvSpPr>
          <p:spPr>
            <a:xfrm>
              <a:off x="3342954" y="3277898"/>
              <a:ext cx="221714" cy="30923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5F3CD5D-6886-4526-929E-89BD89C0B04D}"/>
                </a:ext>
              </a:extLst>
            </p:cNvPr>
            <p:cNvSpPr/>
            <p:nvPr/>
          </p:nvSpPr>
          <p:spPr>
            <a:xfrm>
              <a:off x="4604485" y="3277898"/>
              <a:ext cx="221714" cy="30923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AA28265-E183-4E95-8DBD-4FC61E09A9B7}"/>
                </a:ext>
              </a:extLst>
            </p:cNvPr>
            <p:cNvSpPr/>
            <p:nvPr/>
          </p:nvSpPr>
          <p:spPr>
            <a:xfrm>
              <a:off x="5229815" y="3277898"/>
              <a:ext cx="221714" cy="30923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93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ED9C44-86D6-403C-AC5E-8B4DC588690F}"/>
                </a:ext>
              </a:extLst>
            </p:cNvPr>
            <p:cNvSpPr txBox="1"/>
            <p:nvPr/>
          </p:nvSpPr>
          <p:spPr>
            <a:xfrm>
              <a:off x="902197" y="3529335"/>
              <a:ext cx="127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Data</a:t>
              </a:r>
            </a:p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Cleansing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228D18-36CB-4C35-801D-C7F8EBDF109F}"/>
                </a:ext>
              </a:extLst>
            </p:cNvPr>
            <p:cNvSpPr txBox="1"/>
            <p:nvPr/>
          </p:nvSpPr>
          <p:spPr>
            <a:xfrm>
              <a:off x="2185251" y="3536929"/>
              <a:ext cx="127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Feature</a:t>
              </a:r>
            </a:p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Engineering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2FFC60-989A-487F-81B6-2AB7A6B48D79}"/>
                </a:ext>
              </a:extLst>
            </p:cNvPr>
            <p:cNvSpPr txBox="1"/>
            <p:nvPr/>
          </p:nvSpPr>
          <p:spPr>
            <a:xfrm>
              <a:off x="3453811" y="3536928"/>
              <a:ext cx="127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Model</a:t>
              </a:r>
            </a:p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Selection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BD3196-8B09-4F38-8D47-A04DCB52CAEA}"/>
                </a:ext>
              </a:extLst>
            </p:cNvPr>
            <p:cNvSpPr txBox="1"/>
            <p:nvPr/>
          </p:nvSpPr>
          <p:spPr>
            <a:xfrm>
              <a:off x="4859629" y="3168198"/>
              <a:ext cx="1275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Model</a:t>
              </a:r>
            </a:p>
            <a:p>
              <a:pPr algn="r" defTabSz="609493"/>
              <a:r>
                <a:rPr lang="en-US" sz="1400">
                  <a:solidFill>
                    <a:srgbClr val="404040"/>
                  </a:solidFill>
                  <a:latin typeface="Segoe UI"/>
                </a:rPr>
                <a:t>Tuning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E2ED07F-046F-4AFA-9C22-78A7AE95EA53}"/>
              </a:ext>
            </a:extLst>
          </p:cNvPr>
          <p:cNvSpPr txBox="1"/>
          <p:nvPr/>
        </p:nvSpPr>
        <p:spPr>
          <a:xfrm>
            <a:off x="5803201" y="3320867"/>
            <a:ext cx="1275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93"/>
            <a:r>
              <a:rPr lang="en-US" sz="1100">
                <a:solidFill>
                  <a:srgbClr val="404040"/>
                </a:solidFill>
                <a:latin typeface="Segoe UI"/>
              </a:rPr>
              <a:t>Monitoring</a:t>
            </a:r>
            <a:endParaRPr lang="en-US" sz="1000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2DDFC-AAB9-4251-AFD9-5BF9DA66A197}"/>
              </a:ext>
            </a:extLst>
          </p:cNvPr>
          <p:cNvSpPr/>
          <p:nvPr/>
        </p:nvSpPr>
        <p:spPr>
          <a:xfrm>
            <a:off x="2097532" y="5647093"/>
            <a:ext cx="8105919" cy="9093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/>
              <a:t>We have completed model development cycles with King county data. A refresh cycle will be required to nationalize the model. After retraining, requirements and technology should be set to establish an automated, dependable deployment for use.</a:t>
            </a:r>
          </a:p>
        </p:txBody>
      </p:sp>
    </p:spTree>
    <p:extLst>
      <p:ext uri="{BB962C8B-B14F-4D97-AF65-F5344CB8AC3E}">
        <p14:creationId xmlns:p14="http://schemas.microsoft.com/office/powerpoint/2010/main" val="12875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399F63-7491-2A8B-7353-6A1C45C672F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3840" y="1527432"/>
            <a:ext cx="11704320" cy="46503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/>
              <a:t>Project Results</a:t>
            </a:r>
          </a:p>
          <a:p>
            <a:r>
              <a:rPr lang="en-US" sz="2600"/>
              <a:t>Tested over 3 dozen model configurations and data transformations</a:t>
            </a:r>
          </a:p>
          <a:p>
            <a:r>
              <a:rPr lang="en-US" sz="2600"/>
              <a:t>Improved model performance</a:t>
            </a:r>
          </a:p>
          <a:p>
            <a:pPr lvl="1"/>
            <a:r>
              <a:rPr lang="en-US" sz="2100"/>
              <a:t>MAE reduction of 24% from 3.35 to 2.55</a:t>
            </a:r>
          </a:p>
          <a:p>
            <a:pPr lvl="1"/>
            <a:r>
              <a:rPr lang="en-US" sz="2100"/>
              <a:t>Percent of samples within </a:t>
            </a:r>
            <a:r>
              <a:rPr lang="en-US" sz="2100" b="0" i="0"/>
              <a:t>± 1.5 Margin of Error, improvement from 23% to 36%</a:t>
            </a:r>
            <a:endParaRPr lang="en-US" sz="2100"/>
          </a:p>
          <a:p>
            <a:r>
              <a:rPr lang="en-US" sz="2600"/>
              <a:t>Further improved performance with Covid-impacted data removed</a:t>
            </a:r>
          </a:p>
          <a:p>
            <a:pPr lvl="1"/>
            <a:r>
              <a:rPr lang="en-US" sz="2100"/>
              <a:t>MAE reduction of 45% from 3.35 to 1.85</a:t>
            </a:r>
          </a:p>
          <a:p>
            <a:pPr lvl="1"/>
            <a:r>
              <a:rPr lang="en-US" sz="2100"/>
              <a:t>Percent of samples within </a:t>
            </a:r>
            <a:r>
              <a:rPr lang="en-US" sz="2100" b="0" i="0"/>
              <a:t>± 1.5 Margin of Error, improvement from 23% to 50%</a:t>
            </a:r>
          </a:p>
          <a:p>
            <a:r>
              <a:rPr lang="en-US" sz="2900" b="0" i="0"/>
              <a:t>Evaluated Urban Planning data impact</a:t>
            </a:r>
          </a:p>
          <a:p>
            <a:pPr lvl="1"/>
            <a:r>
              <a:rPr lang="en-US" sz="2100" b="0" i="0"/>
              <a:t>Positive impact to percent of projects within margin when using covid data, small negative impact when excluding covid outliers</a:t>
            </a:r>
          </a:p>
          <a:p>
            <a:pPr marL="457859" lvl="1" indent="0">
              <a:buNone/>
            </a:pPr>
            <a:endParaRPr lang="en-US" sz="2900"/>
          </a:p>
          <a:p>
            <a:pPr marL="0" indent="0">
              <a:buNone/>
            </a:pPr>
            <a:r>
              <a:rPr lang="en-US" sz="3300"/>
              <a:t>Next Steps</a:t>
            </a:r>
          </a:p>
          <a:p>
            <a:r>
              <a:rPr lang="en-US" sz="2600"/>
              <a:t>Build a national level model using lessons learned from King County model</a:t>
            </a:r>
          </a:p>
          <a:p>
            <a:r>
              <a:rPr lang="en-US" sz="2600"/>
              <a:t>Utilize the Urban Planning data if the 1.5 month margin of error per project is key </a:t>
            </a:r>
          </a:p>
          <a:p>
            <a:r>
              <a:rPr lang="en-US" sz="2600"/>
              <a:t>Plan production deployment of the model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AB57C9-5FF5-D613-D5AB-D603B4AA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Recommendations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V3HzpZT2CHvmWJOUa71g"/>
</p:tagLst>
</file>

<file path=ppt/theme/theme1.xml><?xml version="1.0" encoding="utf-8"?>
<a:theme xmlns:a="http://schemas.openxmlformats.org/drawingml/2006/main" name="Presentation Body and Information Slides">
  <a:themeElements>
    <a:clrScheme name="T-Mobile 201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E8E8E8"/>
      </a:accent4>
      <a:accent5>
        <a:srgbClr val="000000"/>
      </a:accent5>
      <a:accent6>
        <a:srgbClr val="9B9B9B"/>
      </a:accent6>
      <a:hlink>
        <a:srgbClr val="000000"/>
      </a:hlink>
      <a:folHlink>
        <a:srgbClr val="000000"/>
      </a:folHlink>
    </a:clrScheme>
    <a:fontScheme name="T-Mobile Tele">
      <a:majorFont>
        <a:latin typeface="Tele-GroteskFe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Tele-GroteskNor" pitchFamily="2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04 - Body Slides - No Image">
  <a:themeElements>
    <a:clrScheme name="T-Mobile 201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E8E8E8"/>
      </a:accent4>
      <a:accent5>
        <a:srgbClr val="000000"/>
      </a:accent5>
      <a:accent6>
        <a:srgbClr val="9B9B9B"/>
      </a:accent6>
      <a:hlink>
        <a:srgbClr val="000000"/>
      </a:hlink>
      <a:folHlink>
        <a:srgbClr val="000000"/>
      </a:folHlink>
    </a:clrScheme>
    <a:fontScheme name="T-Mobile Tele">
      <a:majorFont>
        <a:latin typeface="Tele-GroteskFe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Tele-GroteskNor" pitchFamily="2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B55BCFCA5C1C40A7EA73A48C930E42" ma:contentTypeVersion="136" ma:contentTypeDescription="Create a new document." ma:contentTypeScope="" ma:versionID="c24ea6d6d4b33320a85da052cf1e5909">
  <xsd:schema xmlns:xsd="http://www.w3.org/2001/XMLSchema" xmlns:xs="http://www.w3.org/2001/XMLSchema" xmlns:p="http://schemas.microsoft.com/office/2006/metadata/properties" xmlns:ns1="http://schemas.microsoft.com/sharepoint/v3" xmlns:ns2="77e7649f-490d-4128-a15a-ad45f7759f3a" xmlns:ns3="4251db60-8659-4be7-a75f-d470c46b4dd4" xmlns:ns4="80785cbd-2d0d-4989-af63-65a8785619d7" targetNamespace="http://schemas.microsoft.com/office/2006/metadata/properties" ma:root="true" ma:fieldsID="11ebcc13c76c08a18e225e47e1181738" ns1:_="" ns2:_="" ns3:_="" ns4:_="">
    <xsd:import namespace="http://schemas.microsoft.com/sharepoint/v3"/>
    <xsd:import namespace="77e7649f-490d-4128-a15a-ad45f7759f3a"/>
    <xsd:import namespace="4251db60-8659-4be7-a75f-d470c46b4dd4"/>
    <xsd:import namespace="80785cbd-2d0d-4989-af63-65a8785619d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DocumentDescription" minOccurs="0"/>
                <xsd:element ref="ns2:TaxCatchAll" minOccurs="0"/>
                <xsd:element ref="ns2:TaxKeywordTaxHTField" minOccurs="0"/>
                <xsd:element ref="ns2:k6941d57f78d455f8ff337c7b8f1aea5" minOccurs="0"/>
                <xsd:element ref="ns2:j798add890ff4429b8eb7b59e7aec171" minOccurs="0"/>
                <xsd:element ref="ns2:od05fc1945b74625b019de7bf4070df8" minOccurs="0"/>
                <xsd:element ref="ns2:kc22efc0c7794b6ebc38ead8a07c4da7" minOccurs="0"/>
                <xsd:element ref="ns2:d7a82e4dbf1f407194c754ec70acf2f2" minOccurs="0"/>
                <xsd:element ref="ns3:SharedWithUsers" minOccurs="0"/>
                <xsd:element ref="ns1:_dlc_ExpireDateSaved" minOccurs="0"/>
                <xsd:element ref="ns1:_dlc_ExpireDate" minOccurs="0"/>
                <xsd:element ref="ns1:_dlc_Exempt" minOccurs="0"/>
                <xsd:element ref="ns3:SharingHintHash" minOccurs="0"/>
                <xsd:element ref="ns3:SharedWithDetails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2:bd99d89a4b8641bca9cc2756313d6f17" minOccurs="0"/>
                <xsd:element ref="ns2:n2a7e84fd9a54a2cab9ea1cc2dc4aa32" minOccurs="0"/>
                <xsd:element ref="ns4:Library" minOccurs="0"/>
                <xsd:element ref="ns2:gdd7e65882a34feeb41f7c321b97482c" minOccurs="0"/>
                <xsd:element ref="ns4:MediaServiceDateTaken" minOccurs="0"/>
                <xsd:element ref="ns4:MediaServiceLocation" minOccurs="0"/>
                <xsd:element ref="ns2:ba7164803610484e99768224caad00e7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  <xsd:element ref="ns4:d4b0ef3f0fbb4c4183b53cc6dca38962" minOccurs="0"/>
                <xsd:element ref="ns4:k9acc78e9d79451bb462afee0cf477af" minOccurs="0"/>
                <xsd:element ref="ns4:Context" minOccurs="0"/>
                <xsd:element ref="ns4:ReceiptInfo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2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7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_dlc_Exempt" ma:index="28" nillable="true" ma:displayName="Exempt from Policy" ma:hidden="true" ma:internalName="_dlc_Exempt" ma:readOnly="true">
      <xsd:simpleType>
        <xsd:restriction base="dms:Unknown"/>
      </xsd:simpleType>
    </xsd:element>
    <xsd:element name="_ip_UnifiedCompliancePolicyProperties" ma:index="5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5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7649f-490d-4128-a15a-ad45f7759f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ocumentDescription" ma:index="11" nillable="true" ma:displayName="Document Description" ma:hidden="true" ma:internalName="DocumentDescription" ma:readOnly="false">
      <xsd:simpleType>
        <xsd:restriction base="dms:Note"/>
      </xsd:simpleType>
    </xsd:element>
    <xsd:element name="TaxCatchAll" ma:index="18" nillable="true" ma:displayName="Taxonomy Catch All Column" ma:description="" ma:hidden="true" ma:list="{61ecb560-3f53-41c2-9dca-2ea0ab4a1961}" ma:internalName="TaxCatchAll" ma:showField="CatchAllData" ma:web="77e7649f-490d-4128-a15a-ad45f7759f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9" nillable="true" ma:taxonomy="true" ma:internalName="TaxKeywordTaxHTField" ma:taxonomyFieldName="TaxKeyword" ma:displayName="Enterprise Keywords" ma:readOnly="false" ma:fieldId="{23f27201-bee3-471e-b2e7-b64fd8b7ca38}" ma:taxonomyMulti="true" ma:sspId="28c460cd-2ede-49fa-b66e-dc0e741a044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k6941d57f78d455f8ff337c7b8f1aea5" ma:index="20" nillable="true" ma:taxonomy="true" ma:internalName="k6941d57f78d455f8ff337c7b8f1aea5" ma:taxonomyFieldName="Account" ma:displayName="Account" ma:indexed="true" ma:default="1900;#untagged|fcfb805a-fa5d-4a94-bfa9-6595c6f13fad" ma:fieldId="{46941d57-f78d-455f-8ff3-37c7b8f1aea5}" ma:sspId="28c460cd-2ede-49fa-b66e-dc0e741a0448" ma:termSetId="171fd0b3-25b2-4e62-a047-d83ce66d775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798add890ff4429b8eb7b59e7aec171" ma:index="21" nillable="true" ma:taxonomy="true" ma:internalName="j798add890ff4429b8eb7b59e7aec171" ma:taxonomyFieldName="Audience1" ma:displayName="Audience" ma:default="12;#Internal Only|2fa520f7-a6c9-49f5-8a4d-2fa5802ed37d" ma:fieldId="{3798add8-90ff-4429-b8eb-7b59e7aec171}" ma:taxonomyMulti="true" ma:sspId="28c460cd-2ede-49fa-b66e-dc0e741a0448" ma:termSetId="853ac79b-0703-4eda-ba49-24f9f28497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05fc1945b74625b019de7bf4070df8" ma:index="22" nillable="true" ma:taxonomy="true" ma:internalName="od05fc1945b74625b019de7bf4070df8" ma:taxonomyFieldName="ContentType1" ma:displayName="Content Type" ma:readOnly="false" ma:default="14;#Document|64c15061-4ecf-4866-9082-c78643db035d" ma:fieldId="{8d05fc19-45b7-4625-b019-de7bf4070df8}" ma:sspId="28c460cd-2ede-49fa-b66e-dc0e741a0448" ma:termSetId="c6c4b6c3-357a-4a13-8243-677c63c1eee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22efc0c7794b6ebc38ead8a07c4da7" ma:index="23" nillable="true" ma:taxonomy="true" ma:internalName="kc22efc0c7794b6ebc38ead8a07c4da7" ma:taxonomyFieldName="Division" ma:displayName="Division" ma:readOnly="false" ma:default="" ma:fieldId="{4c22efc0-c779-4b6e-bc38-ead8a07c4da7}" ma:sspId="28c460cd-2ede-49fa-b66e-dc0e741a0448" ma:termSetId="52038897-d6fc-48f6-9d9a-e869894978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7a82e4dbf1f407194c754ec70acf2f2" ma:index="24" nillable="true" ma:taxonomy="true" ma:internalName="d7a82e4dbf1f407194c754ec70acf2f2" ma:taxonomyFieldName="ItemTypeTag" ma:displayName="Item Type Tag" ma:indexed="true" ma:default="" ma:fieldId="{d7a82e4d-bf1f-4071-94c7-54ec70acf2f2}" ma:sspId="28c460cd-2ede-49fa-b66e-dc0e741a0448" ma:termSetId="438ff5d9-9ef5-495a-93af-e7292ef38f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stSharedByUser" ma:index="3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32" nillable="true" ma:displayName="Last Shared By Time" ma:description="" ma:internalName="LastSharedByTime" ma:readOnly="true">
      <xsd:simpleType>
        <xsd:restriction base="dms:DateTime"/>
      </xsd:simpleType>
    </xsd:element>
    <xsd:element name="bd99d89a4b8641bca9cc2756313d6f17" ma:index="40" nillable="true" ma:taxonomy="true" ma:internalName="bd99d89a4b8641bca9cc2756313d6f17" ma:taxonomyFieldName="Industry" ma:displayName="Industry" ma:indexed="true" ma:default="1902;#untagged|87961095-9e91-4135-baf0-6d1e623cd555" ma:fieldId="{bd99d89a-4b86-41bc-a9cc-2756313d6f17}" ma:sspId="28c460cd-2ede-49fa-b66e-dc0e741a0448" ma:termSetId="dd2caa20-9923-4fa7-bc8a-13a79aa87aa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2a7e84fd9a54a2cab9ea1cc2dc4aa32" ma:index="42" nillable="true" ma:taxonomy="true" ma:internalName="n2a7e84fd9a54a2cab9ea1cc2dc4aa32" ma:taxonomyFieldName="Offering" ma:displayName="Practice Area" ma:indexed="true" ma:default="1901;#untagged|a5208951-1d86-494c-b1ea-43ac2e3c3f0d" ma:fieldId="{72a7e84f-d9a5-4a2c-ab9e-a1cc2dc4aa32}" ma:sspId="28c460cd-2ede-49fa-b66e-dc0e741a0448" ma:termSetId="fd8fe595-78e4-4539-ad00-c482a6193d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d7e65882a34feeb41f7c321b97482c" ma:index="45" nillable="true" ma:taxonomy="true" ma:internalName="gdd7e65882a34feeb41f7c321b97482c" ma:taxonomyFieldName="LogicKeywords" ma:displayName="Logic 20/20 Keywords" ma:default="" ma:fieldId="{0dd7e658-82a3-4fee-b41f-7c321b97482c}" ma:taxonomyMulti="true" ma:sspId="28c460cd-2ede-49fa-b66e-dc0e741a0448" ma:termSetId="9389ed73-b358-410b-9d8b-906e8f1a494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7164803610484e99768224caad00e7" ma:index="49" nillable="true" ma:taxonomy="true" ma:internalName="ba7164803610484e99768224caad00e7" ma:taxonomyFieldName="_x0054_op5" ma:displayName="Top5" ma:default="" ma:fieldId="{ba716480-3610-484e-9976-8224caad00e7}" ma:sspId="28c460cd-2ede-49fa-b66e-dc0e741a0448" ma:termSetId="99b043e9-f2ad-401a-bb4a-e3959820d9f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1db60-8659-4be7-a75f-d470c46b4dd4" elementFormDefault="qualified">
    <xsd:import namespace="http://schemas.microsoft.com/office/2006/documentManagement/types"/>
    <xsd:import namespace="http://schemas.microsoft.com/office/infopath/2007/PartnerControls"/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29" nillable="true" ma:displayName="Sharing Hint Hash" ma:internalName="SharingHintHash" ma:readOnly="true">
      <xsd:simpleType>
        <xsd:restriction base="dms:Text"/>
      </xsd:simple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85cbd-2d0d-4989-af63-65a8785619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8" nillable="true" ma:displayName="MediaServiceGenerationTime" ma:hidden="true" ma:internalName="MediaServiceGenerationTime" ma:readOnly="true">
      <xsd:simpleType>
        <xsd:restriction base="dms:Text"/>
      </xsd:simpleType>
    </xsd:element>
    <xsd:element name="Library" ma:index="43" nillable="true" ma:displayName="Library" ma:default="Projects" ma:internalName="Library">
      <xsd:simpleType>
        <xsd:restriction base="dms:Text">
          <xsd:maxLength value="255"/>
        </xsd:restriction>
      </xsd:simpleType>
    </xsd:element>
    <xsd:element name="MediaServiceDateTaken" ma:index="4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47" nillable="true" ma:displayName="Location" ma:internalName="MediaServiceLocation" ma:readOnly="true">
      <xsd:simpleType>
        <xsd:restriction base="dms:Text"/>
      </xsd:simpleType>
    </xsd:element>
    <xsd:element name="MediaServiceAutoKeyPoints" ma:index="5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5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4b0ef3f0fbb4c4183b53cc6dca38962" ma:index="55" nillable="true" ma:taxonomy="true" ma:internalName="d4b0ef3f0fbb4c4183b53cc6dca38962" ma:taxonomyFieldName="Offering0" ma:displayName="Offering" ma:default="2185;#untagged|b6fc3f9a-7750-4fe1-959a-f7472d5574d0" ma:fieldId="{d4b0ef3f-0fbb-4c41-83b5-3cc6dca38962}" ma:sspId="28c460cd-2ede-49fa-b66e-dc0e741a0448" ma:termSetId="bc792adb-d549-4837-b4d7-3f37971950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9acc78e9d79451bb462afee0cf477af" ma:index="57" nillable="true" ma:taxonomy="true" ma:internalName="k9acc78e9d79451bb462afee0cf477af" ma:taxonomyFieldName="AccountNew" ma:displayName="AccountNew" ma:default="" ma:fieldId="{49acc78e-9d79-451b-b462-afee0cf477af}" ma:sspId="28c460cd-2ede-49fa-b66e-dc0e741a0448" ma:termSetId="d50c8c1f-462f-4b8f-b11e-f87d2d87bc3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Context" ma:index="58" nillable="true" ma:displayName="Context" ma:format="Dropdown" ma:internalName="Context">
      <xsd:simpleType>
        <xsd:restriction base="dms:Note">
          <xsd:maxLength value="255"/>
        </xsd:restriction>
      </xsd:simpleType>
    </xsd:element>
    <xsd:element name="ReceiptInfo" ma:index="59" nillable="true" ma:displayName="Receipt Info" ma:format="Dropdown" ma:internalName="ReceiptInfo">
      <xsd:simpleType>
        <xsd:restriction base="dms:Note">
          <xsd:maxLength value="255"/>
        </xsd:restriction>
      </xsd:simpleType>
    </xsd:element>
    <xsd:element name="MediaLengthInSeconds" ma:index="6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d99d89a4b8641bca9cc2756313d6f17 xmlns="77e7649f-490d-4128-a15a-ad45f7759f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untagged</TermName>
          <TermId xmlns="http://schemas.microsoft.com/office/infopath/2007/PartnerControls">87961095-9e91-4135-baf0-6d1e623cd555</TermId>
        </TermInfo>
      </Terms>
    </bd99d89a4b8641bca9cc2756313d6f17>
    <DocumentDescription xmlns="77e7649f-490d-4128-a15a-ad45f7759f3a" xsi:nil="true"/>
    <j798add890ff4429b8eb7b59e7aec171 xmlns="77e7649f-490d-4128-a15a-ad45f7759f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Only</TermName>
          <TermId xmlns="http://schemas.microsoft.com/office/infopath/2007/PartnerControls">2fa520f7-a6c9-49f5-8a4d-2fa5802ed37d</TermId>
        </TermInfo>
      </Terms>
    </j798add890ff4429b8eb7b59e7aec171>
    <k6941d57f78d455f8ff337c7b8f1aea5 xmlns="77e7649f-490d-4128-a15a-ad45f7759f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untagged</TermName>
          <TermId xmlns="http://schemas.microsoft.com/office/infopath/2007/PartnerControls">fcfb805a-fa5d-4a94-bfa9-6595c6f13fad</TermId>
        </TermInfo>
      </Terms>
    </k6941d57f78d455f8ff337c7b8f1aea5>
    <ba7164803610484e99768224caad00e7 xmlns="77e7649f-490d-4128-a15a-ad45f7759f3a">
      <Terms xmlns="http://schemas.microsoft.com/office/infopath/2007/PartnerControls"/>
    </ba7164803610484e99768224caad00e7>
    <n2a7e84fd9a54a2cab9ea1cc2dc4aa32 xmlns="77e7649f-490d-4128-a15a-ad45f7759f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untagged</TermName>
          <TermId xmlns="http://schemas.microsoft.com/office/infopath/2007/PartnerControls">a5208951-1d86-494c-b1ea-43ac2e3c3f0d</TermId>
        </TermInfo>
      </Terms>
    </n2a7e84fd9a54a2cab9ea1cc2dc4aa32>
    <_dlc_DocId xmlns="77e7649f-490d-4128-a15a-ad45f7759f3a">KEYNCH3HC7X7-117-412627</_dlc_DocId>
    <_dlc_ExpireDateSaved xmlns="http://schemas.microsoft.com/sharepoint/v3" xsi:nil="true"/>
    <TaxKeywordTaxHTField xmlns="77e7649f-490d-4128-a15a-ad45f7759f3a">
      <Terms xmlns="http://schemas.microsoft.com/office/infopath/2007/PartnerControls"/>
    </TaxKeywordTaxHTField>
    <Context xmlns="80785cbd-2d0d-4989-af63-65a8785619d7" xsi:nil="true"/>
    <od05fc1945b74625b019de7bf4070df8 xmlns="77e7649f-490d-4128-a15a-ad45f7759f3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</TermName>
          <TermId xmlns="http://schemas.microsoft.com/office/infopath/2007/PartnerControls">64c15061-4ecf-4866-9082-c78643db035d</TermId>
        </TermInfo>
      </Terms>
    </od05fc1945b74625b019de7bf4070df8>
    <d4b0ef3f0fbb4c4183b53cc6dca38962 xmlns="80785cbd-2d0d-4989-af63-65a8785619d7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untagged</TermName>
          <TermId xmlns="http://schemas.microsoft.com/office/infopath/2007/PartnerControls">b6fc3f9a-7750-4fe1-959a-f7472d5574d0</TermId>
        </TermInfo>
      </Terms>
    </d4b0ef3f0fbb4c4183b53cc6dca38962>
    <_ip_UnifiedCompliancePolicyUIAction xmlns="http://schemas.microsoft.com/sharepoint/v3" xsi:nil="true"/>
    <d7a82e4dbf1f407194c754ec70acf2f2 xmlns="77e7649f-490d-4128-a15a-ad45f7759f3a">
      <Terms xmlns="http://schemas.microsoft.com/office/infopath/2007/PartnerControls"/>
    </d7a82e4dbf1f407194c754ec70acf2f2>
    <Library xmlns="80785cbd-2d0d-4989-af63-65a8785619d7">Projects</Library>
    <ReceiptInfo xmlns="80785cbd-2d0d-4989-af63-65a8785619d7" xsi:nil="true"/>
    <_dlc_DocIdUrl xmlns="77e7649f-490d-4128-a15a-ad45f7759f3a">
      <Url>https://logic20201.sharepoint.com/Accounts/_layouts/15/DocIdRedir.aspx?ID=KEYNCH3HC7X7-117-412627</Url>
      <Description>KEYNCH3HC7X7-117-412627</Description>
    </_dlc_DocIdUrl>
    <_ip_UnifiedCompliancePolicyProperties xmlns="http://schemas.microsoft.com/sharepoint/v3" xsi:nil="true"/>
    <k9acc78e9d79451bb462afee0cf477af xmlns="80785cbd-2d0d-4989-af63-65a8785619d7">
      <Terms xmlns="http://schemas.microsoft.com/office/infopath/2007/PartnerControls"/>
    </k9acc78e9d79451bb462afee0cf477af>
    <TaxCatchAll xmlns="77e7649f-490d-4128-a15a-ad45f7759f3a">
      <Value>1901</Value>
      <Value>1902</Value>
      <Value>14</Value>
      <Value>1900</Value>
      <Value>12</Value>
      <Value>2185</Value>
    </TaxCatchAll>
    <kc22efc0c7794b6ebc38ead8a07c4da7 xmlns="77e7649f-490d-4128-a15a-ad45f7759f3a">
      <Terms xmlns="http://schemas.microsoft.com/office/infopath/2007/PartnerControls"/>
    </kc22efc0c7794b6ebc38ead8a07c4da7>
    <_dlc_ExpireDate xmlns="http://schemas.microsoft.com/sharepoint/v3">2028-05-05T20:21:02+00:00</_dlc_ExpireDate>
    <gdd7e65882a34feeb41f7c321b97482c xmlns="77e7649f-490d-4128-a15a-ad45f7759f3a">
      <Terms xmlns="http://schemas.microsoft.com/office/infopath/2007/PartnerControls"/>
    </gdd7e65882a34feeb41f7c321b97482c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0FB7B3A-AF58-46D1-938C-AAAB04D6A0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DEBFF7-6566-4890-8177-926DBB1F41EA}">
  <ds:schemaRefs>
    <ds:schemaRef ds:uri="4251db60-8659-4be7-a75f-d470c46b4dd4"/>
    <ds:schemaRef ds:uri="77e7649f-490d-4128-a15a-ad45f7759f3a"/>
    <ds:schemaRef ds:uri="80785cbd-2d0d-4989-af63-65a8785619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4249A0-0349-4788-A291-0B8A27936C04}">
  <ds:schemaRefs>
    <ds:schemaRef ds:uri="77e7649f-490d-4128-a15a-ad45f7759f3a"/>
    <ds:schemaRef ds:uri="80785cbd-2d0d-4989-af63-65a8785619d7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FB0DA271-C380-48D0-8AEE-0C75A474AD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Presentation Body and Information Slides</vt:lpstr>
      <vt:lpstr>04 - Body Slides - No Image</vt:lpstr>
      <vt:lpstr>EC Modeling</vt:lpstr>
      <vt:lpstr>Project Overview</vt:lpstr>
      <vt:lpstr>Modeling Overview</vt:lpstr>
      <vt:lpstr>Feature Ranking</vt:lpstr>
      <vt:lpstr>Geographic Analysis</vt:lpstr>
      <vt:lpstr>Final Model Analysis</vt:lpstr>
      <vt:lpstr>Final Model Performance</vt:lpstr>
      <vt:lpstr>Data Science Process</vt:lpstr>
      <vt:lpstr>Recommendations</vt:lpstr>
      <vt:lpstr>Feature Cleaning Steps</vt:lpstr>
      <vt:lpstr>PowerPoint Presentation</vt:lpstr>
      <vt:lpstr>Features Used</vt:lpstr>
      <vt:lpstr>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Reason Codes – Proposed National Guidance</dc:title>
  <dc:creator>Koch, Beth</dc:creator>
  <cp:revision>2</cp:revision>
  <dcterms:created xsi:type="dcterms:W3CDTF">2022-01-19T19:07:29Z</dcterms:created>
  <dcterms:modified xsi:type="dcterms:W3CDTF">2022-05-13T22:05:34Z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dlc_policyId">
    <vt:lpwstr>/Accounts/Projects</vt:lpwstr>
  </property>
  <property fmtid="{D5CDD505-2E9C-101B-9397-08002B2CF9AE}" pid="4" name="AccountNew">
    <vt:lpwstr/>
  </property>
  <property fmtid="{D5CDD505-2E9C-101B-9397-08002B2CF9AE}" pid="5" name="ContentTypeId">
    <vt:lpwstr>0x010100A1B55BCFCA5C1C40A7EA73A48C930E42</vt:lpwstr>
  </property>
  <property fmtid="{D5CDD505-2E9C-101B-9397-08002B2CF9AE}" pid="6" name="Offering">
    <vt:lpwstr>1901;#untagged|a5208951-1d86-494c-b1ea-43ac2e3c3f0d</vt:lpwstr>
  </property>
  <property fmtid="{D5CDD505-2E9C-101B-9397-08002B2CF9AE}" pid="7" name="_dlc_DocIdItemGuid">
    <vt:lpwstr>c1a2f141-6a31-475f-9376-3977d010ff4c</vt:lpwstr>
  </property>
  <property fmtid="{D5CDD505-2E9C-101B-9397-08002B2CF9AE}" pid="8" name="Division">
    <vt:lpwstr/>
  </property>
  <property fmtid="{D5CDD505-2E9C-101B-9397-08002B2CF9AE}" pid="9" name="LogicKeywords">
    <vt:lpwstr/>
  </property>
  <property fmtid="{D5CDD505-2E9C-101B-9397-08002B2CF9AE}" pid="10" name="Offering0">
    <vt:lpwstr>2185;#untagged|b6fc3f9a-7750-4fe1-959a-f7472d5574d0</vt:lpwstr>
  </property>
  <property fmtid="{D5CDD505-2E9C-101B-9397-08002B2CF9AE}" pid="11" name="ItemTypeTag">
    <vt:lpwstr/>
  </property>
  <property fmtid="{D5CDD505-2E9C-101B-9397-08002B2CF9AE}" pid="12" name="Audience1">
    <vt:lpwstr>12;#Internal Only|2fa520f7-a6c9-49f5-8a4d-2fa5802ed37d</vt:lpwstr>
  </property>
  <property fmtid="{D5CDD505-2E9C-101B-9397-08002B2CF9AE}" pid="13" name="ContentType1">
    <vt:lpwstr>14;#Document|64c15061-4ecf-4866-9082-c78643db035d</vt:lpwstr>
  </property>
  <property fmtid="{D5CDD505-2E9C-101B-9397-08002B2CF9AE}" pid="14" name="_x0054_op5">
    <vt:lpwstr/>
  </property>
  <property fmtid="{D5CDD505-2E9C-101B-9397-08002B2CF9AE}" pid="15" name="Industry">
    <vt:lpwstr>1902;#untagged|87961095-9e91-4135-baf0-6d1e623cd555</vt:lpwstr>
  </property>
  <property fmtid="{D5CDD505-2E9C-101B-9397-08002B2CF9AE}" pid="16" name="Top5">
    <vt:lpwstr/>
  </property>
  <property fmtid="{D5CDD505-2E9C-101B-9397-08002B2CF9AE}" pid="17" name="Account">
    <vt:lpwstr>1900;#untagged|fcfb805a-fa5d-4a94-bfa9-6595c6f13fad</vt:lpwstr>
  </property>
  <property fmtid="{D5CDD505-2E9C-101B-9397-08002B2CF9AE}" pid="18" name="ItemRetentionFormula">
    <vt:lpwstr>&lt;formula id="Microsoft.Office.RecordsManagement.PolicyFeatures.Expiration.Formula.BuiltIn"&gt;&lt;number&gt;6&lt;/number&gt;&lt;property&gt;Created&lt;/property&gt;&lt;propertyId&gt;8c06beca-0777-48f7-91c7-6da68bc07b69&lt;/propertyId&gt;&lt;period&gt;years&lt;/period&gt;&lt;/formula&gt;</vt:lpwstr>
  </property>
  <property fmtid="{D5CDD505-2E9C-101B-9397-08002B2CF9AE}" pid="19" name="MSIP_Label_7af72c41-31f4-4d40-a6d0-808117dc4d77_Enabled">
    <vt:lpwstr>true</vt:lpwstr>
  </property>
  <property fmtid="{D5CDD505-2E9C-101B-9397-08002B2CF9AE}" pid="20" name="MSIP_Label_7af72c41-31f4-4d40-a6d0-808117dc4d77_SetDate">
    <vt:lpwstr>2022-05-11T21:02:15Z</vt:lpwstr>
  </property>
  <property fmtid="{D5CDD505-2E9C-101B-9397-08002B2CF9AE}" pid="21" name="MSIP_Label_7af72c41-31f4-4d40-a6d0-808117dc4d77_Method">
    <vt:lpwstr>Standard</vt:lpwstr>
  </property>
  <property fmtid="{D5CDD505-2E9C-101B-9397-08002B2CF9AE}" pid="22" name="MSIP_Label_7af72c41-31f4-4d40-a6d0-808117dc4d77_Name">
    <vt:lpwstr>TMO - Internal</vt:lpwstr>
  </property>
  <property fmtid="{D5CDD505-2E9C-101B-9397-08002B2CF9AE}" pid="23" name="MSIP_Label_7af72c41-31f4-4d40-a6d0-808117dc4d77_SiteId">
    <vt:lpwstr>be0f980b-dd99-4b19-bd7b-bc71a09b026c</vt:lpwstr>
  </property>
  <property fmtid="{D5CDD505-2E9C-101B-9397-08002B2CF9AE}" pid="24" name="MSIP_Label_7af72c41-31f4-4d40-a6d0-808117dc4d77_ActionId">
    <vt:lpwstr>348b3425-395a-404a-bd5e-d694cf8098b5</vt:lpwstr>
  </property>
  <property fmtid="{D5CDD505-2E9C-101B-9397-08002B2CF9AE}" pid="25" name="MSIP_Label_7af72c41-31f4-4d40-a6d0-808117dc4d77_ContentBits">
    <vt:lpwstr>0</vt:lpwstr>
  </property>
</Properties>
</file>