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16_8F15F088.xml" ContentType="application/vnd.ms-powerpoint.comments+xml"/>
  <Override PartName="/ppt/comments/modernComment_111_936DF860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modernComment_104_CADD12E5.xml" ContentType="application/vnd.ms-powerpoint.comments+xml"/>
  <Override PartName="/ppt/comments/modernComment_105_38691D1D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20"/>
  </p:notesMasterIdLst>
  <p:sldIdLst>
    <p:sldId id="256" r:id="rId2"/>
    <p:sldId id="278" r:id="rId3"/>
    <p:sldId id="273" r:id="rId4"/>
    <p:sldId id="277" r:id="rId5"/>
    <p:sldId id="275" r:id="rId6"/>
    <p:sldId id="260" r:id="rId7"/>
    <p:sldId id="261" r:id="rId8"/>
    <p:sldId id="262" r:id="rId9"/>
    <p:sldId id="285" r:id="rId10"/>
    <p:sldId id="279" r:id="rId11"/>
    <p:sldId id="281" r:id="rId12"/>
    <p:sldId id="282" r:id="rId13"/>
    <p:sldId id="263" r:id="rId14"/>
    <p:sldId id="287" r:id="rId15"/>
    <p:sldId id="265" r:id="rId16"/>
    <p:sldId id="283" r:id="rId17"/>
    <p:sldId id="286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5CE877C-D11B-A575-79B3-6A562E6E1359}" name="Guest User" initials="GU" userId="S::urn:spo:anon#d9adb4fc5bfcbef28b9008ae84c3a1d8e79f5bc25a916c61c26b27147222aea3::" providerId="AD"/>
  <p188:author id="{8A6A57C0-00F7-718A-1D8D-F549ACDC29F8}" name="Kajal Sethi" initials="KS" userId="S::kajals21@iitk.ac.in::c0223c18-ba14-431d-a409-bdf88893ba1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C5C"/>
    <a:srgbClr val="BF5A5A"/>
    <a:srgbClr val="C26161"/>
    <a:srgbClr val="D65C5C"/>
    <a:srgbClr val="D1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C80BF-B44B-520F-356C-143636EFD135}" v="33" dt="2022-04-26T21:49:27.736"/>
    <p1510:client id="{230F45E7-DE52-5204-2D30-7DDFFE07247E}" v="185" dt="2022-04-26T01:23:45.997"/>
    <p1510:client id="{2CB3C229-52BF-4DDA-E13F-9202198B9C91}" v="364" dt="2022-04-27T00:37:17.451"/>
    <p1510:client id="{44E718B0-8E4A-79B5-6B9D-9C11E739FFBC}" v="505" dt="2022-04-26T19:50:58.305"/>
    <p1510:client id="{693E5A76-C0F6-4E82-89D1-8FB96D4CA444}" v="841" dt="2022-04-25T01:43:24.854"/>
    <p1510:client id="{70C647D7-D999-1C6B-56F7-63A4AF193F86}" v="180" dt="2022-04-27T00:45:20.872"/>
    <p1510:client id="{7DF13895-29F7-53CE-17FC-07B99B5B9D2D}" v="136" dt="2022-04-25T21:09:02.287"/>
    <p1510:client id="{996CC810-47AE-1EDC-9A41-02B647BD429C}" v="317" dt="2022-04-26T21:46:36.315"/>
    <p1510:client id="{9F13D4D5-94FD-61D1-BFD3-D7666A429E71}" v="242" dt="2022-04-27T00:44:40.257"/>
    <p1510:client id="{A5B50003-C69C-A5F7-612E-62C6D7D16E05}" v="397" dt="2022-04-25T20:50:00.378"/>
    <p1510:client id="{BA2BC336-8B6B-BE80-1371-073A9F66CEBA}" v="3" dt="2022-04-26T18:48:03.119"/>
    <p1510:client id="{C02A9A91-7AF5-51AD-8305-25FCB79CB51D}" v="280" dt="2022-04-26T21:29:53.278"/>
    <p1510:client id="{C71914B5-CB41-2CA1-AF75-9316C526C498}" v="1" dt="2022-04-25T13:42:39.456"/>
    <p1510:client id="{D3CACD16-C712-D89A-519B-AF348901FFEF}" v="165" dt="2022-04-26T21:09:28.282"/>
    <p1510:client id="{DC9FD829-3439-4C74-9098-DAC03A0A8124}" v="7" dt="2022-04-26T17:07:27.513"/>
    <p1510:client id="{F1B4A5A9-1F41-4245-ACE5-255A4F380596}" v="344" dt="2022-04-27T00:23:55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modernComment_104_CADD12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A6E93CC-FDF2-4B89-8B12-46C232559EEF}" authorId="{15CE877C-D11B-A575-79B3-6A562E6E1359}" created="2022-04-26T21:48:14.234">
    <pc:sldMkLst xmlns:pc="http://schemas.microsoft.com/office/powerpoint/2013/main/command">
      <pc:docMk/>
      <pc:sldMk cId="3403485925" sldId="260"/>
    </pc:sldMkLst>
    <p188:txBody>
      <a:bodyPr/>
      <a:lstStyle/>
      <a:p>
        <a:r>
          <a:rPr lang="en-US"/>
          <a:t>YAHA PE actual dataset ki img bhi daal sakte ho</a:t>
        </a:r>
      </a:p>
    </p188:txBody>
  </p188:cm>
</p188:cmLst>
</file>

<file path=ppt/comments/modernComment_105_38691D1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B46A3E4-B6A9-44BF-A513-D1B7C62EBF6E}" authorId="{15CE877C-D11B-A575-79B3-6A562E6E1359}" created="2022-04-26T01:16:27.84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46412829" sldId="261"/>
      <ac:spMk id="3" creationId="{51AD6CB6-9167-1BB4-3EC5-B29B2597C857}"/>
    </ac:deMkLst>
    <p188:txBody>
      <a:bodyPr/>
      <a:lstStyle/>
      <a:p>
        <a:r>
          <a:rPr lang="en-US"/>
          <a:t>jo nahi kiya he yaha se hata lena</a:t>
        </a:r>
      </a:p>
    </p188:txBody>
  </p188:cm>
</p188:cmLst>
</file>

<file path=ppt/comments/modernComment_111_936DF86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CB69147-9A0E-42C0-A596-AA5FC8C170FE}" authorId="{8A6A57C0-00F7-718A-1D8D-F549ACDC29F8}" created="2022-04-25T20:54:35.683">
    <pc:sldMkLst xmlns:pc="http://schemas.microsoft.com/office/powerpoint/2013/main/command">
      <pc:docMk/>
      <pc:sldMk cId="2473457760" sldId="273"/>
    </pc:sldMkLst>
    <p188:pos x="7886139" y="4468345"/>
    <p188:txBody>
      <a:bodyPr/>
      <a:lstStyle/>
      <a:p>
        <a:r>
          <a:rPr lang="en-US"/>
          <a:t>depends on query per second processed by the system. large number of queries increase number of servers req increasing the cost.</a:t>
        </a:r>
      </a:p>
    </p188:txBody>
  </p188:cm>
</p188:cmLst>
</file>

<file path=ppt/comments/modernComment_116_8F15F08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290501C-E368-4E0E-A686-E15651D4A558}" authorId="{15CE877C-D11B-A575-79B3-6A562E6E1359}" created="2022-04-26T21:47:36.556">
    <pc:sldMkLst xmlns:pc="http://schemas.microsoft.com/office/powerpoint/2013/main/command">
      <pc:docMk/>
      <pc:sldMk cId="2400579720" sldId="278"/>
    </pc:sldMkLst>
    <p188:txBody>
      <a:bodyPr/>
      <a:lstStyle/>
      <a:p>
        <a:r>
          <a:rPr lang="en-US"/>
          <a:t>UTKARSH ISSE SAHI KRR LENA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155B13-E6F4-4793-A982-2C013F1FACA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F5E9467-E857-495A-8F28-3393BA177F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Low latency</a:t>
          </a:r>
          <a:r>
            <a:rPr lang="en-US"/>
            <a:t> in providing search results even with large dataset.</a:t>
          </a:r>
        </a:p>
      </dgm:t>
    </dgm:pt>
    <dgm:pt modelId="{819DA290-F81D-4DE6-AC01-D4E6436D211D}" type="parTrans" cxnId="{4E5BF210-158F-44B2-8CB3-FA8E774FDDDF}">
      <dgm:prSet/>
      <dgm:spPr/>
      <dgm:t>
        <a:bodyPr/>
        <a:lstStyle/>
        <a:p>
          <a:endParaRPr lang="en-US"/>
        </a:p>
      </dgm:t>
    </dgm:pt>
    <dgm:pt modelId="{65A76549-39C9-419C-AAFD-8E4F04B86019}" type="sibTrans" cxnId="{4E5BF210-158F-44B2-8CB3-FA8E774FDD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871DDE-E12C-4E82-89DD-31B99D1184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IR system with high precision and recall rate.</a:t>
          </a:r>
        </a:p>
      </dgm:t>
    </dgm:pt>
    <dgm:pt modelId="{952EBD2D-5BB6-4ED9-8BD7-2F810111EC96}" type="parTrans" cxnId="{F072FEE0-0E91-4619-93FF-0D4D54DADC11}">
      <dgm:prSet/>
      <dgm:spPr/>
      <dgm:t>
        <a:bodyPr/>
        <a:lstStyle/>
        <a:p>
          <a:endParaRPr lang="en-US"/>
        </a:p>
      </dgm:t>
    </dgm:pt>
    <dgm:pt modelId="{3C15E6C0-81BF-454D-A229-DE1700A809C2}" type="sibTrans" cxnId="{F072FEE0-0E91-4619-93FF-0D4D54DADC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BE75CB-8B88-4269-AA5B-4FD92AE3E7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IR system with low computational/server cost. </a:t>
          </a:r>
        </a:p>
      </dgm:t>
    </dgm:pt>
    <dgm:pt modelId="{EA87AE82-6ADF-4A0D-8272-0A169D8A7424}" type="parTrans" cxnId="{DB597C5D-CA73-4910-BF41-70A3EA2858CC}">
      <dgm:prSet/>
      <dgm:spPr/>
      <dgm:t>
        <a:bodyPr/>
        <a:lstStyle/>
        <a:p>
          <a:endParaRPr lang="en-US"/>
        </a:p>
      </dgm:t>
    </dgm:pt>
    <dgm:pt modelId="{A742DD0B-8A9E-4BBC-8E24-F09B9A110716}" type="sibTrans" cxnId="{DB597C5D-CA73-4910-BF41-70A3EA2858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2EF8BD-D037-428B-9EE2-948BC18FE1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</a:t>
          </a:r>
          <a:r>
            <a:rPr lang="en-US" b="1"/>
            <a:t>asily deployable</a:t>
          </a:r>
          <a:r>
            <a:rPr lang="en-US"/>
            <a:t> and scalable IR system.</a:t>
          </a:r>
        </a:p>
      </dgm:t>
    </dgm:pt>
    <dgm:pt modelId="{7B508F54-73C3-4590-8F54-0E221CFF2BCC}" type="parTrans" cxnId="{08357A22-AF8A-4DCB-82F7-C65EC3BB84A7}">
      <dgm:prSet/>
      <dgm:spPr/>
      <dgm:t>
        <a:bodyPr/>
        <a:lstStyle/>
        <a:p>
          <a:endParaRPr lang="en-US"/>
        </a:p>
      </dgm:t>
    </dgm:pt>
    <dgm:pt modelId="{59323B9B-D7BE-4D11-9E6C-FB94A7B1C74D}" type="sibTrans" cxnId="{08357A22-AF8A-4DCB-82F7-C65EC3BB84A7}">
      <dgm:prSet/>
      <dgm:spPr/>
      <dgm:t>
        <a:bodyPr/>
        <a:lstStyle/>
        <a:p>
          <a:endParaRPr lang="en-US"/>
        </a:p>
      </dgm:t>
    </dgm:pt>
    <dgm:pt modelId="{684F9600-F88B-42D6-9A92-F05BB04C3DFA}" type="pres">
      <dgm:prSet presAssocID="{3B155B13-E6F4-4793-A982-2C013F1FACA7}" presName="root" presStyleCnt="0">
        <dgm:presLayoutVars>
          <dgm:dir/>
          <dgm:resizeHandles val="exact"/>
        </dgm:presLayoutVars>
      </dgm:prSet>
      <dgm:spPr/>
    </dgm:pt>
    <dgm:pt modelId="{0E0ECDDC-6F9A-4A8B-B4C8-15797EE3DB42}" type="pres">
      <dgm:prSet presAssocID="{3B155B13-E6F4-4793-A982-2C013F1FACA7}" presName="container" presStyleCnt="0">
        <dgm:presLayoutVars>
          <dgm:dir/>
          <dgm:resizeHandles val="exact"/>
        </dgm:presLayoutVars>
      </dgm:prSet>
      <dgm:spPr/>
    </dgm:pt>
    <dgm:pt modelId="{0D60F3E4-BE6D-4BF6-A0D9-E98942368417}" type="pres">
      <dgm:prSet presAssocID="{FF5E9467-E857-495A-8F28-3393BA177FE3}" presName="compNode" presStyleCnt="0"/>
      <dgm:spPr/>
    </dgm:pt>
    <dgm:pt modelId="{19B0612E-7350-45A2-86B2-35B57CDEC522}" type="pres">
      <dgm:prSet presAssocID="{FF5E9467-E857-495A-8F28-3393BA177FE3}" presName="iconBgRect" presStyleLbl="bgShp" presStyleIdx="0" presStyleCnt="4"/>
      <dgm:spPr/>
    </dgm:pt>
    <dgm:pt modelId="{3B0BD384-2771-4940-9C4A-21CB450FB78C}" type="pres">
      <dgm:prSet presAssocID="{FF5E9467-E857-495A-8F28-3393BA177F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C091F94-1641-4BDB-8D85-5B24EEE0F86F}" type="pres">
      <dgm:prSet presAssocID="{FF5E9467-E857-495A-8F28-3393BA177FE3}" presName="spaceRect" presStyleCnt="0"/>
      <dgm:spPr/>
    </dgm:pt>
    <dgm:pt modelId="{337E79B4-149C-4F3E-910A-BED75F7459B9}" type="pres">
      <dgm:prSet presAssocID="{FF5E9467-E857-495A-8F28-3393BA177FE3}" presName="textRect" presStyleLbl="revTx" presStyleIdx="0" presStyleCnt="4">
        <dgm:presLayoutVars>
          <dgm:chMax val="1"/>
          <dgm:chPref val="1"/>
        </dgm:presLayoutVars>
      </dgm:prSet>
      <dgm:spPr/>
    </dgm:pt>
    <dgm:pt modelId="{707554A4-9E43-4F17-AFD6-67168CF6B4A9}" type="pres">
      <dgm:prSet presAssocID="{65A76549-39C9-419C-AAFD-8E4F04B86019}" presName="sibTrans" presStyleLbl="sibTrans2D1" presStyleIdx="0" presStyleCnt="0"/>
      <dgm:spPr/>
    </dgm:pt>
    <dgm:pt modelId="{9F1C53AF-56A8-44DD-A730-6BBBECDCF2D1}" type="pres">
      <dgm:prSet presAssocID="{D9871DDE-E12C-4E82-89DD-31B99D118498}" presName="compNode" presStyleCnt="0"/>
      <dgm:spPr/>
    </dgm:pt>
    <dgm:pt modelId="{7EED8A01-5B9C-4912-9BC1-5C39839F7744}" type="pres">
      <dgm:prSet presAssocID="{D9871DDE-E12C-4E82-89DD-31B99D118498}" presName="iconBgRect" presStyleLbl="bgShp" presStyleIdx="1" presStyleCnt="4"/>
      <dgm:spPr/>
    </dgm:pt>
    <dgm:pt modelId="{3321E1F7-D91D-468E-AF74-F57AFBC837CB}" type="pres">
      <dgm:prSet presAssocID="{D9871DDE-E12C-4E82-89DD-31B99D1184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A1FA7AB-D2F9-41F9-BC9D-FE8CDE6D2285}" type="pres">
      <dgm:prSet presAssocID="{D9871DDE-E12C-4E82-89DD-31B99D118498}" presName="spaceRect" presStyleCnt="0"/>
      <dgm:spPr/>
    </dgm:pt>
    <dgm:pt modelId="{60825DFE-41E5-4DF9-B97B-50662653F760}" type="pres">
      <dgm:prSet presAssocID="{D9871DDE-E12C-4E82-89DD-31B99D118498}" presName="textRect" presStyleLbl="revTx" presStyleIdx="1" presStyleCnt="4">
        <dgm:presLayoutVars>
          <dgm:chMax val="1"/>
          <dgm:chPref val="1"/>
        </dgm:presLayoutVars>
      </dgm:prSet>
      <dgm:spPr/>
    </dgm:pt>
    <dgm:pt modelId="{87A24025-4943-4FB9-9ED0-7643F43CCF3D}" type="pres">
      <dgm:prSet presAssocID="{3C15E6C0-81BF-454D-A229-DE1700A809C2}" presName="sibTrans" presStyleLbl="sibTrans2D1" presStyleIdx="0" presStyleCnt="0"/>
      <dgm:spPr/>
    </dgm:pt>
    <dgm:pt modelId="{93656476-BC5C-4981-8010-4EA6E45818E2}" type="pres">
      <dgm:prSet presAssocID="{90BE75CB-8B88-4269-AA5B-4FD92AE3E73E}" presName="compNode" presStyleCnt="0"/>
      <dgm:spPr/>
    </dgm:pt>
    <dgm:pt modelId="{FE240EE9-DDCE-40C0-B2A6-A1E96DA9E7A1}" type="pres">
      <dgm:prSet presAssocID="{90BE75CB-8B88-4269-AA5B-4FD92AE3E73E}" presName="iconBgRect" presStyleLbl="bgShp" presStyleIdx="2" presStyleCnt="4"/>
      <dgm:spPr/>
    </dgm:pt>
    <dgm:pt modelId="{81A66799-F981-49A2-8F59-199C3A9FF3B0}" type="pres">
      <dgm:prSet presAssocID="{90BE75CB-8B88-4269-AA5B-4FD92AE3E7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C750DAF-D24C-4A8A-94D7-BF04AD941E9C}" type="pres">
      <dgm:prSet presAssocID="{90BE75CB-8B88-4269-AA5B-4FD92AE3E73E}" presName="spaceRect" presStyleCnt="0"/>
      <dgm:spPr/>
    </dgm:pt>
    <dgm:pt modelId="{4A4FF5CA-6E1D-4BA8-BA81-5DDFE15E1372}" type="pres">
      <dgm:prSet presAssocID="{90BE75CB-8B88-4269-AA5B-4FD92AE3E73E}" presName="textRect" presStyleLbl="revTx" presStyleIdx="2" presStyleCnt="4">
        <dgm:presLayoutVars>
          <dgm:chMax val="1"/>
          <dgm:chPref val="1"/>
        </dgm:presLayoutVars>
      </dgm:prSet>
      <dgm:spPr/>
    </dgm:pt>
    <dgm:pt modelId="{F9F51B1E-8394-4AD7-A187-096E3BFC107D}" type="pres">
      <dgm:prSet presAssocID="{A742DD0B-8A9E-4BBC-8E24-F09B9A110716}" presName="sibTrans" presStyleLbl="sibTrans2D1" presStyleIdx="0" presStyleCnt="0"/>
      <dgm:spPr/>
    </dgm:pt>
    <dgm:pt modelId="{17D2FB61-FF67-4448-BA91-7F037D382453}" type="pres">
      <dgm:prSet presAssocID="{832EF8BD-D037-428B-9EE2-948BC18FE18D}" presName="compNode" presStyleCnt="0"/>
      <dgm:spPr/>
    </dgm:pt>
    <dgm:pt modelId="{F628E20C-D9BB-4EA1-9B07-F4494D865312}" type="pres">
      <dgm:prSet presAssocID="{832EF8BD-D037-428B-9EE2-948BC18FE18D}" presName="iconBgRect" presStyleLbl="bgShp" presStyleIdx="3" presStyleCnt="4"/>
      <dgm:spPr/>
    </dgm:pt>
    <dgm:pt modelId="{2D4E939D-9AB6-4B1A-AE40-0DDD1D2CACBC}" type="pres">
      <dgm:prSet presAssocID="{832EF8BD-D037-428B-9EE2-948BC18FE1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E7CDFAA-8DCE-4821-9EAD-76C90C5EB040}" type="pres">
      <dgm:prSet presAssocID="{832EF8BD-D037-428B-9EE2-948BC18FE18D}" presName="spaceRect" presStyleCnt="0"/>
      <dgm:spPr/>
    </dgm:pt>
    <dgm:pt modelId="{CDC9B571-A784-4BC6-B290-A8101531307F}" type="pres">
      <dgm:prSet presAssocID="{832EF8BD-D037-428B-9EE2-948BC18FE18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5BF210-158F-44B2-8CB3-FA8E774FDDDF}" srcId="{3B155B13-E6F4-4793-A982-2C013F1FACA7}" destId="{FF5E9467-E857-495A-8F28-3393BA177FE3}" srcOrd="0" destOrd="0" parTransId="{819DA290-F81D-4DE6-AC01-D4E6436D211D}" sibTransId="{65A76549-39C9-419C-AAFD-8E4F04B86019}"/>
    <dgm:cxn modelId="{7FF4E61C-AF85-40F6-93A6-F45330AF0395}" type="presOf" srcId="{3C15E6C0-81BF-454D-A229-DE1700A809C2}" destId="{87A24025-4943-4FB9-9ED0-7643F43CCF3D}" srcOrd="0" destOrd="0" presId="urn:microsoft.com/office/officeart/2018/2/layout/IconCircleList"/>
    <dgm:cxn modelId="{08357A22-AF8A-4DCB-82F7-C65EC3BB84A7}" srcId="{3B155B13-E6F4-4793-A982-2C013F1FACA7}" destId="{832EF8BD-D037-428B-9EE2-948BC18FE18D}" srcOrd="3" destOrd="0" parTransId="{7B508F54-73C3-4590-8F54-0E221CFF2BCC}" sibTransId="{59323B9B-D7BE-4D11-9E6C-FB94A7B1C74D}"/>
    <dgm:cxn modelId="{DB597C5D-CA73-4910-BF41-70A3EA2858CC}" srcId="{3B155B13-E6F4-4793-A982-2C013F1FACA7}" destId="{90BE75CB-8B88-4269-AA5B-4FD92AE3E73E}" srcOrd="2" destOrd="0" parTransId="{EA87AE82-6ADF-4A0D-8272-0A169D8A7424}" sibTransId="{A742DD0B-8A9E-4BBC-8E24-F09B9A110716}"/>
    <dgm:cxn modelId="{50FEFE50-80A3-4A18-A65D-54BB7EADB860}" type="presOf" srcId="{D9871DDE-E12C-4E82-89DD-31B99D118498}" destId="{60825DFE-41E5-4DF9-B97B-50662653F760}" srcOrd="0" destOrd="0" presId="urn:microsoft.com/office/officeart/2018/2/layout/IconCircleList"/>
    <dgm:cxn modelId="{7DCA5358-CAB0-400C-8EC3-C492A52E8449}" type="presOf" srcId="{90BE75CB-8B88-4269-AA5B-4FD92AE3E73E}" destId="{4A4FF5CA-6E1D-4BA8-BA81-5DDFE15E1372}" srcOrd="0" destOrd="0" presId="urn:microsoft.com/office/officeart/2018/2/layout/IconCircleList"/>
    <dgm:cxn modelId="{92BE0F80-96E8-4DC3-878B-5767FA72A977}" type="presOf" srcId="{A742DD0B-8A9E-4BBC-8E24-F09B9A110716}" destId="{F9F51B1E-8394-4AD7-A187-096E3BFC107D}" srcOrd="0" destOrd="0" presId="urn:microsoft.com/office/officeart/2018/2/layout/IconCircleList"/>
    <dgm:cxn modelId="{BC7FA78A-FD72-4D0C-9FA6-ABC2C96363B4}" type="presOf" srcId="{65A76549-39C9-419C-AAFD-8E4F04B86019}" destId="{707554A4-9E43-4F17-AFD6-67168CF6B4A9}" srcOrd="0" destOrd="0" presId="urn:microsoft.com/office/officeart/2018/2/layout/IconCircleList"/>
    <dgm:cxn modelId="{DFD40793-8B2D-4A25-AB44-90FDBD29286B}" type="presOf" srcId="{3B155B13-E6F4-4793-A982-2C013F1FACA7}" destId="{684F9600-F88B-42D6-9A92-F05BB04C3DFA}" srcOrd="0" destOrd="0" presId="urn:microsoft.com/office/officeart/2018/2/layout/IconCircleList"/>
    <dgm:cxn modelId="{77D077A2-5298-4E9B-A467-6D1E4908339A}" type="presOf" srcId="{FF5E9467-E857-495A-8F28-3393BA177FE3}" destId="{337E79B4-149C-4F3E-910A-BED75F7459B9}" srcOrd="0" destOrd="0" presId="urn:microsoft.com/office/officeart/2018/2/layout/IconCircleList"/>
    <dgm:cxn modelId="{FCFA26DA-9CCC-4F0B-8BE1-1CC288DE118A}" type="presOf" srcId="{832EF8BD-D037-428B-9EE2-948BC18FE18D}" destId="{CDC9B571-A784-4BC6-B290-A8101531307F}" srcOrd="0" destOrd="0" presId="urn:microsoft.com/office/officeart/2018/2/layout/IconCircleList"/>
    <dgm:cxn modelId="{F072FEE0-0E91-4619-93FF-0D4D54DADC11}" srcId="{3B155B13-E6F4-4793-A982-2C013F1FACA7}" destId="{D9871DDE-E12C-4E82-89DD-31B99D118498}" srcOrd="1" destOrd="0" parTransId="{952EBD2D-5BB6-4ED9-8BD7-2F810111EC96}" sibTransId="{3C15E6C0-81BF-454D-A229-DE1700A809C2}"/>
    <dgm:cxn modelId="{828D3283-5F79-405B-9001-F2DD78F20141}" type="presParOf" srcId="{684F9600-F88B-42D6-9A92-F05BB04C3DFA}" destId="{0E0ECDDC-6F9A-4A8B-B4C8-15797EE3DB42}" srcOrd="0" destOrd="0" presId="urn:microsoft.com/office/officeart/2018/2/layout/IconCircleList"/>
    <dgm:cxn modelId="{3FDE08A2-9957-4083-9B5E-ADFEE1A24E57}" type="presParOf" srcId="{0E0ECDDC-6F9A-4A8B-B4C8-15797EE3DB42}" destId="{0D60F3E4-BE6D-4BF6-A0D9-E98942368417}" srcOrd="0" destOrd="0" presId="urn:microsoft.com/office/officeart/2018/2/layout/IconCircleList"/>
    <dgm:cxn modelId="{22775C2C-FF78-489D-A674-33AA9913AB49}" type="presParOf" srcId="{0D60F3E4-BE6D-4BF6-A0D9-E98942368417}" destId="{19B0612E-7350-45A2-86B2-35B57CDEC522}" srcOrd="0" destOrd="0" presId="urn:microsoft.com/office/officeart/2018/2/layout/IconCircleList"/>
    <dgm:cxn modelId="{7F92BF06-C536-4725-9154-FC9160DFD592}" type="presParOf" srcId="{0D60F3E4-BE6D-4BF6-A0D9-E98942368417}" destId="{3B0BD384-2771-4940-9C4A-21CB450FB78C}" srcOrd="1" destOrd="0" presId="urn:microsoft.com/office/officeart/2018/2/layout/IconCircleList"/>
    <dgm:cxn modelId="{1D1C6497-7D05-4FC7-8179-DFFA5D8EB849}" type="presParOf" srcId="{0D60F3E4-BE6D-4BF6-A0D9-E98942368417}" destId="{EC091F94-1641-4BDB-8D85-5B24EEE0F86F}" srcOrd="2" destOrd="0" presId="urn:microsoft.com/office/officeart/2018/2/layout/IconCircleList"/>
    <dgm:cxn modelId="{35D94A35-0880-4FD6-8F23-E68D77548381}" type="presParOf" srcId="{0D60F3E4-BE6D-4BF6-A0D9-E98942368417}" destId="{337E79B4-149C-4F3E-910A-BED75F7459B9}" srcOrd="3" destOrd="0" presId="urn:microsoft.com/office/officeart/2018/2/layout/IconCircleList"/>
    <dgm:cxn modelId="{CB386930-B564-4BAE-A3B4-08218EEF4E41}" type="presParOf" srcId="{0E0ECDDC-6F9A-4A8B-B4C8-15797EE3DB42}" destId="{707554A4-9E43-4F17-AFD6-67168CF6B4A9}" srcOrd="1" destOrd="0" presId="urn:microsoft.com/office/officeart/2018/2/layout/IconCircleList"/>
    <dgm:cxn modelId="{27E73CA9-8D11-487A-966A-D898896BDD31}" type="presParOf" srcId="{0E0ECDDC-6F9A-4A8B-B4C8-15797EE3DB42}" destId="{9F1C53AF-56A8-44DD-A730-6BBBECDCF2D1}" srcOrd="2" destOrd="0" presId="urn:microsoft.com/office/officeart/2018/2/layout/IconCircleList"/>
    <dgm:cxn modelId="{84F0AE95-49CB-42B4-897B-9FFD8A3DAB84}" type="presParOf" srcId="{9F1C53AF-56A8-44DD-A730-6BBBECDCF2D1}" destId="{7EED8A01-5B9C-4912-9BC1-5C39839F7744}" srcOrd="0" destOrd="0" presId="urn:microsoft.com/office/officeart/2018/2/layout/IconCircleList"/>
    <dgm:cxn modelId="{EB3B327E-EE66-4E36-B2B3-3AC8CA6999BE}" type="presParOf" srcId="{9F1C53AF-56A8-44DD-A730-6BBBECDCF2D1}" destId="{3321E1F7-D91D-468E-AF74-F57AFBC837CB}" srcOrd="1" destOrd="0" presId="urn:microsoft.com/office/officeart/2018/2/layout/IconCircleList"/>
    <dgm:cxn modelId="{8CA15A8E-A25E-429C-99F3-FB0FD7F3327D}" type="presParOf" srcId="{9F1C53AF-56A8-44DD-A730-6BBBECDCF2D1}" destId="{4A1FA7AB-D2F9-41F9-BC9D-FE8CDE6D2285}" srcOrd="2" destOrd="0" presId="urn:microsoft.com/office/officeart/2018/2/layout/IconCircleList"/>
    <dgm:cxn modelId="{96A7881B-FC52-48EA-8795-99727E7C8A18}" type="presParOf" srcId="{9F1C53AF-56A8-44DD-A730-6BBBECDCF2D1}" destId="{60825DFE-41E5-4DF9-B97B-50662653F760}" srcOrd="3" destOrd="0" presId="urn:microsoft.com/office/officeart/2018/2/layout/IconCircleList"/>
    <dgm:cxn modelId="{257C85AE-8DA8-41EF-936B-853E8FC3E3EF}" type="presParOf" srcId="{0E0ECDDC-6F9A-4A8B-B4C8-15797EE3DB42}" destId="{87A24025-4943-4FB9-9ED0-7643F43CCF3D}" srcOrd="3" destOrd="0" presId="urn:microsoft.com/office/officeart/2018/2/layout/IconCircleList"/>
    <dgm:cxn modelId="{D8FCC832-0849-456A-82EA-36F87970444A}" type="presParOf" srcId="{0E0ECDDC-6F9A-4A8B-B4C8-15797EE3DB42}" destId="{93656476-BC5C-4981-8010-4EA6E45818E2}" srcOrd="4" destOrd="0" presId="urn:microsoft.com/office/officeart/2018/2/layout/IconCircleList"/>
    <dgm:cxn modelId="{871074B5-4B41-403A-930A-66FF62FD9AC3}" type="presParOf" srcId="{93656476-BC5C-4981-8010-4EA6E45818E2}" destId="{FE240EE9-DDCE-40C0-B2A6-A1E96DA9E7A1}" srcOrd="0" destOrd="0" presId="urn:microsoft.com/office/officeart/2018/2/layout/IconCircleList"/>
    <dgm:cxn modelId="{23F6D6F9-9D49-4703-81CF-7ABE97A8F0D9}" type="presParOf" srcId="{93656476-BC5C-4981-8010-4EA6E45818E2}" destId="{81A66799-F981-49A2-8F59-199C3A9FF3B0}" srcOrd="1" destOrd="0" presId="urn:microsoft.com/office/officeart/2018/2/layout/IconCircleList"/>
    <dgm:cxn modelId="{0F31946D-A6B0-4B61-811B-180580C689F5}" type="presParOf" srcId="{93656476-BC5C-4981-8010-4EA6E45818E2}" destId="{AC750DAF-D24C-4A8A-94D7-BF04AD941E9C}" srcOrd="2" destOrd="0" presId="urn:microsoft.com/office/officeart/2018/2/layout/IconCircleList"/>
    <dgm:cxn modelId="{B03BE17B-AC6F-442A-AE63-5C4366611DB3}" type="presParOf" srcId="{93656476-BC5C-4981-8010-4EA6E45818E2}" destId="{4A4FF5CA-6E1D-4BA8-BA81-5DDFE15E1372}" srcOrd="3" destOrd="0" presId="urn:microsoft.com/office/officeart/2018/2/layout/IconCircleList"/>
    <dgm:cxn modelId="{8E81DB67-C9FF-4AFC-B692-DFABEF076A33}" type="presParOf" srcId="{0E0ECDDC-6F9A-4A8B-B4C8-15797EE3DB42}" destId="{F9F51B1E-8394-4AD7-A187-096E3BFC107D}" srcOrd="5" destOrd="0" presId="urn:microsoft.com/office/officeart/2018/2/layout/IconCircleList"/>
    <dgm:cxn modelId="{A59AD2CE-7063-4C89-BF7E-FBBF08EA6F03}" type="presParOf" srcId="{0E0ECDDC-6F9A-4A8B-B4C8-15797EE3DB42}" destId="{17D2FB61-FF67-4448-BA91-7F037D382453}" srcOrd="6" destOrd="0" presId="urn:microsoft.com/office/officeart/2018/2/layout/IconCircleList"/>
    <dgm:cxn modelId="{E0975947-043E-4F7A-8902-1654AE244850}" type="presParOf" srcId="{17D2FB61-FF67-4448-BA91-7F037D382453}" destId="{F628E20C-D9BB-4EA1-9B07-F4494D865312}" srcOrd="0" destOrd="0" presId="urn:microsoft.com/office/officeart/2018/2/layout/IconCircleList"/>
    <dgm:cxn modelId="{EC2C96E1-5B1A-40C5-BDE3-E8D738EE37C2}" type="presParOf" srcId="{17D2FB61-FF67-4448-BA91-7F037D382453}" destId="{2D4E939D-9AB6-4B1A-AE40-0DDD1D2CACBC}" srcOrd="1" destOrd="0" presId="urn:microsoft.com/office/officeart/2018/2/layout/IconCircleList"/>
    <dgm:cxn modelId="{D710EDFB-E0E1-4618-8117-89FB349CF877}" type="presParOf" srcId="{17D2FB61-FF67-4448-BA91-7F037D382453}" destId="{9E7CDFAA-8DCE-4821-9EAD-76C90C5EB040}" srcOrd="2" destOrd="0" presId="urn:microsoft.com/office/officeart/2018/2/layout/IconCircleList"/>
    <dgm:cxn modelId="{877E6FB2-8F85-4D92-9A17-EE178892B04F}" type="presParOf" srcId="{17D2FB61-FF67-4448-BA91-7F037D382453}" destId="{CDC9B571-A784-4BC6-B290-A8101531307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0612E-7350-45A2-86B2-35B57CDEC522}">
      <dsp:nvSpPr>
        <dsp:cNvPr id="0" name=""/>
        <dsp:cNvSpPr/>
      </dsp:nvSpPr>
      <dsp:spPr>
        <a:xfrm>
          <a:off x="108989" y="195295"/>
          <a:ext cx="1282575" cy="12825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BD384-2771-4940-9C4A-21CB450FB78C}">
      <dsp:nvSpPr>
        <dsp:cNvPr id="0" name=""/>
        <dsp:cNvSpPr/>
      </dsp:nvSpPr>
      <dsp:spPr>
        <a:xfrm>
          <a:off x="378329" y="464635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E79B4-149C-4F3E-910A-BED75F7459B9}">
      <dsp:nvSpPr>
        <dsp:cNvPr id="0" name=""/>
        <dsp:cNvSpPr/>
      </dsp:nvSpPr>
      <dsp:spPr>
        <a:xfrm>
          <a:off x="1666401" y="195295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Low latency</a:t>
          </a:r>
          <a:r>
            <a:rPr lang="en-US" sz="2100" kern="1200"/>
            <a:t> in providing search results even with large dataset.</a:t>
          </a:r>
        </a:p>
      </dsp:txBody>
      <dsp:txXfrm>
        <a:off x="1666401" y="195295"/>
        <a:ext cx="3023212" cy="1282575"/>
      </dsp:txXfrm>
    </dsp:sp>
    <dsp:sp modelId="{7EED8A01-5B9C-4912-9BC1-5C39839F7744}">
      <dsp:nvSpPr>
        <dsp:cNvPr id="0" name=""/>
        <dsp:cNvSpPr/>
      </dsp:nvSpPr>
      <dsp:spPr>
        <a:xfrm>
          <a:off x="5216385" y="195295"/>
          <a:ext cx="1282575" cy="12825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1E1F7-D91D-468E-AF74-F57AFBC837CB}">
      <dsp:nvSpPr>
        <dsp:cNvPr id="0" name=""/>
        <dsp:cNvSpPr/>
      </dsp:nvSpPr>
      <dsp:spPr>
        <a:xfrm>
          <a:off x="5485726" y="464635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25DFE-41E5-4DF9-B97B-50662653F760}">
      <dsp:nvSpPr>
        <dsp:cNvPr id="0" name=""/>
        <dsp:cNvSpPr/>
      </dsp:nvSpPr>
      <dsp:spPr>
        <a:xfrm>
          <a:off x="6773798" y="195295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IR system with high precision and recall rate.</a:t>
          </a:r>
        </a:p>
      </dsp:txBody>
      <dsp:txXfrm>
        <a:off x="6773798" y="195295"/>
        <a:ext cx="3023212" cy="1282575"/>
      </dsp:txXfrm>
    </dsp:sp>
    <dsp:sp modelId="{FE240EE9-DDCE-40C0-B2A6-A1E96DA9E7A1}">
      <dsp:nvSpPr>
        <dsp:cNvPr id="0" name=""/>
        <dsp:cNvSpPr/>
      </dsp:nvSpPr>
      <dsp:spPr>
        <a:xfrm>
          <a:off x="108989" y="2083262"/>
          <a:ext cx="1282575" cy="12825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66799-F981-49A2-8F59-199C3A9FF3B0}">
      <dsp:nvSpPr>
        <dsp:cNvPr id="0" name=""/>
        <dsp:cNvSpPr/>
      </dsp:nvSpPr>
      <dsp:spPr>
        <a:xfrm>
          <a:off x="378329" y="2352603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FF5CA-6E1D-4BA8-BA81-5DDFE15E1372}">
      <dsp:nvSpPr>
        <dsp:cNvPr id="0" name=""/>
        <dsp:cNvSpPr/>
      </dsp:nvSpPr>
      <dsp:spPr>
        <a:xfrm>
          <a:off x="1666401" y="2083262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 IR system with low computational/server cost. </a:t>
          </a:r>
        </a:p>
      </dsp:txBody>
      <dsp:txXfrm>
        <a:off x="1666401" y="2083262"/>
        <a:ext cx="3023212" cy="1282575"/>
      </dsp:txXfrm>
    </dsp:sp>
    <dsp:sp modelId="{F628E20C-D9BB-4EA1-9B07-F4494D865312}">
      <dsp:nvSpPr>
        <dsp:cNvPr id="0" name=""/>
        <dsp:cNvSpPr/>
      </dsp:nvSpPr>
      <dsp:spPr>
        <a:xfrm>
          <a:off x="5216385" y="2083262"/>
          <a:ext cx="1282575" cy="12825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E939D-9AB6-4B1A-AE40-0DDD1D2CACBC}">
      <dsp:nvSpPr>
        <dsp:cNvPr id="0" name=""/>
        <dsp:cNvSpPr/>
      </dsp:nvSpPr>
      <dsp:spPr>
        <a:xfrm>
          <a:off x="5485726" y="2352603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9B571-A784-4BC6-B290-A8101531307F}">
      <dsp:nvSpPr>
        <dsp:cNvPr id="0" name=""/>
        <dsp:cNvSpPr/>
      </dsp:nvSpPr>
      <dsp:spPr>
        <a:xfrm>
          <a:off x="6773798" y="2083262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</a:t>
          </a:r>
          <a:r>
            <a:rPr lang="en-US" sz="2100" b="1" kern="1200"/>
            <a:t>asily deployable</a:t>
          </a:r>
          <a:r>
            <a:rPr lang="en-US" sz="2100" kern="1200"/>
            <a:t> and scalable IR system.</a:t>
          </a:r>
        </a:p>
      </dsp:txBody>
      <dsp:txXfrm>
        <a:off x="6773798" y="2083262"/>
        <a:ext cx="3023212" cy="128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BA31F-6C82-48C4-95CF-E327FC6DE35B}" type="datetimeFigureOut"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369BF-AF5D-403A-9357-48E6241695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1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Stack Overflow serves as a platform for users to ask and answer questions, and, through membership and active participation, to vote questions and answers up or down. It features questions and answers on a wide range of topics in computer programming and is visited by anyone in the computer science field on daily basis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369BF-AF5D-403A-9357-48E6241695C2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00000"/>
              </a:lnSpc>
              <a:defRPr sz="4800" cap="none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65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9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4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1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6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2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6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7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8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1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996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72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6_8F15F08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microsoft.com/office/2018/10/relationships/comments" Target="../comments/modernComment_111_936DF86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tackoverflow/stacksample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04_CADD12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microsoft.com/office/2018/10/relationships/comments" Target="../comments/modernComment_105_38691D1D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A digital network connection">
            <a:extLst>
              <a:ext uri="{FF2B5EF4-FFF2-40B4-BE49-F238E27FC236}">
                <a16:creationId xmlns:a16="http://schemas.microsoft.com/office/drawing/2014/main" id="{507DE5E4-70C6-D6DE-7844-CA6996535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07"/>
          <a:stretch/>
        </p:blipFill>
        <p:spPr>
          <a:xfrm>
            <a:off x="2349476" y="10"/>
            <a:ext cx="9842524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60" y="339792"/>
            <a:ext cx="11666307" cy="406427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>
                <a:latin typeface="Amasis MT Pro Black"/>
              </a:rPr>
              <a:t>Efficient Information Retrieval System using Stack Overflow data.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22" y="3980776"/>
            <a:ext cx="4175308" cy="2716583"/>
          </a:xfrm>
        </p:spPr>
        <p:txBody>
          <a:bodyPr anchor="b">
            <a:normAutofit/>
          </a:bodyPr>
          <a:lstStyle/>
          <a:p>
            <a:r>
              <a:rPr lang="en-US" sz="2400" b="1" u="sng">
                <a:ea typeface="Microsoft GothicNeo"/>
                <a:cs typeface="Microsoft GothicNeo"/>
              </a:rPr>
              <a:t>Team Members:</a:t>
            </a:r>
          </a:p>
          <a:p>
            <a:r>
              <a:rPr lang="en-US">
                <a:ea typeface="Microsoft GothicNeo"/>
                <a:cs typeface="Microsoft GothicNeo"/>
              </a:rPr>
              <a:t>Gajender Sharma - 21111028</a:t>
            </a:r>
          </a:p>
          <a:p>
            <a:r>
              <a:rPr lang="en-US">
                <a:ea typeface="Microsoft GothicNeo"/>
                <a:cs typeface="Microsoft GothicNeo"/>
              </a:rPr>
              <a:t>Kajal Sethi - 21111033</a:t>
            </a:r>
          </a:p>
          <a:p>
            <a:r>
              <a:rPr lang="en-US">
                <a:ea typeface="Microsoft GothicNeo"/>
                <a:cs typeface="Microsoft GothicNeo"/>
              </a:rPr>
              <a:t>Pranshu </a:t>
            </a:r>
            <a:r>
              <a:rPr lang="en-US" err="1">
                <a:ea typeface="Microsoft GothicNeo"/>
                <a:cs typeface="Microsoft GothicNeo"/>
              </a:rPr>
              <a:t>Sahijwani</a:t>
            </a:r>
            <a:r>
              <a:rPr lang="en-US">
                <a:ea typeface="Microsoft GothicNeo"/>
                <a:cs typeface="Microsoft GothicNeo"/>
              </a:rPr>
              <a:t> - 21111048</a:t>
            </a:r>
          </a:p>
          <a:p>
            <a:r>
              <a:rPr lang="en-US">
                <a:ea typeface="Microsoft GothicNeo"/>
                <a:cs typeface="Microsoft GothicNeo"/>
              </a:rPr>
              <a:t>Utkarsh Srivastava - 21111063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2A0D157-F20C-10A0-22D7-9F6E84523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36" r="147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68B5335-D5FF-4145-97AC-3783A0DE4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0C1D0562-B987-4741-985E-3AADE1075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7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D81FF0B-0D81-A803-CE14-54F772E7E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886" y="2209"/>
            <a:ext cx="5548139" cy="6853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926A6-EC3D-920B-5094-77D83FC6BBCF}"/>
              </a:ext>
            </a:extLst>
          </p:cNvPr>
          <p:cNvSpPr txBox="1"/>
          <p:nvPr/>
        </p:nvSpPr>
        <p:spPr>
          <a:xfrm>
            <a:off x="594138" y="1864138"/>
            <a:ext cx="506233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ea typeface="+mn-lt"/>
                <a:cs typeface="+mn-lt"/>
              </a:rPr>
              <a:t>I/O WORKFLOW FOR USER QUERY PROCESSING</a:t>
            </a:r>
          </a:p>
          <a:p>
            <a:pPr algn="l"/>
            <a:endParaRPr lang="en-US" sz="4800" b="1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415814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A734CBA-B902-2831-AB3B-BE29C054C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408" y="4440"/>
            <a:ext cx="8006671" cy="686130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A0AC4A-9C38-4880-5B38-4D4485DB33B2}"/>
              </a:ext>
            </a:extLst>
          </p:cNvPr>
          <p:cNvSpPr txBox="1"/>
          <p:nvPr/>
        </p:nvSpPr>
        <p:spPr>
          <a:xfrm>
            <a:off x="1970324" y="5217824"/>
            <a:ext cx="3955114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u="sng">
                <a:solidFill>
                  <a:schemeClr val="bg1"/>
                </a:solidFill>
                <a:latin typeface="Amasis MT Pro Black"/>
              </a:rPr>
              <a:t>Flow chart for backend</a:t>
            </a:r>
            <a:endParaRPr lang="en-US" sz="4400" b="1" u="sng">
              <a:solidFill>
                <a:schemeClr val="bg1"/>
              </a:solidFill>
              <a:latin typeface="Amasis MT Pro Black"/>
              <a:ea typeface="Microsoft GothicNeo"/>
              <a:cs typeface="Microsoft GothicNe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F2813B-72BF-9574-84F5-79F18180EE91}"/>
              </a:ext>
            </a:extLst>
          </p:cNvPr>
          <p:cNvSpPr txBox="1"/>
          <p:nvPr/>
        </p:nvSpPr>
        <p:spPr>
          <a:xfrm>
            <a:off x="3243767" y="81922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latin typeface="Bookman Old Style"/>
              </a:rPr>
              <a:t>Already done</a:t>
            </a:r>
            <a:endParaRPr lang="en-US" sz="1600">
              <a:latin typeface="Bookman Old Style"/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2705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53D1A-1215-88A2-3ADE-695F17F8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97" y="453283"/>
            <a:ext cx="5999018" cy="1360898"/>
          </a:xfrm>
        </p:spPr>
        <p:txBody>
          <a:bodyPr>
            <a:normAutofit/>
          </a:bodyPr>
          <a:lstStyle/>
          <a:p>
            <a:r>
              <a:rPr lang="en-US">
                <a:ea typeface="Microsoft GothicNeo"/>
                <a:cs typeface="Microsoft GothicNeo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00657-66A5-42EB-25A1-590B2F151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71" y="1713592"/>
            <a:ext cx="6145694" cy="4461638"/>
          </a:xfrm>
        </p:spPr>
        <p:txBody>
          <a:bodyPr lIns="109728" tIns="109728" rIns="109728" bIns="9144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>
                <a:ea typeface="Microsoft GothicNeo"/>
                <a:cs typeface="Microsoft GothicNeo"/>
              </a:rPr>
              <a:t>The project consisted of the following parts.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1600">
                <a:ea typeface="Microsoft GothicNeo"/>
                <a:cs typeface="Microsoft GothicNeo"/>
              </a:rPr>
              <a:t>Cleaning, preprocessing the data.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1600">
                <a:ea typeface="Microsoft GothicNeo"/>
                <a:cs typeface="Microsoft GothicNeo"/>
              </a:rPr>
              <a:t>Installing Elastic-Search, Kibana, Logstash in standalone mode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1600">
                <a:ea typeface="Microsoft GothicNeo"/>
                <a:cs typeface="Microsoft GothicNeo"/>
              </a:rPr>
              <a:t>Adding sentence vectors for Question Titles using Glove-300 embeddings.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1600">
                <a:ea typeface="Microsoft GothicNeo"/>
                <a:cs typeface="Microsoft GothicNeo"/>
              </a:rPr>
              <a:t>Ingesting the data into elastic search, indexing it using </a:t>
            </a:r>
            <a:r>
              <a:rPr lang="en-US" sz="1600" err="1">
                <a:ea typeface="Microsoft GothicNeo"/>
                <a:cs typeface="Microsoft GothicNeo"/>
              </a:rPr>
              <a:t>Tf-Idf</a:t>
            </a:r>
            <a:r>
              <a:rPr lang="en-US" sz="1600">
                <a:ea typeface="Microsoft GothicNeo"/>
                <a:cs typeface="Microsoft GothicNeo"/>
              </a:rPr>
              <a:t>, Vector Space Models etc.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1600">
                <a:ea typeface="Microsoft GothicNeo"/>
                <a:cs typeface="Microsoft GothicNeo"/>
              </a:rPr>
              <a:t>Developed front end to interact the Elastic Database using the Python API and calculating score using the cosine similarity 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1600">
                <a:ea typeface="Microsoft GothicNeo"/>
                <a:cs typeface="Microsoft GothicNeo"/>
              </a:rPr>
              <a:t>Processing and displaying the results as per the user's request.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3F6E53-DE40-B267-F36D-D3F24F11A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42" y="-1902"/>
            <a:ext cx="5514044" cy="6221609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382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444E08E-2D18-DFC5-BB5A-178C1478E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733" y="620000"/>
            <a:ext cx="9408531" cy="586301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BD4FCC-3C9C-41D4-405D-5858C0906E0D}"/>
              </a:ext>
            </a:extLst>
          </p:cNvPr>
          <p:cNvSpPr txBox="1"/>
          <p:nvPr/>
        </p:nvSpPr>
        <p:spPr>
          <a:xfrm>
            <a:off x="3942608" y="488868"/>
            <a:ext cx="48906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ea typeface="Microsoft GothicNeo"/>
                <a:cs typeface="Microsoft GothicNeo"/>
              </a:rPr>
              <a:t>Data in elastic search</a:t>
            </a:r>
          </a:p>
        </p:txBody>
      </p:sp>
    </p:spTree>
    <p:extLst>
      <p:ext uri="{BB962C8B-B14F-4D97-AF65-F5344CB8AC3E}">
        <p14:creationId xmlns:p14="http://schemas.microsoft.com/office/powerpoint/2010/main" val="142030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52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B410C-F659-AB9A-2A88-02F94A3D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810169" cy="1360898"/>
          </a:xfrm>
        </p:spPr>
        <p:txBody>
          <a:bodyPr>
            <a:normAutofit/>
          </a:bodyPr>
          <a:lstStyle/>
          <a:p>
            <a:r>
              <a:rPr lang="en-US">
                <a:latin typeface="Amasis MT Pro Black"/>
                <a:ea typeface="Microsoft GothicNeo"/>
                <a:cs typeface="Microsoft GothicNeo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1DE4-7DD5-B2FD-013E-C19909949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9"/>
            <a:ext cx="5435302" cy="3382972"/>
          </a:xfrm>
        </p:spPr>
        <p:txBody>
          <a:bodyPr lIns="109728" tIns="109728" rIns="109728" bIns="9144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>
                <a:ea typeface="Microsoft GothicNeo"/>
                <a:cs typeface="Microsoft GothicNeo"/>
              </a:rPr>
              <a:t>Top 10/50/100/all queries are processed by the IR system we developed.</a:t>
            </a:r>
          </a:p>
          <a:p>
            <a:pPr>
              <a:lnSpc>
                <a:spcPct val="110000"/>
              </a:lnSpc>
            </a:pPr>
            <a:r>
              <a:rPr lang="en-US" sz="1300">
                <a:ea typeface="Microsoft GothicNeo"/>
                <a:cs typeface="Microsoft GothicNeo"/>
              </a:rPr>
              <a:t>Average time taken by a query ranges between 5 to 20 milliseconds.</a:t>
            </a:r>
          </a:p>
          <a:p>
            <a:pPr>
              <a:lnSpc>
                <a:spcPct val="110000"/>
              </a:lnSpc>
            </a:pPr>
            <a:r>
              <a:rPr lang="en-US" sz="1300">
                <a:ea typeface="Microsoft GothicNeo"/>
                <a:cs typeface="Microsoft GothicNeo"/>
              </a:rPr>
              <a:t>The system has high recall and precision rate.</a:t>
            </a:r>
          </a:p>
          <a:p>
            <a:pPr>
              <a:lnSpc>
                <a:spcPct val="110000"/>
              </a:lnSpc>
            </a:pPr>
            <a:r>
              <a:rPr lang="en-US" sz="1300">
                <a:ea typeface="Microsoft GothicNeo"/>
                <a:cs typeface="Microsoft GothicNeo"/>
              </a:rPr>
              <a:t>The system is easily scalable and can also work efficiently with larger dataset.</a:t>
            </a:r>
          </a:p>
          <a:p>
            <a:pPr>
              <a:lnSpc>
                <a:spcPct val="110000"/>
              </a:lnSpc>
            </a:pPr>
            <a:r>
              <a:rPr lang="en-US" sz="1300">
                <a:ea typeface="Microsoft GothicNeo"/>
                <a:cs typeface="Microsoft GothicNeo"/>
              </a:rPr>
              <a:t>The IR system is easily deployable on website using </a:t>
            </a:r>
            <a:r>
              <a:rPr lang="en-US" sz="1300" err="1">
                <a:ea typeface="Microsoft GothicNeo"/>
                <a:cs typeface="Microsoft GothicNeo"/>
              </a:rPr>
              <a:t>Streamlit</a:t>
            </a:r>
            <a:r>
              <a:rPr lang="en-US" sz="1300">
                <a:ea typeface="Microsoft GothicNeo"/>
                <a:cs typeface="Microsoft GothicNeo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1300">
                <a:ea typeface="Microsoft GothicNeo"/>
                <a:cs typeface="Microsoft GothicNeo"/>
              </a:rPr>
              <a:t>The IR system is memory friendly, that is, the computational cost is low as Elastic Search has been used for inverted index.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4BEA8-729C-6C87-06DA-1648C296EA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38014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77" name="Freeform: Shape 54">
            <a:extLst>
              <a:ext uri="{FF2B5EF4-FFF2-40B4-BE49-F238E27FC236}">
                <a16:creationId xmlns:a16="http://schemas.microsoft.com/office/drawing/2014/main" id="{6D6B3702-19B7-471C-974D-4A163151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6547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8" name="Straight Connector 56">
            <a:extLst>
              <a:ext uri="{FF2B5EF4-FFF2-40B4-BE49-F238E27FC236}">
                <a16:creationId xmlns:a16="http://schemas.microsoft.com/office/drawing/2014/main" id="{50D86B0D-0E25-49AC-8123-2522E0A7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425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2A59-F384-D290-D351-B4775159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icrosoft GothicNeo"/>
                <a:cs typeface="Microsoft GothicNeo"/>
              </a:rPr>
              <a:t>Final Demo of the UI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1F696-054D-F73A-DF5A-28F86395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01" y="491654"/>
            <a:ext cx="10415240" cy="58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9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7FD100-AD6C-4FB9-B662-CC1C2F000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DED41-ED78-C557-5E45-FCC0B97A6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862060" cy="1360898"/>
          </a:xfrm>
        </p:spPr>
        <p:txBody>
          <a:bodyPr>
            <a:normAutofit/>
          </a:bodyPr>
          <a:lstStyle/>
          <a:p>
            <a:r>
              <a:rPr lang="en-US">
                <a:ea typeface="Microsoft GothicNeo"/>
                <a:cs typeface="Microsoft GothicNeo"/>
              </a:rPr>
              <a:t>Challenges: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766E-16F6-8B1A-F00E-A4480C8F6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9"/>
            <a:ext cx="6972301" cy="3524486"/>
          </a:xfrm>
        </p:spPr>
        <p:txBody>
          <a:bodyPr lIns="109728" tIns="109728" rIns="109728" bIns="9144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>
                <a:ea typeface="Microsoft GothicNeo"/>
                <a:cs typeface="Microsoft GothicNeo"/>
              </a:rPr>
              <a:t>Ingesting sentence vectors into Elastic-Search (JSON Serialization issues)</a:t>
            </a:r>
          </a:p>
          <a:p>
            <a:pPr>
              <a:lnSpc>
                <a:spcPct val="110000"/>
              </a:lnSpc>
            </a:pPr>
            <a:r>
              <a:rPr lang="en-US" sz="1700">
                <a:ea typeface="+mn-lt"/>
                <a:cs typeface="+mn-lt"/>
              </a:rPr>
              <a:t>Data was taking too much space on our system’s RAM so we worked our dataset in chunks of 2 lakhs rows at a time.</a:t>
            </a:r>
            <a:endParaRPr lang="en-US" sz="170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en-US" sz="1700">
                <a:ea typeface="+mn-lt"/>
                <a:cs typeface="+mn-lt"/>
              </a:rPr>
              <a:t>Most challenging part was to vectorize the question’s title and tags for a particular question for the quick search so that most relevant words in questions body is used but not the whole paragraph which we resolved using Glove model.</a:t>
            </a:r>
            <a:endParaRPr lang="en-US" sz="1700"/>
          </a:p>
          <a:p>
            <a:pPr>
              <a:lnSpc>
                <a:spcPct val="110000"/>
              </a:lnSpc>
            </a:pPr>
            <a:r>
              <a:rPr lang="en-US" sz="1700">
                <a:ea typeface="Microsoft GothicNeo"/>
                <a:cs typeface="Microsoft GothicNeo"/>
              </a:rPr>
              <a:t>Communication between Elastic-Search and Python is not so fluent</a:t>
            </a:r>
          </a:p>
          <a:p>
            <a:pPr>
              <a:lnSpc>
                <a:spcPct val="110000"/>
              </a:lnSpc>
            </a:pPr>
            <a:endParaRPr lang="en-US" sz="1700">
              <a:ea typeface="Microsoft GothicNeo"/>
              <a:cs typeface="Microsoft GothicNeo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700">
              <a:ea typeface="Microsoft GothicNeo"/>
              <a:cs typeface="Microsoft GothicNeo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249902-6C42-4139-A46F-ADF022B8C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93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18468-48EF-9D67-6CA9-40401881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800" cap="all" spc="300"/>
              <a:t>Thank You.</a:t>
            </a:r>
            <a:endParaRPr lang="en-US" sz="8800" cap="all" spc="300">
              <a:ea typeface="Microsoft GothicNeo"/>
              <a:cs typeface="Microsoft GothicNeo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2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F8D9-85BC-3B77-1F60-4729E65E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cap="all">
                <a:ea typeface="+mj-lt"/>
                <a:cs typeface="+mj-lt"/>
              </a:rPr>
              <a:t>NEED FOR THE PROJECT</a:t>
            </a:r>
            <a:endParaRPr lang="en-US" b="0">
              <a:ea typeface="+mj-lt"/>
              <a:cs typeface="+mj-lt"/>
            </a:endParaRPr>
          </a:p>
          <a:p>
            <a:endParaRPr lang="en-US">
              <a:ea typeface="Microsoft GothicNeo"/>
              <a:cs typeface="Microsoft GothicNe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D0E-C852-2B17-62A4-29813EE4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Efficient Information Retrieval is one of the most sought after topics in the field of Natural Language processing.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Due to large amount of data generated/available, developing a system for efficient information retrieval is utmost important.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Uniqueness – low computational/server cost. And </a:t>
            </a:r>
            <a:r>
              <a:rPr lang="en-US" b="1">
                <a:ea typeface="+mn-lt"/>
                <a:cs typeface="+mn-lt"/>
              </a:rPr>
              <a:t>easily deployable</a:t>
            </a:r>
            <a:r>
              <a:rPr lang="en-US">
                <a:ea typeface="+mn-lt"/>
                <a:cs typeface="+mn-lt"/>
              </a:rPr>
              <a:t> and very scalable.</a:t>
            </a:r>
            <a:endParaRPr lang="en-US">
              <a:ea typeface="Microsoft GothicNeo"/>
              <a:cs typeface="Microsoft GothicNeo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Issues that we will address -  </a:t>
            </a:r>
            <a:r>
              <a:rPr lang="en-US" b="1">
                <a:ea typeface="+mn-lt"/>
                <a:cs typeface="+mn-lt"/>
              </a:rPr>
              <a:t>latency</a:t>
            </a:r>
            <a:r>
              <a:rPr lang="en-US">
                <a:ea typeface="+mn-lt"/>
                <a:cs typeface="+mn-lt"/>
              </a:rPr>
              <a:t> in search results when the dataset is very large</a:t>
            </a:r>
            <a:endParaRPr lang="en-US">
              <a:ea typeface="Microsoft GothicNeo"/>
              <a:cs typeface="Microsoft GothicNeo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>
              <a:ea typeface="Microsoft GothicNeo"/>
              <a:cs typeface="Microsoft GothicNeo"/>
            </a:endParaRPr>
          </a:p>
          <a:p>
            <a:endParaRPr lang="en-US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4005797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858DA-8648-3F0C-28E6-C6BF84CC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>
                <a:latin typeface="Amasis MT Pro Black"/>
                <a:ea typeface="Microsoft GothicNeo"/>
                <a:cs typeface="Microsoft GothicNeo"/>
              </a:rPr>
              <a:t>We </a:t>
            </a:r>
            <a:r>
              <a:rPr lang="en-US" sz="6700">
                <a:latin typeface="Amasis MT Pro Black"/>
                <a:ea typeface="Microsoft GothicNeo"/>
                <a:cs typeface="Microsoft GothicNeo"/>
              </a:rPr>
              <a:t>aim</a:t>
            </a:r>
            <a:r>
              <a:rPr lang="en-US">
                <a:latin typeface="Amasis MT Pro Black"/>
                <a:ea typeface="Microsoft GothicNeo"/>
                <a:cs typeface="Microsoft GothicNeo"/>
              </a:rPr>
              <a:t> to deliver</a:t>
            </a:r>
            <a:endParaRPr lang="en-US">
              <a:latin typeface="Amasis MT Pro Black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5EC43A-7020-53EA-2747-30B38F96F2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200018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34577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F8E1D31-3AF2-4B28-A358-E6FC351B4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E8446B7-95E0-46F7-A2E2-5A2971C5C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1416" y="0"/>
            <a:ext cx="6820584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53D02AD-95A0-43E3-8BD7-06B72D8D3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874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lluminated server room panel">
            <a:extLst>
              <a:ext uri="{FF2B5EF4-FFF2-40B4-BE49-F238E27FC236}">
                <a16:creationId xmlns:a16="http://schemas.microsoft.com/office/drawing/2014/main" id="{08296BEA-D282-818D-6B7A-DD8614172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6369" r="20072" b="-1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990F4D-E2E7-A6D3-649A-394815EA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095" y="3429000"/>
            <a:ext cx="5466848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4800" cap="all" spc="300">
                <a:solidFill>
                  <a:srgbClr val="FFFFFF"/>
                </a:solidFill>
              </a:rPr>
              <a:t>INTRODUCTION</a:t>
            </a:r>
            <a:endParaRPr lang="en-US" sz="4800">
              <a:ea typeface="Microsoft GothicNeo"/>
              <a:cs typeface="Microsoft GothicNe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838E2-A694-D57C-4418-73E0EA7CE37C}"/>
              </a:ext>
            </a:extLst>
          </p:cNvPr>
          <p:cNvSpPr txBox="1"/>
          <p:nvPr/>
        </p:nvSpPr>
        <p:spPr>
          <a:xfrm>
            <a:off x="849087" y="985157"/>
            <a:ext cx="6702380" cy="4486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Stack Overflow serves as a platform for users to ask and answer questions. It features questions and answers on a wide range of topics in computer programming and is visited by anyone in computer science field on daily basis.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We have built an efficient information retrieval system that work on a subset of Stack Overflow data which uses the concept of inverted index to gives top results of any query asked, in less than 1 second time. 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endParaRPr lang="en-US" sz="2000">
              <a:ea typeface="Microsoft GothicNeo"/>
              <a:cs typeface="Microsoft GothicNeo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endParaRPr lang="en-US" sz="200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Tx/>
              <a:buChar char="•"/>
            </a:pPr>
            <a:endParaRPr lang="en-US" sz="2000">
              <a:ea typeface="+mn-lt"/>
              <a:cs typeface="+mn-lt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7D6E7EA-83E9-4681-9DA2-B56BAE75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62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5D2D844-708E-4EAC-BF72-D7CE20B9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2" y="0"/>
            <a:ext cx="9103027" cy="6858000"/>
          </a:xfrm>
          <a:custGeom>
            <a:avLst/>
            <a:gdLst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540819 w 9403920"/>
              <a:gd name="connsiteY2" fmla="*/ 1 h 6858000"/>
              <a:gd name="connsiteX3" fmla="*/ 8968550 w 9403920"/>
              <a:gd name="connsiteY3" fmla="*/ 1 h 6858000"/>
              <a:gd name="connsiteX4" fmla="*/ 9403920 w 9403920"/>
              <a:gd name="connsiteY4" fmla="*/ 1 h 6858000"/>
              <a:gd name="connsiteX5" fmla="*/ 9403920 w 9403920"/>
              <a:gd name="connsiteY5" fmla="*/ 6858000 h 6858000"/>
              <a:gd name="connsiteX6" fmla="*/ 6787053 w 9403920"/>
              <a:gd name="connsiteY6" fmla="*/ 6858000 h 6858000"/>
              <a:gd name="connsiteX7" fmla="*/ 6787053 w 9403920"/>
              <a:gd name="connsiteY7" fmla="*/ 6857999 h 6858000"/>
              <a:gd name="connsiteX8" fmla="*/ 2530229 w 9403920"/>
              <a:gd name="connsiteY8" fmla="*/ 6857999 h 6858000"/>
              <a:gd name="connsiteX9" fmla="*/ 2530228 w 9403920"/>
              <a:gd name="connsiteY9" fmla="*/ 6858000 h 6858000"/>
              <a:gd name="connsiteX10" fmla="*/ 300893 w 9403920"/>
              <a:gd name="connsiteY10" fmla="*/ 6858000 h 6858000"/>
              <a:gd name="connsiteX11" fmla="*/ 300894 w 9403920"/>
              <a:gd name="connsiteY11" fmla="*/ 6857999 h 6858000"/>
              <a:gd name="connsiteX12" fmla="*/ 0 w 9403920"/>
              <a:gd name="connsiteY12" fmla="*/ 6857999 h 6858000"/>
              <a:gd name="connsiteX13" fmla="*/ 300896 w 9403920"/>
              <a:gd name="connsiteY13" fmla="*/ 6857997 h 6858000"/>
              <a:gd name="connsiteX14" fmla="*/ 4740458 w 9403920"/>
              <a:gd name="connsiteY14" fmla="*/ 1792521 h 6858000"/>
              <a:gd name="connsiteX15" fmla="*/ 6304967 w 9403920"/>
              <a:gd name="connsiteY15" fmla="*/ 1 h 6858000"/>
              <a:gd name="connsiteX16" fmla="*/ 6311485 w 9403920"/>
              <a:gd name="connsiteY16" fmla="*/ 1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968550 w 9403920"/>
              <a:gd name="connsiteY2" fmla="*/ 1 h 6858000"/>
              <a:gd name="connsiteX3" fmla="*/ 9403920 w 9403920"/>
              <a:gd name="connsiteY3" fmla="*/ 1 h 6858000"/>
              <a:gd name="connsiteX4" fmla="*/ 9403920 w 9403920"/>
              <a:gd name="connsiteY4" fmla="*/ 6858000 h 6858000"/>
              <a:gd name="connsiteX5" fmla="*/ 6787053 w 9403920"/>
              <a:gd name="connsiteY5" fmla="*/ 6858000 h 6858000"/>
              <a:gd name="connsiteX6" fmla="*/ 6787053 w 9403920"/>
              <a:gd name="connsiteY6" fmla="*/ 6857999 h 6858000"/>
              <a:gd name="connsiteX7" fmla="*/ 2530229 w 9403920"/>
              <a:gd name="connsiteY7" fmla="*/ 6857999 h 6858000"/>
              <a:gd name="connsiteX8" fmla="*/ 2530228 w 9403920"/>
              <a:gd name="connsiteY8" fmla="*/ 6858000 h 6858000"/>
              <a:gd name="connsiteX9" fmla="*/ 300893 w 9403920"/>
              <a:gd name="connsiteY9" fmla="*/ 6858000 h 6858000"/>
              <a:gd name="connsiteX10" fmla="*/ 300894 w 9403920"/>
              <a:gd name="connsiteY10" fmla="*/ 6857999 h 6858000"/>
              <a:gd name="connsiteX11" fmla="*/ 0 w 9403920"/>
              <a:gd name="connsiteY11" fmla="*/ 6857999 h 6858000"/>
              <a:gd name="connsiteX12" fmla="*/ 300896 w 9403920"/>
              <a:gd name="connsiteY12" fmla="*/ 6857997 h 6858000"/>
              <a:gd name="connsiteX13" fmla="*/ 4740458 w 9403920"/>
              <a:gd name="connsiteY13" fmla="*/ 1792521 h 6858000"/>
              <a:gd name="connsiteX14" fmla="*/ 6304967 w 9403920"/>
              <a:gd name="connsiteY14" fmla="*/ 1 h 6858000"/>
              <a:gd name="connsiteX15" fmla="*/ 6311485 w 9403920"/>
              <a:gd name="connsiteY15" fmla="*/ 1 h 6858000"/>
              <a:gd name="connsiteX16" fmla="*/ 6311486 w 9403920"/>
              <a:gd name="connsiteY16" fmla="*/ 0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9403920 w 9403920"/>
              <a:gd name="connsiteY2" fmla="*/ 1 h 6858000"/>
              <a:gd name="connsiteX3" fmla="*/ 9403920 w 9403920"/>
              <a:gd name="connsiteY3" fmla="*/ 6858000 h 6858000"/>
              <a:gd name="connsiteX4" fmla="*/ 6787053 w 9403920"/>
              <a:gd name="connsiteY4" fmla="*/ 6858000 h 6858000"/>
              <a:gd name="connsiteX5" fmla="*/ 6787053 w 9403920"/>
              <a:gd name="connsiteY5" fmla="*/ 6857999 h 6858000"/>
              <a:gd name="connsiteX6" fmla="*/ 2530229 w 9403920"/>
              <a:gd name="connsiteY6" fmla="*/ 6857999 h 6858000"/>
              <a:gd name="connsiteX7" fmla="*/ 2530228 w 9403920"/>
              <a:gd name="connsiteY7" fmla="*/ 6858000 h 6858000"/>
              <a:gd name="connsiteX8" fmla="*/ 300893 w 9403920"/>
              <a:gd name="connsiteY8" fmla="*/ 6858000 h 6858000"/>
              <a:gd name="connsiteX9" fmla="*/ 300894 w 9403920"/>
              <a:gd name="connsiteY9" fmla="*/ 6857999 h 6858000"/>
              <a:gd name="connsiteX10" fmla="*/ 0 w 9403920"/>
              <a:gd name="connsiteY10" fmla="*/ 6857999 h 6858000"/>
              <a:gd name="connsiteX11" fmla="*/ 300896 w 9403920"/>
              <a:gd name="connsiteY11" fmla="*/ 6857997 h 6858000"/>
              <a:gd name="connsiteX12" fmla="*/ 4740458 w 9403920"/>
              <a:gd name="connsiteY12" fmla="*/ 1792521 h 6858000"/>
              <a:gd name="connsiteX13" fmla="*/ 6304967 w 9403920"/>
              <a:gd name="connsiteY13" fmla="*/ 1 h 6858000"/>
              <a:gd name="connsiteX14" fmla="*/ 6311485 w 9403920"/>
              <a:gd name="connsiteY14" fmla="*/ 1 h 6858000"/>
              <a:gd name="connsiteX15" fmla="*/ 6311486 w 9403920"/>
              <a:gd name="connsiteY15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4740458 w 9403920"/>
              <a:gd name="connsiteY11" fmla="*/ 1792521 h 6858000"/>
              <a:gd name="connsiteX12" fmla="*/ 6304967 w 9403920"/>
              <a:gd name="connsiteY12" fmla="*/ 1 h 6858000"/>
              <a:gd name="connsiteX13" fmla="*/ 6311485 w 9403920"/>
              <a:gd name="connsiteY13" fmla="*/ 1 h 6858000"/>
              <a:gd name="connsiteX14" fmla="*/ 6311486 w 9403920"/>
              <a:gd name="connsiteY14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6304967 w 9403920"/>
              <a:gd name="connsiteY11" fmla="*/ 1 h 6858000"/>
              <a:gd name="connsiteX12" fmla="*/ 6311485 w 9403920"/>
              <a:gd name="connsiteY12" fmla="*/ 1 h 6858000"/>
              <a:gd name="connsiteX13" fmla="*/ 6311486 w 9403920"/>
              <a:gd name="connsiteY13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2229335 w 9103027"/>
              <a:gd name="connsiteY6" fmla="*/ 6858000 h 6858000"/>
              <a:gd name="connsiteX7" fmla="*/ 0 w 9103027"/>
              <a:gd name="connsiteY7" fmla="*/ 6858000 h 6858000"/>
              <a:gd name="connsiteX8" fmla="*/ 1 w 9103027"/>
              <a:gd name="connsiteY8" fmla="*/ 6857999 h 6858000"/>
              <a:gd name="connsiteX9" fmla="*/ 3 w 9103027"/>
              <a:gd name="connsiteY9" fmla="*/ 6857997 h 6858000"/>
              <a:gd name="connsiteX10" fmla="*/ 6004074 w 9103027"/>
              <a:gd name="connsiteY10" fmla="*/ 1 h 6858000"/>
              <a:gd name="connsiteX11" fmla="*/ 6010592 w 9103027"/>
              <a:gd name="connsiteY11" fmla="*/ 1 h 6858000"/>
              <a:gd name="connsiteX12" fmla="*/ 6010593 w 9103027"/>
              <a:gd name="connsiteY12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0 w 9103027"/>
              <a:gd name="connsiteY6" fmla="*/ 6858000 h 6858000"/>
              <a:gd name="connsiteX7" fmla="*/ 1 w 9103027"/>
              <a:gd name="connsiteY7" fmla="*/ 6857999 h 6858000"/>
              <a:gd name="connsiteX8" fmla="*/ 3 w 9103027"/>
              <a:gd name="connsiteY8" fmla="*/ 6857997 h 6858000"/>
              <a:gd name="connsiteX9" fmla="*/ 6004074 w 9103027"/>
              <a:gd name="connsiteY9" fmla="*/ 1 h 6858000"/>
              <a:gd name="connsiteX10" fmla="*/ 6010592 w 9103027"/>
              <a:gd name="connsiteY10" fmla="*/ 1 h 6858000"/>
              <a:gd name="connsiteX11" fmla="*/ 6010593 w 9103027"/>
              <a:gd name="connsiteY11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2229336 w 9103027"/>
              <a:gd name="connsiteY4" fmla="*/ 6857999 h 6858000"/>
              <a:gd name="connsiteX5" fmla="*/ 0 w 9103027"/>
              <a:gd name="connsiteY5" fmla="*/ 6858000 h 6858000"/>
              <a:gd name="connsiteX6" fmla="*/ 1 w 9103027"/>
              <a:gd name="connsiteY6" fmla="*/ 6857999 h 6858000"/>
              <a:gd name="connsiteX7" fmla="*/ 3 w 9103027"/>
              <a:gd name="connsiteY7" fmla="*/ 6857997 h 6858000"/>
              <a:gd name="connsiteX8" fmla="*/ 6004074 w 9103027"/>
              <a:gd name="connsiteY8" fmla="*/ 1 h 6858000"/>
              <a:gd name="connsiteX9" fmla="*/ 6010592 w 9103027"/>
              <a:gd name="connsiteY9" fmla="*/ 1 h 6858000"/>
              <a:gd name="connsiteX10" fmla="*/ 6010593 w 9103027"/>
              <a:gd name="connsiteY10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2229336 w 9103027"/>
              <a:gd name="connsiteY3" fmla="*/ 6857999 h 6858000"/>
              <a:gd name="connsiteX4" fmla="*/ 0 w 9103027"/>
              <a:gd name="connsiteY4" fmla="*/ 6858000 h 6858000"/>
              <a:gd name="connsiteX5" fmla="*/ 1 w 9103027"/>
              <a:gd name="connsiteY5" fmla="*/ 6857999 h 6858000"/>
              <a:gd name="connsiteX6" fmla="*/ 3 w 9103027"/>
              <a:gd name="connsiteY6" fmla="*/ 6857997 h 6858000"/>
              <a:gd name="connsiteX7" fmla="*/ 6004074 w 9103027"/>
              <a:gd name="connsiteY7" fmla="*/ 1 h 6858000"/>
              <a:gd name="connsiteX8" fmla="*/ 6010592 w 9103027"/>
              <a:gd name="connsiteY8" fmla="*/ 1 h 6858000"/>
              <a:gd name="connsiteX9" fmla="*/ 6010593 w 9103027"/>
              <a:gd name="connsiteY9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0 w 9103027"/>
              <a:gd name="connsiteY3" fmla="*/ 6858000 h 6858000"/>
              <a:gd name="connsiteX4" fmla="*/ 1 w 9103027"/>
              <a:gd name="connsiteY4" fmla="*/ 6857999 h 6858000"/>
              <a:gd name="connsiteX5" fmla="*/ 3 w 9103027"/>
              <a:gd name="connsiteY5" fmla="*/ 6857997 h 6858000"/>
              <a:gd name="connsiteX6" fmla="*/ 6004074 w 9103027"/>
              <a:gd name="connsiteY6" fmla="*/ 1 h 6858000"/>
              <a:gd name="connsiteX7" fmla="*/ 6010592 w 9103027"/>
              <a:gd name="connsiteY7" fmla="*/ 1 h 6858000"/>
              <a:gd name="connsiteX8" fmla="*/ 6010593 w 910302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3027" h="6858000">
                <a:moveTo>
                  <a:pt x="6010593" y="0"/>
                </a:moveTo>
                <a:lnTo>
                  <a:pt x="9103027" y="1"/>
                </a:lnTo>
                <a:lnTo>
                  <a:pt x="9103027" y="6858000"/>
                </a:lnTo>
                <a:lnTo>
                  <a:pt x="0" y="6858000"/>
                </a:lnTo>
                <a:lnTo>
                  <a:pt x="1" y="6857999"/>
                </a:lnTo>
                <a:lnTo>
                  <a:pt x="3" y="6857997"/>
                </a:lnTo>
                <a:lnTo>
                  <a:pt x="6004074" y="1"/>
                </a:lnTo>
                <a:lnTo>
                  <a:pt x="6010592" y="1"/>
                </a:lnTo>
                <a:lnTo>
                  <a:pt x="6010593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BB69DA-13F5-844E-1BA4-BECE138DA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25340"/>
          <a:stretch/>
        </p:blipFill>
        <p:spPr>
          <a:xfrm>
            <a:off x="-330659" y="10"/>
            <a:ext cx="9013450" cy="6857990"/>
          </a:xfrm>
          <a:custGeom>
            <a:avLst/>
            <a:gdLst/>
            <a:ahLst/>
            <a:cxnLst/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FB227E1-F100-4CF9-9797-1E2001BBE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90F4D-E2E7-A6D3-649A-394815EA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866"/>
            <a:ext cx="3813888" cy="19583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cap="all" spc="3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838E2-A694-D57C-4418-73E0EA7CE37C}"/>
              </a:ext>
            </a:extLst>
          </p:cNvPr>
          <p:cNvSpPr txBox="1"/>
          <p:nvPr/>
        </p:nvSpPr>
        <p:spPr>
          <a:xfrm>
            <a:off x="4483459" y="398733"/>
            <a:ext cx="7712008" cy="57188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endParaRPr lang="en-US" sz="1500" b="1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en-US" sz="2400">
                <a:ea typeface="+mn-lt"/>
                <a:cs typeface="+mn-lt"/>
              </a:rPr>
              <a:t>The dataset consists of 10% of Stack Overflow programming Q&amp;A website data(12,00,000 Questions).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endParaRPr lang="en-US" sz="1500" b="1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en-US" sz="2400" b="1"/>
              <a:t>This dataset is organized into three tables (csv's).</a:t>
            </a:r>
            <a:endParaRPr lang="en-US" sz="240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endParaRPr lang="en-US" sz="2400" b="1"/>
          </a:p>
          <a:p>
            <a:pPr marL="285750" indent="-285750">
              <a:lnSpc>
                <a:spcPct val="110000"/>
              </a:lnSpc>
              <a:buFont typeface="Arial,Sans-Serif"/>
              <a:buChar char="•"/>
            </a:pPr>
            <a:r>
              <a:rPr lang="en-US" sz="2000"/>
              <a:t> </a:t>
            </a:r>
            <a:r>
              <a:rPr lang="en-US" sz="2200" b="1"/>
              <a:t>Questions </a:t>
            </a:r>
            <a:r>
              <a:rPr lang="en-US" sz="2000"/>
              <a:t>- contains the title, body, creation date, closed date (if applicable), score, and owner ID for all non-deleted Stack Overflow questions whose Id is a multiple of 10.</a:t>
            </a:r>
            <a:endParaRPr lang="en-US" sz="2000">
              <a:ea typeface="Microsoft GothicNeo"/>
              <a:cs typeface="Microsoft GothicNeo"/>
            </a:endParaRPr>
          </a:p>
          <a:p>
            <a:pPr marL="285750" indent="-285750">
              <a:lnSpc>
                <a:spcPct val="110000"/>
              </a:lnSpc>
              <a:buFont typeface="Arial,Sans-Serif"/>
              <a:buChar char="•"/>
            </a:pPr>
            <a:endParaRPr lang="en-US" sz="2000"/>
          </a:p>
          <a:p>
            <a:pPr marL="285750" indent="-285750">
              <a:lnSpc>
                <a:spcPct val="110000"/>
              </a:lnSpc>
              <a:buFont typeface="Arial,Sans-Serif"/>
              <a:buChar char="•"/>
            </a:pPr>
            <a:r>
              <a:rPr lang="en-US" sz="2000"/>
              <a:t> </a:t>
            </a:r>
            <a:r>
              <a:rPr lang="en-US" sz="2200" b="1"/>
              <a:t>Answers </a:t>
            </a:r>
            <a:r>
              <a:rPr lang="en-US" sz="2000" b="1"/>
              <a:t>- </a:t>
            </a:r>
            <a:r>
              <a:rPr lang="en-US" sz="2000"/>
              <a:t>contains the body, creation date, score, and owner ID for each of the answers to these questions. The </a:t>
            </a:r>
            <a:r>
              <a:rPr lang="en-US" sz="2000" err="1"/>
              <a:t>ParentId</a:t>
            </a:r>
            <a:r>
              <a:rPr lang="en-US" sz="2000"/>
              <a:t> column links back to the Questions table.</a:t>
            </a:r>
            <a:endParaRPr lang="en-US" sz="2000">
              <a:ea typeface="Microsoft GothicNeo"/>
              <a:cs typeface="Microsoft GothicNeo"/>
            </a:endParaRPr>
          </a:p>
          <a:p>
            <a:pPr marL="285750" indent="-285750">
              <a:lnSpc>
                <a:spcPct val="110000"/>
              </a:lnSpc>
              <a:buFont typeface="Arial,Sans-Serif"/>
              <a:buChar char="•"/>
            </a:pPr>
            <a:endParaRPr lang="en-US" sz="2000"/>
          </a:p>
          <a:p>
            <a:pPr marL="285750" indent="-285750">
              <a:lnSpc>
                <a:spcPct val="110000"/>
              </a:lnSpc>
              <a:buFont typeface="Arial,Sans-Serif"/>
              <a:buChar char="•"/>
            </a:pPr>
            <a:r>
              <a:rPr lang="en-US" sz="2000"/>
              <a:t> </a:t>
            </a:r>
            <a:r>
              <a:rPr lang="en-US" sz="2200" b="1"/>
              <a:t>Tags </a:t>
            </a:r>
            <a:r>
              <a:rPr lang="en-US" sz="2000" b="1"/>
              <a:t>-</a:t>
            </a:r>
            <a:r>
              <a:rPr lang="en-US" sz="2000"/>
              <a:t> contains the tags on each of these questions</a:t>
            </a:r>
            <a:endParaRPr lang="en-US" sz="2000">
              <a:ea typeface="Microsoft GothicNeo"/>
              <a:cs typeface="Microsoft GothicNeo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6758A3-C4A6-479A-8755-3BEC63142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553346-7144-7D83-88A4-950769E7EBD7}"/>
              </a:ext>
            </a:extLst>
          </p:cNvPr>
          <p:cNvSpPr txBox="1"/>
          <p:nvPr/>
        </p:nvSpPr>
        <p:spPr>
          <a:xfrm>
            <a:off x="-4508" y="6227015"/>
            <a:ext cx="12448110" cy="4512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sz="1500" b="1">
                <a:solidFill>
                  <a:schemeClr val="tx2"/>
                </a:solidFill>
                <a:ea typeface="+mn-lt"/>
                <a:cs typeface="+mn-lt"/>
              </a:rPr>
              <a:t>Link to dataset: </a:t>
            </a:r>
            <a:r>
              <a:rPr lang="en-US" sz="1500" u="sng">
                <a:solidFill>
                  <a:schemeClr val="tx2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StackSample: 10% of Stack Overflow Q&amp;A | Kaggle</a:t>
            </a:r>
            <a:endParaRPr lang="en-US" sz="150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261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A7E3-89A9-D36E-F79C-4593F385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33" y="37866"/>
            <a:ext cx="9905999" cy="1360898"/>
          </a:xfrm>
        </p:spPr>
        <p:txBody>
          <a:bodyPr/>
          <a:lstStyle/>
          <a:p>
            <a:r>
              <a:rPr lang="en-US">
                <a:ea typeface="Microsoft GothicNeo"/>
                <a:cs typeface="Microsoft GothicNeo"/>
              </a:rPr>
              <a:t>Sample search in Stack Overflow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0C21646-B968-B86E-5002-085A64A7A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7646" y="1109122"/>
            <a:ext cx="9992612" cy="5091117"/>
          </a:xfrm>
        </p:spPr>
      </p:pic>
    </p:spTree>
    <p:extLst>
      <p:ext uri="{BB962C8B-B14F-4D97-AF65-F5344CB8AC3E}">
        <p14:creationId xmlns:p14="http://schemas.microsoft.com/office/powerpoint/2010/main" val="34034859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51B95-7EAF-4165-14A0-0C3846AD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>
                <a:ea typeface="Microsoft GothicNeo"/>
                <a:cs typeface="Microsoft GothicNeo"/>
              </a:rPr>
              <a:t>Preprocessing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D6CB6-9167-1BB4-3EC5-B29B2597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6" y="2134959"/>
            <a:ext cx="7281615" cy="3840171"/>
          </a:xfrm>
        </p:spPr>
        <p:txBody>
          <a:bodyPr lIns="109728" tIns="109728" rIns="109728" bIns="9144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ea typeface="Microsoft GothicNeo"/>
                <a:cs typeface="Microsoft GothicNeo"/>
              </a:rPr>
              <a:t>The following steps were done to clean the data.</a:t>
            </a:r>
          </a:p>
          <a:p>
            <a:r>
              <a:rPr lang="en-US">
                <a:ea typeface="Microsoft GothicNeo"/>
                <a:cs typeface="Microsoft GothicNeo"/>
              </a:rPr>
              <a:t>Remove HTML tags.</a:t>
            </a:r>
          </a:p>
          <a:p>
            <a:r>
              <a:rPr lang="en-US">
                <a:ea typeface="Microsoft GothicNeo"/>
                <a:cs typeface="Microsoft GothicNeo"/>
              </a:rPr>
              <a:t>Remove </a:t>
            </a:r>
            <a:r>
              <a:rPr lang="en-US" err="1">
                <a:ea typeface="Microsoft GothicNeo"/>
                <a:cs typeface="Microsoft GothicNeo"/>
              </a:rPr>
              <a:t>stopwords</a:t>
            </a:r>
            <a:r>
              <a:rPr lang="en-US">
                <a:ea typeface="Microsoft GothicNeo"/>
                <a:cs typeface="Microsoft GothicNeo"/>
              </a:rPr>
              <a:t>.</a:t>
            </a:r>
          </a:p>
          <a:p>
            <a:r>
              <a:rPr lang="en-US">
                <a:ea typeface="Microsoft GothicNeo"/>
                <a:cs typeface="Microsoft GothicNeo"/>
              </a:rPr>
              <a:t>Remove punctuations.</a:t>
            </a:r>
          </a:p>
          <a:p>
            <a:r>
              <a:rPr lang="en-US">
                <a:ea typeface="Microsoft GothicNeo"/>
                <a:cs typeface="Microsoft GothicNeo"/>
              </a:rPr>
              <a:t>Fill NA values.</a:t>
            </a:r>
          </a:p>
          <a:p>
            <a:r>
              <a:rPr lang="en-US">
                <a:ea typeface="Microsoft GothicNeo"/>
                <a:cs typeface="Microsoft GothicNeo"/>
              </a:rPr>
              <a:t>Summarized question body.</a:t>
            </a:r>
          </a:p>
          <a:p>
            <a:r>
              <a:rPr lang="en-US">
                <a:ea typeface="Microsoft GothicNeo"/>
                <a:cs typeface="Microsoft GothicNeo"/>
              </a:rPr>
              <a:t>Vectorized question body using Google Encoder.</a:t>
            </a:r>
          </a:p>
          <a:p>
            <a:r>
              <a:rPr lang="en-US">
                <a:ea typeface="Microsoft GothicNeo"/>
                <a:cs typeface="Microsoft GothicNeo"/>
              </a:rPr>
              <a:t>Concatenated question.csv and answer.csv.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83ADA95-58A2-B393-52B7-E0C1157E16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32824" b="-3"/>
          <a:stretch/>
        </p:blipFill>
        <p:spPr>
          <a:xfrm>
            <a:off x="5321946" y="10"/>
            <a:ext cx="6870055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641282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9293-708B-7CE6-B21E-E1FCDC19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90" y="701260"/>
            <a:ext cx="9905999" cy="1360898"/>
          </a:xfrm>
        </p:spPr>
        <p:txBody>
          <a:bodyPr/>
          <a:lstStyle/>
          <a:p>
            <a:r>
              <a:rPr lang="en-US">
                <a:ea typeface="Microsoft GothicNeo"/>
                <a:cs typeface="Microsoft GothicNeo"/>
              </a:rPr>
              <a:t>Data Preprocessing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A5AA163F-1349-430F-1EE7-577D1600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22" y="2483216"/>
            <a:ext cx="4306784" cy="3178062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617B4BF4-3CDD-6F2C-FAE2-69D4FA3C9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011" y="2862018"/>
            <a:ext cx="4306784" cy="23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3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53DC543-2983-D238-1666-D207E954C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406" y="459655"/>
            <a:ext cx="8723092" cy="4121299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5FD3A7F-4CEB-71D2-9C50-347135A74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92" y="4762163"/>
            <a:ext cx="8717720" cy="13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2049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RegattaVTI</vt:lpstr>
      <vt:lpstr>Efficient Information Retrieval System using Stack Overflow data.</vt:lpstr>
      <vt:lpstr>NEED FOR THE PROJECT </vt:lpstr>
      <vt:lpstr>We aim to deliver</vt:lpstr>
      <vt:lpstr>INTRODUCTION</vt:lpstr>
      <vt:lpstr>Dataset</vt:lpstr>
      <vt:lpstr>Sample search in Stack Overflow</vt:lpstr>
      <vt:lpstr>Preprocessing</vt:lpstr>
      <vt:lpstr>Data Preprocessing</vt:lpstr>
      <vt:lpstr>PowerPoint Presentation</vt:lpstr>
      <vt:lpstr>PowerPoint Presentation</vt:lpstr>
      <vt:lpstr>PowerPoint Presentation</vt:lpstr>
      <vt:lpstr>PowerPoint Presentation</vt:lpstr>
      <vt:lpstr>Methodology</vt:lpstr>
      <vt:lpstr>PowerPoint Presentation</vt:lpstr>
      <vt:lpstr>Results</vt:lpstr>
      <vt:lpstr>Final Demo of the UI</vt:lpstr>
      <vt:lpstr>Challenges: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2022-04-25T01:02:20Z</dcterms:created>
  <dcterms:modified xsi:type="dcterms:W3CDTF">2022-04-27T00:46:07Z</dcterms:modified>
</cp:coreProperties>
</file>