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6" r:id="rId3"/>
    <p:sldId id="300" r:id="rId4"/>
    <p:sldId id="298" r:id="rId5"/>
    <p:sldId id="293" r:id="rId6"/>
    <p:sldId id="294" r:id="rId7"/>
    <p:sldId id="295" r:id="rId8"/>
    <p:sldId id="296" r:id="rId9"/>
    <p:sldId id="297" r:id="rId10"/>
    <p:sldId id="299" r:id="rId11"/>
    <p:sldId id="302" r:id="rId12"/>
    <p:sldId id="315" r:id="rId13"/>
    <p:sldId id="303" r:id="rId14"/>
    <p:sldId id="304" r:id="rId15"/>
    <p:sldId id="305" r:id="rId16"/>
    <p:sldId id="307" r:id="rId17"/>
    <p:sldId id="308" r:id="rId18"/>
    <p:sldId id="309" r:id="rId19"/>
    <p:sldId id="311" r:id="rId20"/>
    <p:sldId id="312" r:id="rId21"/>
    <p:sldId id="313" r:id="rId22"/>
    <p:sldId id="314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24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  <a:endParaRPr lang="en-IN" sz="1600" dirty="0">
              <a:solidFill>
                <a:schemeClr val="accent4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://images.google.com/imgres?imgurl=http://www.chelanca.co.uk/images/various%20cats%20&amp;%20kittens/Caramel%20Tabby%20Point%20Siamese.jpg&amp;imgrefurl=http://www.chelanca.co.uk/Kittens%20available.htm&amp;h=539&amp;w=731&amp;sz=44&amp;tbnid=b3zh0BHI3EEJ:&amp;tbnh=102&amp;tbnw=138&amp;start=14&amp;prev=/images?q=siamese&amp;imgc=color&amp;svnum=10&amp;hl=en&amp;lr=&amp;rls=GGLC,GGLC:1969-53,GGLC:en" TargetMode="External"/><Relationship Id="rId8" Type="http://schemas.openxmlformats.org/officeDocument/2006/relationships/image" Target="../media/image34.jpeg"/><Relationship Id="rId7" Type="http://schemas.openxmlformats.org/officeDocument/2006/relationships/hyperlink" Target="http://images.google.com/imgres?imgurl=http://sprott.physics.wisc.edu/images/cat.gif&amp;imgrefurl=http://sprott.physics.wisc.edu/images/&amp;h=213&amp;w=205&amp;sz=279&amp;tbnid=ZtRJOsvFeLMJ:&amp;tbnh=101&amp;tbnw=97&amp;start=53&amp;prev=/images?q=cat&amp;start=40&amp;imgc=color&amp;imgsz=small|medium|large|xlarge&amp;svnum=10&amp;hl=en&amp;lr=&amp;rls=GGLC,GGLC:1969-53,GGLC:en&amp;sa=N" TargetMode="External"/><Relationship Id="rId6" Type="http://schemas.openxmlformats.org/officeDocument/2006/relationships/image" Target="../media/image33.jpeg"/><Relationship Id="rId5" Type="http://schemas.openxmlformats.org/officeDocument/2006/relationships/hyperlink" Target="http://www.uyinc.net/catalog/cats/24043.jpg" TargetMode="External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36.jpeg"/><Relationship Id="rId11" Type="http://schemas.openxmlformats.org/officeDocument/2006/relationships/hyperlink" Target="http://images.google.com/imgres?imgurl=http://www.vision.caltech.edu/EE32B-2001/siamese.jpg&amp;imgrefurl=http://www.vision.caltech.edu/EE32B-2001/&amp;h=396&amp;w=510&amp;sz=66&amp;tbnid=orQKvWEr9qIJ:&amp;tbnh=99&amp;tbnw=128&amp;start=55&amp;prev=/images?q=siamese&amp;start=40&amp;imgc=color&amp;svnum=10&amp;hl=en&amp;lr=&amp;rls=GGLC,GGLC:1969-53,GGLC:en&amp;sa=N" TargetMode="External"/><Relationship Id="rId10" Type="http://schemas.openxmlformats.org/officeDocument/2006/relationships/image" Target="../media/image35.jpeg"/><Relationship Id="rId1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1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11.png"/><Relationship Id="rId3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1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6.xml"/><Relationship Id="rId14" Type="http://schemas.openxmlformats.org/officeDocument/2006/relationships/image" Target="../media/image61.png"/><Relationship Id="rId13" Type="http://schemas.openxmlformats.org/officeDocument/2006/relationships/image" Target="../media/image60.png"/><Relationship Id="rId12" Type="http://schemas.openxmlformats.org/officeDocument/2006/relationships/image" Target="../media/image59.png"/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.xml"/><Relationship Id="rId6" Type="http://schemas.openxmlformats.org/officeDocument/2006/relationships/image" Target="../media/image11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1.png"/><Relationship Id="rId1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541" y="2879067"/>
            <a:ext cx="11492918" cy="821886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Learning with Prototypes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  <a:endParaRPr lang="en-IN" sz="3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3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03"/>
    </mc:Choice>
    <mc:Fallback>
      <p:transition spd="slow" advTm="124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Our Primitive Classifier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one input per class may not sufficiently capture variations in a class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natural improvement can be by using more inputs per class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will consider two approaches to do this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with Prototypes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Nearest </a:t>
            </a:r>
            <a:r>
              <a:rPr lang="en-GB" dirty="0" err="1" smtClean="0">
                <a:latin typeface="Abadi Extra Light" panose="020B0204020104020204" pitchFamily="34" charset="0"/>
              </a:rPr>
              <a:t>Neighbors</a:t>
            </a:r>
            <a:r>
              <a:rPr lang="en-GB" dirty="0" smtClean="0">
                <a:latin typeface="Abadi Extra Light" panose="020B0204020104020204" pitchFamily="34" charset="0"/>
              </a:rPr>
              <a:t> (NN)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Both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and NN will use multiple inputs per class but in different ways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35553" y="2805175"/>
            <a:ext cx="494113" cy="418029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273" y="3045129"/>
            <a:ext cx="487260" cy="393953"/>
          </a:xfrm>
          <a:prstGeom prst="rect">
            <a:avLst/>
          </a:prstGeom>
          <a:ln w="0">
            <a:noFill/>
          </a:ln>
        </p:spPr>
      </p:pic>
      <p:pic>
        <p:nvPicPr>
          <p:cNvPr id="25" name="Picture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9288" y="2476335"/>
            <a:ext cx="451671" cy="419918"/>
          </a:xfrm>
          <a:prstGeom prst="rect">
            <a:avLst/>
          </a:prstGeom>
          <a:ln w="0">
            <a:noFill/>
          </a:ln>
        </p:spPr>
      </p:pic>
      <p:pic>
        <p:nvPicPr>
          <p:cNvPr id="26" name="Picture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3164" y="2613015"/>
            <a:ext cx="474725" cy="401174"/>
          </a:xfrm>
          <a:prstGeom prst="rect">
            <a:avLst/>
          </a:prstGeom>
          <a:ln w="0">
            <a:noFill/>
          </a:ln>
        </p:spPr>
      </p:pic>
      <p:pic>
        <p:nvPicPr>
          <p:cNvPr id="27" name="Picture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1572" y="2841007"/>
            <a:ext cx="505914" cy="393840"/>
          </a:xfrm>
          <a:prstGeom prst="rect">
            <a:avLst/>
          </a:prstGeom>
          <a:ln w="0">
            <a:noFill/>
          </a:ln>
        </p:spPr>
      </p:pic>
      <p:pic>
        <p:nvPicPr>
          <p:cNvPr id="28" name="Picture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0752" y="3193460"/>
            <a:ext cx="462469" cy="393840"/>
          </a:xfrm>
          <a:prstGeom prst="rect">
            <a:avLst/>
          </a:prstGeom>
          <a:ln w="0">
            <a:noFill/>
          </a:ln>
        </p:spPr>
      </p:pic>
      <p:sp>
        <p:nvSpPr>
          <p:cNvPr id="29" name="TextShape 3"/>
          <p:cNvSpPr txBox="1"/>
          <p:nvPr/>
        </p:nvSpPr>
        <p:spPr>
          <a:xfrm>
            <a:off x="5933024" y="3242105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31" name="TextShape 6"/>
          <p:cNvSpPr txBox="1"/>
          <p:nvPr/>
        </p:nvSpPr>
        <p:spPr>
          <a:xfrm>
            <a:off x="4092647" y="2970318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2" name="TextShape 6"/>
          <p:cNvSpPr txBox="1"/>
          <p:nvPr/>
        </p:nvSpPr>
        <p:spPr>
          <a:xfrm>
            <a:off x="4700752" y="2673767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3" name="TextShape 3"/>
          <p:cNvSpPr txBox="1"/>
          <p:nvPr/>
        </p:nvSpPr>
        <p:spPr>
          <a:xfrm>
            <a:off x="6626967" y="3001464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34" name="TextShape 3"/>
          <p:cNvSpPr txBox="1"/>
          <p:nvPr/>
        </p:nvSpPr>
        <p:spPr>
          <a:xfrm>
            <a:off x="5629075" y="2673767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35" name="TextShape 6"/>
          <p:cNvSpPr txBox="1"/>
          <p:nvPr/>
        </p:nvSpPr>
        <p:spPr>
          <a:xfrm>
            <a:off x="5099475" y="3298015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  <a:endParaRPr lang="en-IN" sz="1800" b="0" strike="noStrike" spc="-1" dirty="0">
              <a:latin typeface="Arial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33"/>
    </mc:Choice>
    <mc:Fallback>
      <p:transition spd="slow" advTm="83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Learning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to predict categories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832919" y="2428102"/>
            <a:ext cx="7715250" cy="3414713"/>
            <a:chOff x="457200" y="3276600"/>
            <a:chExt cx="7715250" cy="3414713"/>
          </a:xfrm>
        </p:grpSpPr>
        <p:sp>
          <p:nvSpPr>
            <p:cNvPr id="8" name="Line 52"/>
            <p:cNvSpPr>
              <a:spLocks noChangeShapeType="1"/>
            </p:cNvSpPr>
            <p:nvPr/>
          </p:nvSpPr>
          <p:spPr bwMode="auto">
            <a:xfrm flipH="1">
              <a:off x="1676400" y="4648200"/>
              <a:ext cx="3200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9" name="Picture 9" descr="dalmati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667000" y="3276600"/>
              <a:ext cx="828675" cy="712788"/>
            </a:xfrm>
            <a:prstGeom prst="rect">
              <a:avLst/>
            </a:prstGeom>
            <a:noFill/>
          </p:spPr>
        </p:pic>
        <p:pic>
          <p:nvPicPr>
            <p:cNvPr id="10" name="Picture 10" descr="golde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4953000"/>
              <a:ext cx="828675" cy="663575"/>
            </a:xfrm>
            <a:prstGeom prst="rect">
              <a:avLst/>
            </a:prstGeom>
            <a:noFill/>
          </p:spPr>
        </p:pic>
        <p:pic>
          <p:nvPicPr>
            <p:cNvPr id="11" name="Picture 11" descr="afghanh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000" y="5410200"/>
              <a:ext cx="828675" cy="881063"/>
            </a:xfrm>
            <a:prstGeom prst="rect">
              <a:avLst/>
            </a:prstGeom>
            <a:noFill/>
          </p:spPr>
        </p:pic>
        <p:pic>
          <p:nvPicPr>
            <p:cNvPr id="12" name="Picture 12" descr="poodle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" y="3657600"/>
              <a:ext cx="828675" cy="881063"/>
            </a:xfrm>
            <a:prstGeom prst="rect">
              <a:avLst/>
            </a:prstGeom>
            <a:noFill/>
          </p:spPr>
        </p:pic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12954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2590800" y="3962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15240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25146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" name="Picture 22" descr="24043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91200" y="3657600"/>
              <a:ext cx="676275" cy="819150"/>
            </a:xfrm>
            <a:prstGeom prst="rect">
              <a:avLst/>
            </a:prstGeom>
            <a:noFill/>
          </p:spPr>
        </p:pic>
        <p:pic>
          <p:nvPicPr>
            <p:cNvPr id="18" name="Picture 29" descr="cat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81600" y="5638800"/>
              <a:ext cx="631825" cy="657225"/>
            </a:xfrm>
            <a:prstGeom prst="rect">
              <a:avLst/>
            </a:prstGeom>
            <a:noFill/>
          </p:spPr>
        </p:pic>
        <p:pic>
          <p:nvPicPr>
            <p:cNvPr id="19" name="Picture 31" descr="Caramel%2520Tabby%2520Point%2520Siamese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58000" y="4800600"/>
              <a:ext cx="1314450" cy="971550"/>
            </a:xfrm>
            <a:prstGeom prst="rect">
              <a:avLst/>
            </a:prstGeom>
            <a:noFill/>
          </p:spPr>
        </p:pic>
        <p:sp>
          <p:nvSpPr>
            <p:cNvPr id="20" name="Oval 32"/>
            <p:cNvSpPr>
              <a:spLocks noChangeArrowheads="1"/>
            </p:cNvSpPr>
            <p:nvPr/>
          </p:nvSpPr>
          <p:spPr bwMode="auto">
            <a:xfrm>
              <a:off x="5791200" y="4495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>
              <a:off x="5486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65532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23" name="Picture 36" descr="siamese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267200" y="3733800"/>
              <a:ext cx="1066800" cy="825500"/>
            </a:xfrm>
            <a:prstGeom prst="rect">
              <a:avLst/>
            </a:prstGeom>
            <a:noFill/>
          </p:spPr>
        </p:pic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48006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609600" y="44958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dog</a:t>
              </a:r>
              <a:endParaRPr lang="en-US"/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219200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dog</a:t>
              </a:r>
              <a:endParaRPr lang="en-US"/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2895600" y="55626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dog</a:t>
              </a:r>
              <a:endParaRPr lang="en-US"/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5181600" y="6324600"/>
              <a:ext cx="4889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cat</a:t>
              </a:r>
              <a:endParaRPr lang="en-US"/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7239000" y="5791200"/>
              <a:ext cx="4889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cat</a:t>
              </a:r>
              <a:endParaRPr lang="en-US"/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4889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cat</a:t>
              </a:r>
              <a:endParaRPr 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4953000" y="4572000"/>
              <a:ext cx="838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4953000" y="4648200"/>
              <a:ext cx="1600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4876800" y="4648200"/>
              <a:ext cx="685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H="1" flipV="1">
              <a:off x="2667000" y="4038600"/>
              <a:ext cx="2133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2895600" y="4038600"/>
              <a:ext cx="565150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dog</a:t>
              </a:r>
              <a:endParaRPr lang="en-US"/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2590800" y="4648200"/>
              <a:ext cx="2286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H="1" flipV="1">
              <a:off x="1447800" y="4267200"/>
              <a:ext cx="3352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4191000" y="4419600"/>
              <a:ext cx="438150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??</a:t>
              </a:r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Basic idea: Represent each class by a “prototype” vector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Class Prototype: The “mean” or “average” of inputs from that class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label of each test input based on its distances from the class prototypes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Predicted label will be the class that is the closest to the test input</a:t>
            </a: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 How we compute distances can have an effect on the accuracy of this model (may need to try Euclidean, weight Euclidean,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, or something else)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25" y="2882818"/>
            <a:ext cx="2552700" cy="8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84" y="2898505"/>
            <a:ext cx="26216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80" y="2915033"/>
            <a:ext cx="2552701" cy="7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5747" y="3685832"/>
            <a:ext cx="573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Averages (prototypes) of each of the handwritten digits 1-9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20" y="6549818"/>
            <a:ext cx="6694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Pic from: https://www.reddit.com/r/dataisbeautiful/comments/3wgbv9/average_handwritten_digit_oc/</a:t>
            </a:r>
            <a:endParaRPr lang="en-IN" sz="1200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624"/>
    </mc:Choice>
    <mc:Fallback>
      <p:transition spd="slow" advTm="112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): An Illustration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the task is binary classification (two classes assumed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pos</a:t>
                </a:r>
                <a:r>
                  <a:rPr lang="en-GB" dirty="0">
                    <a:latin typeface="Abadi Extra Light" panose="020B0204020104020204" pitchFamily="34" charset="0"/>
                  </a:rPr>
                  <a:t> and neg)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Training data: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labelled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b="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 from positive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examples from negative class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green is positive and red is negative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 rotWithShape="1">
                <a:blip r:embed="rId1"/>
                <a:stretch>
                  <a:fillRect l="-4" t="-9" r="5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ar: 5 Points 2"/>
          <p:cNvSpPr/>
          <p:nvPr/>
        </p:nvSpPr>
        <p:spPr>
          <a:xfrm>
            <a:off x="3560896" y="33299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/>
          <p:cNvSpPr/>
          <p:nvPr/>
        </p:nvSpPr>
        <p:spPr>
          <a:xfrm>
            <a:off x="4236062" y="32598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/>
          <p:cNvSpPr/>
          <p:nvPr/>
        </p:nvSpPr>
        <p:spPr>
          <a:xfrm>
            <a:off x="2905125" y="4234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/>
          <p:cNvSpPr/>
          <p:nvPr/>
        </p:nvSpPr>
        <p:spPr>
          <a:xfrm>
            <a:off x="4586651" y="45777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/>
          <p:cNvSpPr/>
          <p:nvPr/>
        </p:nvSpPr>
        <p:spPr>
          <a:xfrm>
            <a:off x="4977176" y="34823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/>
          <p:cNvSpPr/>
          <p:nvPr/>
        </p:nvSpPr>
        <p:spPr>
          <a:xfrm>
            <a:off x="3215051" y="4812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/>
          <p:cNvSpPr/>
          <p:nvPr/>
        </p:nvSpPr>
        <p:spPr>
          <a:xfrm>
            <a:off x="4843826" y="401262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/>
          <p:cNvSpPr/>
          <p:nvPr/>
        </p:nvSpPr>
        <p:spPr>
          <a:xfrm>
            <a:off x="4500926" y="379013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/>
          <p:cNvSpPr/>
          <p:nvPr/>
        </p:nvSpPr>
        <p:spPr>
          <a:xfrm>
            <a:off x="3053126" y="37456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/>
          <p:cNvSpPr/>
          <p:nvPr/>
        </p:nvSpPr>
        <p:spPr>
          <a:xfrm>
            <a:off x="3912212" y="49362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/>
          <p:cNvSpPr/>
          <p:nvPr/>
        </p:nvSpPr>
        <p:spPr>
          <a:xfrm>
            <a:off x="3424588" y="38763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/>
          <p:cNvSpPr/>
          <p:nvPr/>
        </p:nvSpPr>
        <p:spPr>
          <a:xfrm>
            <a:off x="4198326" y="464425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/>
          <p:cNvSpPr/>
          <p:nvPr/>
        </p:nvSpPr>
        <p:spPr>
          <a:xfrm>
            <a:off x="7315911" y="3434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/>
          <p:cNvSpPr/>
          <p:nvPr/>
        </p:nvSpPr>
        <p:spPr>
          <a:xfrm>
            <a:off x="7844951" y="35866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/>
          <p:cNvSpPr/>
          <p:nvPr/>
        </p:nvSpPr>
        <p:spPr>
          <a:xfrm>
            <a:off x="6699005" y="3815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/>
          <p:cNvSpPr/>
          <p:nvPr/>
        </p:nvSpPr>
        <p:spPr>
          <a:xfrm>
            <a:off x="8439098" y="467297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/>
          <p:cNvSpPr/>
          <p:nvPr/>
        </p:nvSpPr>
        <p:spPr>
          <a:xfrm>
            <a:off x="8436916" y="3612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/>
          <p:cNvSpPr/>
          <p:nvPr/>
        </p:nvSpPr>
        <p:spPr>
          <a:xfrm>
            <a:off x="7123939" y="44982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/>
          <p:cNvSpPr/>
          <p:nvPr/>
        </p:nvSpPr>
        <p:spPr>
          <a:xfrm>
            <a:off x="8732172" y="414710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/>
          <p:cNvSpPr/>
          <p:nvPr/>
        </p:nvSpPr>
        <p:spPr>
          <a:xfrm>
            <a:off x="8109776" y="423482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/>
          <p:cNvSpPr/>
          <p:nvPr/>
        </p:nvSpPr>
        <p:spPr>
          <a:xfrm>
            <a:off x="7131991" y="382837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/>
          <p:cNvSpPr/>
          <p:nvPr/>
        </p:nvSpPr>
        <p:spPr>
          <a:xfrm>
            <a:off x="7219552" y="50604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/>
          <p:cNvSpPr/>
          <p:nvPr/>
        </p:nvSpPr>
        <p:spPr>
          <a:xfrm>
            <a:off x="6675900" y="45076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/>
          <p:cNvSpPr/>
          <p:nvPr/>
        </p:nvSpPr>
        <p:spPr>
          <a:xfrm>
            <a:off x="7893991" y="492360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/>
          <p:cNvSpPr/>
          <p:nvPr/>
        </p:nvSpPr>
        <p:spPr>
          <a:xfrm>
            <a:off x="8055916" y="321536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95" t="-29" r="-16799" b="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blipFill rotWithShape="1">
                <a:blip r:embed="rId3"/>
                <a:stretch>
                  <a:fillRect l="-54" t="-120" r="-16841" b="-9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/>
          <p:cNvSpPr/>
          <p:nvPr/>
        </p:nvSpPr>
        <p:spPr>
          <a:xfrm>
            <a:off x="7676006" y="427292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/>
          <p:cNvSpPr/>
          <p:nvPr/>
        </p:nvSpPr>
        <p:spPr>
          <a:xfrm>
            <a:off x="3935346" y="4147103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/>
          <p:cNvSpPr/>
          <p:nvPr/>
        </p:nvSpPr>
        <p:spPr>
          <a:xfrm>
            <a:off x="5023444" y="5566823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097272" y="4355234"/>
            <a:ext cx="1088097" cy="135268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162235" y="4425324"/>
            <a:ext cx="2682716" cy="128259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tar: 5 Points 55"/>
          <p:cNvSpPr/>
          <p:nvPr/>
        </p:nvSpPr>
        <p:spPr>
          <a:xfrm>
            <a:off x="5018028" y="55668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/>
          <p:cNvSpPr/>
          <p:nvPr/>
        </p:nvSpPr>
        <p:spPr>
          <a:xfrm>
            <a:off x="6575143" y="5496594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Star: 5 Points 57"/>
          <p:cNvSpPr/>
          <p:nvPr/>
        </p:nvSpPr>
        <p:spPr>
          <a:xfrm>
            <a:off x="6575143" y="54930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743700" y="4447390"/>
            <a:ext cx="1106667" cy="119515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4098479" y="4366534"/>
            <a:ext cx="2627115" cy="12760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22176" y="5816782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Test example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02368" y="5766713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Test example</a:t>
            </a:r>
            <a:endParaRPr lang="en-IN" dirty="0">
              <a:latin typeface="Abadi Extra Light" panose="020B02040201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207" y="5722946"/>
            <a:ext cx="1010687" cy="965223"/>
          </a:xfrm>
          <a:prstGeom prst="rect">
            <a:avLst/>
          </a:prstGeom>
        </p:spPr>
      </p:pic>
      <p:sp>
        <p:nvSpPr>
          <p:cNvPr id="67" name="Speech Bubble: Rectangle 66"/>
          <p:cNvSpPr/>
          <p:nvPr/>
        </p:nvSpPr>
        <p:spPr>
          <a:xfrm>
            <a:off x="1130602" y="5369641"/>
            <a:ext cx="3105824" cy="1123823"/>
          </a:xfrm>
          <a:prstGeom prst="wedgeRectCallout">
            <a:avLst>
              <a:gd name="adj1" fmla="val -62464"/>
              <a:gd name="adj2" fmla="val 12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straightforwardly generalizes to more than 2 classes as well (multi-class classification) – K prototypes for K classes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blipFill rotWithShape="1">
                <a:blip r:embed="rId5"/>
                <a:stretch>
                  <a:fillRect l="-3" t="-61" r="-22802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blipFill rotWithShape="1">
                <a:blip r:embed="rId6"/>
                <a:stretch>
                  <a:fillRect l="-26" t="-23" r="-22780" b="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2538" y="5241059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2" name="Speech Bubble: Rectangle 71"/>
              <p:cNvSpPr/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here) define the “model”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2" name="Speech Bubble: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 rotWithShape="1">
                <a:blip r:embed="rId7"/>
                <a:stretch>
                  <a:fillRect l="-398" t="-16244" r="-16950" b="-16354"/>
                </a:stretch>
              </a:blip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169"/>
    </mc:Choice>
    <mc:Fallback>
      <p:transition spd="slow" advTm="200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61" grpId="0"/>
      <p:bldP spid="65" grpId="0"/>
      <p:bldP spid="67" grpId="0" animBg="1"/>
      <p:bldP spid="63" grpId="0" animBg="1"/>
      <p:bldP spid="70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does the prediction rule for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look like mathematically?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we are using Euclidean distances here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2" name="Star: 5 Points 61"/>
          <p:cNvSpPr/>
          <p:nvPr/>
        </p:nvSpPr>
        <p:spPr>
          <a:xfrm>
            <a:off x="6200675" y="26640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tar: 5 Points 63"/>
          <p:cNvSpPr/>
          <p:nvPr/>
        </p:nvSpPr>
        <p:spPr>
          <a:xfrm>
            <a:off x="6875841" y="25939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Star: 5 Points 67"/>
          <p:cNvSpPr/>
          <p:nvPr/>
        </p:nvSpPr>
        <p:spPr>
          <a:xfrm>
            <a:off x="5544904" y="35688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tar: 5 Points 68"/>
          <p:cNvSpPr/>
          <p:nvPr/>
        </p:nvSpPr>
        <p:spPr>
          <a:xfrm>
            <a:off x="7226430" y="39117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tar: 5 Points 70"/>
          <p:cNvSpPr/>
          <p:nvPr/>
        </p:nvSpPr>
        <p:spPr>
          <a:xfrm>
            <a:off x="7616955" y="28164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/>
          <p:cNvSpPr/>
          <p:nvPr/>
        </p:nvSpPr>
        <p:spPr>
          <a:xfrm>
            <a:off x="5854830" y="41465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/>
          <p:cNvSpPr/>
          <p:nvPr/>
        </p:nvSpPr>
        <p:spPr>
          <a:xfrm>
            <a:off x="7483605" y="334669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/>
          <p:cNvSpPr/>
          <p:nvPr/>
        </p:nvSpPr>
        <p:spPr>
          <a:xfrm>
            <a:off x="7140705" y="31242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/>
          <p:cNvSpPr/>
          <p:nvPr/>
        </p:nvSpPr>
        <p:spPr>
          <a:xfrm>
            <a:off x="5692905" y="30797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/>
          <p:cNvSpPr/>
          <p:nvPr/>
        </p:nvSpPr>
        <p:spPr>
          <a:xfrm>
            <a:off x="6551991" y="42703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/>
          <p:cNvSpPr/>
          <p:nvPr/>
        </p:nvSpPr>
        <p:spPr>
          <a:xfrm>
            <a:off x="6064367" y="32103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/>
          <p:cNvSpPr/>
          <p:nvPr/>
        </p:nvSpPr>
        <p:spPr>
          <a:xfrm>
            <a:off x="6838105" y="3978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/>
          <p:cNvSpPr/>
          <p:nvPr/>
        </p:nvSpPr>
        <p:spPr>
          <a:xfrm>
            <a:off x="9955690" y="2768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/>
          <p:cNvSpPr/>
          <p:nvPr/>
        </p:nvSpPr>
        <p:spPr>
          <a:xfrm>
            <a:off x="10484730" y="29207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Star: 5 Points 80"/>
          <p:cNvSpPr/>
          <p:nvPr/>
        </p:nvSpPr>
        <p:spPr>
          <a:xfrm>
            <a:off x="9338784" y="3149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Star: 5 Points 81"/>
          <p:cNvSpPr/>
          <p:nvPr/>
        </p:nvSpPr>
        <p:spPr>
          <a:xfrm>
            <a:off x="11078877" y="400704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/>
          <p:cNvSpPr/>
          <p:nvPr/>
        </p:nvSpPr>
        <p:spPr>
          <a:xfrm>
            <a:off x="11076695" y="294620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Star: 5 Points 83"/>
          <p:cNvSpPr/>
          <p:nvPr/>
        </p:nvSpPr>
        <p:spPr>
          <a:xfrm>
            <a:off x="9763718" y="38323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/>
          <p:cNvSpPr/>
          <p:nvPr/>
        </p:nvSpPr>
        <p:spPr>
          <a:xfrm>
            <a:off x="11371951" y="34811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/>
          <p:cNvSpPr/>
          <p:nvPr/>
        </p:nvSpPr>
        <p:spPr>
          <a:xfrm>
            <a:off x="10749555" y="35688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/>
          <p:cNvSpPr/>
          <p:nvPr/>
        </p:nvSpPr>
        <p:spPr>
          <a:xfrm>
            <a:off x="9771770" y="31624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/>
          <p:cNvSpPr/>
          <p:nvPr/>
        </p:nvSpPr>
        <p:spPr>
          <a:xfrm>
            <a:off x="9859331" y="439453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/>
          <p:cNvSpPr/>
          <p:nvPr/>
        </p:nvSpPr>
        <p:spPr>
          <a:xfrm>
            <a:off x="9315679" y="384170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/>
          <p:cNvSpPr/>
          <p:nvPr/>
        </p:nvSpPr>
        <p:spPr>
          <a:xfrm>
            <a:off x="10533770" y="425767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/>
          <p:cNvSpPr/>
          <p:nvPr/>
        </p:nvSpPr>
        <p:spPr>
          <a:xfrm>
            <a:off x="10695695" y="254942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blipFill rotWithShape="1">
                <a:blip r:embed="rId1"/>
                <a:stretch>
                  <a:fillRect l="-111" t="-66" r="-16784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69" t="-28" r="-16826" b="-10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/>
          <p:cNvSpPr/>
          <p:nvPr/>
        </p:nvSpPr>
        <p:spPr>
          <a:xfrm>
            <a:off x="10315785" y="3606992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/>
          <p:cNvSpPr/>
          <p:nvPr/>
        </p:nvSpPr>
        <p:spPr>
          <a:xfrm>
            <a:off x="6575125" y="3481171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/>
          <p:cNvSpPr/>
          <p:nvPr/>
        </p:nvSpPr>
        <p:spPr>
          <a:xfrm>
            <a:off x="7544592" y="455557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" t="-107" r="-10478" b="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blipFill rotWithShape="1">
                <a:blip r:embed="rId4"/>
                <a:stretch>
                  <a:fillRect l="-9" t="-32" r="-5309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blipFill rotWithShape="1">
                <a:blip r:embed="rId5"/>
                <a:stretch>
                  <a:fillRect l="-8" t="-128" r="-5311" b="1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>
                    <a:latin typeface="Abadi Extra Light" panose="020B0204020104020204" pitchFamily="34" charset="0"/>
                  </a:rPr>
                  <a:t>Prediction Rule: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Predict label as +1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otherwise -1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blipFill rotWithShape="1">
                <a:blip r:embed="rId6"/>
                <a:stretch>
                  <a:fillRect l="-3" t="-89" r="-9149" b="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273"/>
    </mc:Choice>
    <mc:Fallback>
      <p:transition spd="slow" advTm="10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2" grpId="0" animBg="1"/>
      <p:bldP spid="64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4" grpId="0" animBg="1"/>
      <p:bldP spid="8" grpId="0" animBg="1"/>
      <p:bldP spid="10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expand the prediction rule expression a bit more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with Euclidean distance is equivalent to a linear model with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Weight vector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Bias term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Prediction rule therefore is: Predict +1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&gt; 0</a:t>
                </a:r>
                <a:r>
                  <a:rPr lang="en-IN" dirty="0">
                    <a:latin typeface="Abadi Extra Light" panose="020B0204020104020204" pitchFamily="34" charset="0"/>
                  </a:rPr>
                  <a:t>, else predict -1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 rotWithShape="1">
                <a:blip r:embed="rId1"/>
                <a:stretch>
                  <a:fillRect l="-4" t="-9" r="5" b="-164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/>
                  <a:t>                    </a:t>
                </a:r>
                <a:endParaRPr lang="en-IN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blipFill rotWithShape="1">
                <a:blip r:embed="rId2"/>
                <a:stretch>
                  <a:fillRect r="-8053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5838" y="4698638"/>
            <a:ext cx="1010687" cy="965223"/>
          </a:xfrm>
          <a:prstGeom prst="rect">
            <a:avLst/>
          </a:prstGeom>
        </p:spPr>
      </p:pic>
      <p:sp>
        <p:nvSpPr>
          <p:cNvPr id="42" name="Speech Bubble: Rectangle 41"/>
          <p:cNvSpPr/>
          <p:nvPr/>
        </p:nvSpPr>
        <p:spPr>
          <a:xfrm>
            <a:off x="8218310" y="4787785"/>
            <a:ext cx="2426949" cy="738929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linear models more formally and in more detail later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009"/>
    </mc:Choice>
    <mc:Fallback>
      <p:transition spd="slow" advTm="163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Failure Cases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5245" y="1163529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Here is a case where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may not work well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In general, if classes are not equisized and spherical,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will usually not work well (but improvements possible; will discuss later)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tar: 5 Points 7"/>
          <p:cNvSpPr/>
          <p:nvPr/>
        </p:nvSpPr>
        <p:spPr>
          <a:xfrm>
            <a:off x="3246732" y="2119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/>
          <p:cNvSpPr/>
          <p:nvPr/>
        </p:nvSpPr>
        <p:spPr>
          <a:xfrm>
            <a:off x="3864906" y="25728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tar: 5 Points 9"/>
          <p:cNvSpPr/>
          <p:nvPr/>
        </p:nvSpPr>
        <p:spPr>
          <a:xfrm>
            <a:off x="2468329" y="173056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/>
          <p:cNvSpPr/>
          <p:nvPr/>
        </p:nvSpPr>
        <p:spPr>
          <a:xfrm>
            <a:off x="5417026" y="42390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/>
          <p:cNvSpPr/>
          <p:nvPr/>
        </p:nvSpPr>
        <p:spPr>
          <a:xfrm>
            <a:off x="3606848" y="339359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/>
          <p:cNvSpPr/>
          <p:nvPr/>
        </p:nvSpPr>
        <p:spPr>
          <a:xfrm>
            <a:off x="4913733" y="43914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/>
          <p:cNvSpPr/>
          <p:nvPr/>
        </p:nvSpPr>
        <p:spPr>
          <a:xfrm>
            <a:off x="4589883" y="30453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/>
          <p:cNvSpPr/>
          <p:nvPr/>
        </p:nvSpPr>
        <p:spPr>
          <a:xfrm>
            <a:off x="5099288" y="35960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/>
          <p:cNvSpPr/>
          <p:nvPr/>
        </p:nvSpPr>
        <p:spPr>
          <a:xfrm>
            <a:off x="2822659" y="243977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/>
          <p:cNvSpPr/>
          <p:nvPr/>
        </p:nvSpPr>
        <p:spPr>
          <a:xfrm>
            <a:off x="4242593" y="39031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/>
          <p:cNvSpPr/>
          <p:nvPr/>
        </p:nvSpPr>
        <p:spPr>
          <a:xfrm>
            <a:off x="3245701" y="29435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/>
          <p:cNvSpPr/>
          <p:nvPr/>
        </p:nvSpPr>
        <p:spPr>
          <a:xfrm>
            <a:off x="4777364" y="381247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/>
          <p:cNvSpPr/>
          <p:nvPr/>
        </p:nvSpPr>
        <p:spPr>
          <a:xfrm>
            <a:off x="6627073" y="28162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Star: 5 Points 22"/>
          <p:cNvSpPr/>
          <p:nvPr/>
        </p:nvSpPr>
        <p:spPr>
          <a:xfrm>
            <a:off x="5966744" y="32651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/>
          <p:cNvSpPr/>
          <p:nvPr/>
        </p:nvSpPr>
        <p:spPr>
          <a:xfrm>
            <a:off x="7219744" y="36567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/>
          <p:cNvSpPr/>
          <p:nvPr/>
        </p:nvSpPr>
        <p:spPr>
          <a:xfrm>
            <a:off x="7107819" y="28846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/>
          <p:cNvSpPr/>
          <p:nvPr/>
        </p:nvSpPr>
        <p:spPr>
          <a:xfrm>
            <a:off x="6219656" y="366594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/>
          <p:cNvSpPr/>
          <p:nvPr/>
        </p:nvSpPr>
        <p:spPr>
          <a:xfrm>
            <a:off x="6998654" y="390583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/>
          <p:cNvSpPr/>
          <p:nvPr/>
        </p:nvSpPr>
        <p:spPr>
          <a:xfrm>
            <a:off x="7161865" y="317889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/>
          <p:cNvSpPr/>
          <p:nvPr/>
        </p:nvSpPr>
        <p:spPr>
          <a:xfrm>
            <a:off x="6227708" y="29960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/>
          <p:cNvSpPr/>
          <p:nvPr/>
        </p:nvSpPr>
        <p:spPr>
          <a:xfrm>
            <a:off x="6543506" y="403089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blipFill rotWithShape="1">
                <a:blip r:embed="rId1"/>
                <a:stretch>
                  <a:fillRect l="-98" t="-31" r="-16797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111" t="-4" r="112" b="-10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tar: 5 Points 35"/>
          <p:cNvSpPr/>
          <p:nvPr/>
        </p:nvSpPr>
        <p:spPr>
          <a:xfrm>
            <a:off x="6639639" y="3537039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/>
          <p:cNvSpPr/>
          <p:nvPr/>
        </p:nvSpPr>
        <p:spPr>
          <a:xfrm>
            <a:off x="4063799" y="317324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/>
          <p:cNvSpPr/>
          <p:nvPr/>
        </p:nvSpPr>
        <p:spPr>
          <a:xfrm>
            <a:off x="5717660" y="4506165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107" r="-10483" b="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H="1" flipV="1">
            <a:off x="4242593" y="3350196"/>
            <a:ext cx="1634332" cy="13460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870854" y="3707894"/>
            <a:ext cx="898010" cy="10083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ar: 5 Points 47"/>
          <p:cNvSpPr/>
          <p:nvPr/>
        </p:nvSpPr>
        <p:spPr>
          <a:xfrm>
            <a:off x="5715000" y="45025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36607" y="2179476"/>
            <a:ext cx="1010687" cy="965223"/>
          </a:xfrm>
          <a:prstGeom prst="rect">
            <a:avLst/>
          </a:prstGeom>
        </p:spPr>
      </p:pic>
      <p:sp>
        <p:nvSpPr>
          <p:cNvPr id="50" name="Speech Bubble: Rectangle 49"/>
          <p:cNvSpPr/>
          <p:nvPr/>
        </p:nvSpPr>
        <p:spPr>
          <a:xfrm>
            <a:off x="8067585" y="2138507"/>
            <a:ext cx="2781229" cy="965223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feature scaling or use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 to handle such cases (will discuss this in the next lecture)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394"/>
    </mc:Choice>
    <mc:Fallback>
      <p:transition spd="slow" advTm="178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8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Key Aspects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simple, interpretable, and lightweight model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requires computing and storing the class prototype vectors</a:t>
            </a: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Works with any number of classes (thus for multi-class classification as well)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be generalized in various ways to improve it further, e.g., 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Modeling each class by 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probability distribution </a:t>
            </a:r>
            <a:r>
              <a:rPr lang="en-GB" dirty="0">
                <a:latin typeface="Abadi Extra Light" panose="020B0204020104020204" pitchFamily="34" charset="0"/>
              </a:rPr>
              <a:t>rather than just a prototype vector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distances other than the standard Euclidean distance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With a learned distance function, can work very well even with very few examples from each class (used in some “few-shot learning” models nowadays – if interested, please refer to “Prototypical Networks for Few-shot Learning”)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How well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works depends crucially on the way we compute distances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959"/>
    </mc:Choice>
    <mc:Fallback>
      <p:transition spd="slow" advTm="250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3" name="Star: 5 Points 2"/>
          <p:cNvSpPr/>
          <p:nvPr/>
        </p:nvSpPr>
        <p:spPr>
          <a:xfrm>
            <a:off x="3526413" y="12047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/>
          <p:cNvSpPr/>
          <p:nvPr/>
        </p:nvSpPr>
        <p:spPr>
          <a:xfrm>
            <a:off x="4201579" y="11346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/>
          <p:cNvSpPr/>
          <p:nvPr/>
        </p:nvSpPr>
        <p:spPr>
          <a:xfrm>
            <a:off x="2870642" y="21096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/>
          <p:cNvSpPr/>
          <p:nvPr/>
        </p:nvSpPr>
        <p:spPr>
          <a:xfrm>
            <a:off x="4552168" y="24525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/>
          <p:cNvSpPr/>
          <p:nvPr/>
        </p:nvSpPr>
        <p:spPr>
          <a:xfrm>
            <a:off x="4942693" y="13571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/>
          <p:cNvSpPr/>
          <p:nvPr/>
        </p:nvSpPr>
        <p:spPr>
          <a:xfrm>
            <a:off x="3180568" y="26872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/>
          <p:cNvSpPr/>
          <p:nvPr/>
        </p:nvSpPr>
        <p:spPr>
          <a:xfrm>
            <a:off x="4809343" y="18874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/>
          <p:cNvSpPr/>
          <p:nvPr/>
        </p:nvSpPr>
        <p:spPr>
          <a:xfrm>
            <a:off x="4466443" y="16649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/>
          <p:cNvSpPr/>
          <p:nvPr/>
        </p:nvSpPr>
        <p:spPr>
          <a:xfrm>
            <a:off x="3018643" y="16204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/>
          <p:cNvSpPr/>
          <p:nvPr/>
        </p:nvSpPr>
        <p:spPr>
          <a:xfrm>
            <a:off x="3877729" y="28110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/>
          <p:cNvSpPr/>
          <p:nvPr/>
        </p:nvSpPr>
        <p:spPr>
          <a:xfrm>
            <a:off x="3390105" y="17511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/>
          <p:cNvSpPr/>
          <p:nvPr/>
        </p:nvSpPr>
        <p:spPr>
          <a:xfrm>
            <a:off x="4163843" y="251905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/>
          <p:cNvSpPr/>
          <p:nvPr/>
        </p:nvSpPr>
        <p:spPr>
          <a:xfrm>
            <a:off x="7281428" y="1309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/>
          <p:cNvSpPr/>
          <p:nvPr/>
        </p:nvSpPr>
        <p:spPr>
          <a:xfrm>
            <a:off x="7810468" y="14614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/>
          <p:cNvSpPr/>
          <p:nvPr/>
        </p:nvSpPr>
        <p:spPr>
          <a:xfrm>
            <a:off x="6664522" y="1690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/>
          <p:cNvSpPr/>
          <p:nvPr/>
        </p:nvSpPr>
        <p:spPr>
          <a:xfrm>
            <a:off x="8404615" y="254777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/>
          <p:cNvSpPr/>
          <p:nvPr/>
        </p:nvSpPr>
        <p:spPr>
          <a:xfrm>
            <a:off x="8402433" y="14869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/>
          <p:cNvSpPr/>
          <p:nvPr/>
        </p:nvSpPr>
        <p:spPr>
          <a:xfrm>
            <a:off x="7089456" y="23730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/>
          <p:cNvSpPr/>
          <p:nvPr/>
        </p:nvSpPr>
        <p:spPr>
          <a:xfrm>
            <a:off x="8697689" y="20219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/>
          <p:cNvSpPr/>
          <p:nvPr/>
        </p:nvSpPr>
        <p:spPr>
          <a:xfrm>
            <a:off x="8075293" y="210962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/>
          <p:cNvSpPr/>
          <p:nvPr/>
        </p:nvSpPr>
        <p:spPr>
          <a:xfrm>
            <a:off x="7097508" y="170317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/>
          <p:cNvSpPr/>
          <p:nvPr/>
        </p:nvSpPr>
        <p:spPr>
          <a:xfrm>
            <a:off x="7185069" y="293526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/>
          <p:cNvSpPr/>
          <p:nvPr/>
        </p:nvSpPr>
        <p:spPr>
          <a:xfrm>
            <a:off x="6641417" y="23824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/>
          <p:cNvSpPr/>
          <p:nvPr/>
        </p:nvSpPr>
        <p:spPr>
          <a:xfrm>
            <a:off x="7859508" y="279841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/>
          <p:cNvSpPr/>
          <p:nvPr/>
        </p:nvSpPr>
        <p:spPr>
          <a:xfrm>
            <a:off x="8021433" y="10901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blipFill rotWithShape="1">
                <a:blip r:embed="rId1"/>
                <a:stretch>
                  <a:fillRect l="-60" t="-59" r="-16834" b="1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19" t="-21" r="-16876" b="-10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/>
          <p:cNvSpPr/>
          <p:nvPr/>
        </p:nvSpPr>
        <p:spPr>
          <a:xfrm>
            <a:off x="7641523" y="214772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/>
          <p:cNvSpPr/>
          <p:nvPr/>
        </p:nvSpPr>
        <p:spPr>
          <a:xfrm>
            <a:off x="3900863" y="2021906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Speech Bubble: Rectangle 66"/>
              <p:cNvSpPr/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the “score” of a test point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weighted sum of its similarities with each of the 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training inputs. Many supervised learning models have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this form as we will see later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67" name="Speech Bubble: 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blipFill rotWithShape="1">
                <a:blip r:embed="rId3"/>
                <a:stretch>
                  <a:fillRect l="-192" t="-23665" r="-183" b="-946"/>
                </a:stretch>
              </a:blip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blipFill rotWithShape="1">
                <a:blip r:embed="rId4"/>
                <a:stretch>
                  <a:fillRect l="-25" t="-80" r="-22781" b="2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blipFill rotWithShape="1">
                <a:blip r:embed="rId5"/>
                <a:stretch>
                  <a:fillRect l="-17" t="-42" r="-22789" b="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37774" y="323653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2" name="Speech Bubble: Rectangle 71"/>
              <p:cNvSpPr/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(or their difference) define the “</a:t>
                </a:r>
                <a:r>
                  <a:rPr lang="en-IN" sz="16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”.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(or just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Euclidean distance case) are the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 parameters.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2" name="Speech Bubble: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 rotWithShape="1">
                <a:blip r:embed="rId7"/>
                <a:stretch>
                  <a:fillRect l="-288" t="-8812" r="-16463" b="-8898"/>
                </a:stretch>
              </a:blip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4081882" y="2192225"/>
            <a:ext cx="3777626" cy="13238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39" t="-44" r="93" b="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 flipH="1">
            <a:off x="5728841" y="1031804"/>
            <a:ext cx="160343" cy="253152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24" t="-100" r="-8420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55619" y="3454979"/>
            <a:ext cx="344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dirty="0">
                <a:latin typeface="Abadi Extra Light" panose="020B0204020104020204" pitchFamily="34" charset="0"/>
              </a:rPr>
              <a:t>Decision boundary</a:t>
            </a:r>
            <a:endParaRPr lang="en-IN" dirty="0">
              <a:latin typeface="Abadi Extra Light" panose="020B0204020104020204" pitchFamily="34" charset="0"/>
            </a:endParaRPr>
          </a:p>
          <a:p>
            <a:r>
              <a:rPr lang="en-IN" dirty="0">
                <a:latin typeface="Abadi Extra Light" panose="020B0204020104020204" pitchFamily="34" charset="0"/>
              </a:rPr>
              <a:t>(perpendicular bisector of line joining the class prototype vectors) </a:t>
            </a:r>
            <a:endParaRPr lang="en-IN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/>
                  <a:t>                    </a:t>
                </a:r>
                <a:endParaRPr lang="en-IN" sz="14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blipFill rotWithShape="1">
                <a:blip r:embed="rId10"/>
                <a:stretch>
                  <a:fillRect l="-6" t="-147" r="10" b="-413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&gt; 0 then predict +1 otherwise -1)</a:t>
                </a: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" t="-51" r="10" b="1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Speech Bubble: Rectangle 75"/>
          <p:cNvSpPr/>
          <p:nvPr/>
        </p:nvSpPr>
        <p:spPr>
          <a:xfrm>
            <a:off x="8852654" y="2655914"/>
            <a:ext cx="3105824" cy="336123"/>
          </a:xfrm>
          <a:prstGeom prst="wedgeRectCallout">
            <a:avLst>
              <a:gd name="adj1" fmla="val -4523"/>
              <a:gd name="adj2" fmla="val -850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Euclidean distance used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4" name="Speech Bubble: Rectangle 53"/>
          <p:cNvSpPr/>
          <p:nvPr/>
        </p:nvSpPr>
        <p:spPr>
          <a:xfrm>
            <a:off x="7421358" y="4424668"/>
            <a:ext cx="4652618" cy="972949"/>
          </a:xfrm>
          <a:prstGeom prst="wedgeRectCallout">
            <a:avLst>
              <a:gd name="adj1" fmla="val -3873"/>
              <a:gd name="adj2" fmla="val -692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throw away training data after computing the prototypes and just need to keep the model parameters for the test time in such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“parametric”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models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5" name="Speech Bubble: Rectangle 54"/>
          <p:cNvSpPr/>
          <p:nvPr/>
        </p:nvSpPr>
        <p:spPr>
          <a:xfrm>
            <a:off x="228778" y="2349659"/>
            <a:ext cx="2292365" cy="707509"/>
          </a:xfrm>
          <a:prstGeom prst="wedgeRectCallout">
            <a:avLst>
              <a:gd name="adj1" fmla="val -42656"/>
              <a:gd name="adj2" fmla="val 828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Prediction rule for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(for binary classification with Euclidean distance)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blipFill rotWithShape="1">
                <a:blip r:embed="rId12"/>
                <a:stretch>
                  <a:fillRect l="-7" t="-42" r="6" b="-179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539" y="4181703"/>
            <a:ext cx="413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Exercise:</a:t>
            </a:r>
            <a:r>
              <a:rPr lang="en-IN" dirty="0">
                <a:latin typeface="Abadi Extra Light" panose="020B0204020104020204" pitchFamily="34" charset="0"/>
              </a:rPr>
              <a:t> Show that for the bin. </a:t>
            </a:r>
            <a:r>
              <a:rPr lang="en-IN" dirty="0" err="1">
                <a:latin typeface="Abadi Extra Light" panose="020B0204020104020204" pitchFamily="34" charset="0"/>
              </a:rPr>
              <a:t>classfn</a:t>
            </a:r>
            <a:r>
              <a:rPr lang="en-IN" dirty="0">
                <a:latin typeface="Abadi Extra Light" panose="020B0204020104020204" pitchFamily="34" charset="0"/>
              </a:rPr>
              <a:t> case</a:t>
            </a:r>
            <a:endParaRPr lang="en-IN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Speech Bubble: Rectangle 56"/>
              <p:cNvSpPr/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Even though</a:t>
                </a:r>
                <a14:m>
                  <m:oMath xmlns:m="http://schemas.openxmlformats.org/officeDocument/2006/math">
                    <m: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expressed in this form, if </a:t>
                </a:r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 &gt; 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this may be more expensive to compute (O(N) time)as compared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(O(D) time).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7" name="Speech Bubble: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blipFill rotWithShape="1">
                <a:blip r:embed="rId13"/>
                <a:stretch>
                  <a:fillRect l="-10591" t="-2989" r="-288" b="-3010"/>
                </a:stretch>
              </a:blip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Speech Bubble: Rectangle 57"/>
              <p:cNvSpPr/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However the form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still very useful as we will see later when we discuss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kernel methods</a:t>
                </a:r>
                <a:endParaRPr lang="en-IN" sz="1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8" name="Speech Bubble: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blipFill rotWithShape="1">
                <a:blip r:embed="rId14"/>
                <a:stretch>
                  <a:fillRect l="-193" t="-61789" r="-183" b="-32331"/>
                </a:stretch>
              </a:blip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964"/>
    </mc:Choice>
    <mc:Fallback>
      <p:transition spd="slow" advTm="457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0" grpId="0" animBg="1"/>
      <p:bldP spid="30" grpId="1" animBg="1"/>
      <p:bldP spid="36" grpId="0" animBg="1"/>
      <p:bldP spid="3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" grpId="0" animBg="1"/>
      <p:bldP spid="51" grpId="0" animBg="1"/>
      <p:bldP spid="52" grpId="0" animBg="1"/>
      <p:bldP spid="53" grpId="0" animBg="1"/>
      <p:bldP spid="67" grpId="0" animBg="1"/>
      <p:bldP spid="63" grpId="0" animBg="1"/>
      <p:bldP spid="70" grpId="0" animBg="1"/>
      <p:bldP spid="72" grpId="0" animBg="1"/>
      <p:bldP spid="68" grpId="0" animBg="1"/>
      <p:bldP spid="73" grpId="0" animBg="1"/>
      <p:bldP spid="9" grpId="0"/>
      <p:bldP spid="75" grpId="0" animBg="1"/>
      <p:bldP spid="76" grpId="0" animBg="1"/>
      <p:bldP spid="54" grpId="0" animBg="1"/>
      <p:bldP spid="55" grpId="0" animBg="1"/>
      <p:bldP spid="6" grpId="0"/>
      <p:bldP spid="57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classes are complex-shaped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4259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weighted Euclidean or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can sometimes help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Note: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also has the effect of rotating the axes which helps</a:t>
            </a:r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5" name="Star: 5 Points 4"/>
          <p:cNvSpPr/>
          <p:nvPr/>
        </p:nvSpPr>
        <p:spPr>
          <a:xfrm>
            <a:off x="2574792" y="17954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/>
          <p:cNvSpPr/>
          <p:nvPr/>
        </p:nvSpPr>
        <p:spPr>
          <a:xfrm>
            <a:off x="3352143" y="17764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/>
          <p:cNvSpPr/>
          <p:nvPr/>
        </p:nvSpPr>
        <p:spPr>
          <a:xfrm>
            <a:off x="645760" y="24371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/>
          <p:cNvSpPr/>
          <p:nvPr/>
        </p:nvSpPr>
        <p:spPr>
          <a:xfrm>
            <a:off x="2335195" y="276571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/>
          <p:cNvSpPr/>
          <p:nvPr/>
        </p:nvSpPr>
        <p:spPr>
          <a:xfrm>
            <a:off x="3237072" y="275241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/>
          <p:cNvSpPr/>
          <p:nvPr/>
        </p:nvSpPr>
        <p:spPr>
          <a:xfrm>
            <a:off x="933633" y="206658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/>
          <p:cNvSpPr/>
          <p:nvPr/>
        </p:nvSpPr>
        <p:spPr>
          <a:xfrm>
            <a:off x="4198756" y="191314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/>
          <p:cNvSpPr/>
          <p:nvPr/>
        </p:nvSpPr>
        <p:spPr>
          <a:xfrm>
            <a:off x="4723133" y="223179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/>
          <p:cNvSpPr/>
          <p:nvPr/>
        </p:nvSpPr>
        <p:spPr>
          <a:xfrm>
            <a:off x="1661242" y="186338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/>
          <p:cNvSpPr/>
          <p:nvPr/>
        </p:nvSpPr>
        <p:spPr>
          <a:xfrm>
            <a:off x="3977024" y="26970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/>
          <p:cNvSpPr/>
          <p:nvPr/>
        </p:nvSpPr>
        <p:spPr>
          <a:xfrm>
            <a:off x="1461580" y="25446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/>
          <p:cNvSpPr/>
          <p:nvPr/>
        </p:nvSpPr>
        <p:spPr>
          <a:xfrm>
            <a:off x="3864472" y="23273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/>
          <p:cNvSpPr/>
          <p:nvPr/>
        </p:nvSpPr>
        <p:spPr>
          <a:xfrm>
            <a:off x="6990827" y="149437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Star: 5 Points 18"/>
          <p:cNvSpPr/>
          <p:nvPr/>
        </p:nvSpPr>
        <p:spPr>
          <a:xfrm>
            <a:off x="6628268" y="19561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/>
          <p:cNvSpPr/>
          <p:nvPr/>
        </p:nvSpPr>
        <p:spPr>
          <a:xfrm>
            <a:off x="7480275" y="226032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/>
          <p:cNvSpPr/>
          <p:nvPr/>
        </p:nvSpPr>
        <p:spPr>
          <a:xfrm>
            <a:off x="7471573" y="15628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/>
          <p:cNvSpPr/>
          <p:nvPr/>
        </p:nvSpPr>
        <p:spPr>
          <a:xfrm>
            <a:off x="6674630" y="25446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/>
          <p:cNvSpPr/>
          <p:nvPr/>
        </p:nvSpPr>
        <p:spPr>
          <a:xfrm>
            <a:off x="7062855" y="251861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/>
          <p:cNvSpPr/>
          <p:nvPr/>
        </p:nvSpPr>
        <p:spPr>
          <a:xfrm>
            <a:off x="7525619" y="18570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/>
          <p:cNvSpPr/>
          <p:nvPr/>
        </p:nvSpPr>
        <p:spPr>
          <a:xfrm>
            <a:off x="6636678" y="160721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/>
          <p:cNvSpPr/>
          <p:nvPr/>
        </p:nvSpPr>
        <p:spPr>
          <a:xfrm>
            <a:off x="7359756" y="262652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blipFill rotWithShape="1">
                <a:blip r:embed="rId1"/>
                <a:stretch>
                  <a:fillRect l="-3" t="-60" r="-16891" b="1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21" t="-105" r="22" b="-9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tar: 5 Points 28"/>
          <p:cNvSpPr/>
          <p:nvPr/>
        </p:nvSpPr>
        <p:spPr>
          <a:xfrm>
            <a:off x="7097723" y="207538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/>
          <p:cNvSpPr/>
          <p:nvPr/>
        </p:nvSpPr>
        <p:spPr>
          <a:xfrm>
            <a:off x="2767156" y="231872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/>
          <p:cNvSpPr/>
          <p:nvPr/>
        </p:nvSpPr>
        <p:spPr>
          <a:xfrm>
            <a:off x="5355380" y="2777303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2925002" y="2507404"/>
            <a:ext cx="2557319" cy="457098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447945" y="2276795"/>
            <a:ext cx="1784262" cy="709087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ar: 5 Points 41"/>
          <p:cNvSpPr/>
          <p:nvPr/>
        </p:nvSpPr>
        <p:spPr>
          <a:xfrm>
            <a:off x="4969118" y="20191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/>
          <p:cNvSpPr/>
          <p:nvPr/>
        </p:nvSpPr>
        <p:spPr>
          <a:xfrm>
            <a:off x="4522606" y="25821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/>
          <p:cNvSpPr/>
          <p:nvPr/>
        </p:nvSpPr>
        <p:spPr>
          <a:xfrm>
            <a:off x="5158471" y="241724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/>
          <p:cNvSpPr/>
          <p:nvPr/>
        </p:nvSpPr>
        <p:spPr>
          <a:xfrm>
            <a:off x="265245" y="236129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/>
          <p:cNvSpPr/>
          <p:nvPr/>
        </p:nvSpPr>
        <p:spPr>
          <a:xfrm>
            <a:off x="5355380" y="27729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blipFill rotWithShape="1">
                <a:blip r:embed="rId3"/>
                <a:stretch>
                  <a:fillRect l="-14" t="-55" r="18" b="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Speech Bubble: Rectangle 82"/>
              <p:cNvSpPr/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Use a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the horizontal axis feature in this example 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3" name="Speech Bubble: 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blipFill rotWithShape="1">
                <a:blip r:embed="rId4"/>
                <a:stretch>
                  <a:fillRect l="-326" t="-47884" r="-323" b="-15039"/>
                </a:stretch>
              </a:blip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tar: 5 Points 83"/>
          <p:cNvSpPr/>
          <p:nvPr/>
        </p:nvSpPr>
        <p:spPr>
          <a:xfrm>
            <a:off x="883787" y="43349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/>
          <p:cNvSpPr/>
          <p:nvPr/>
        </p:nvSpPr>
        <p:spPr>
          <a:xfrm>
            <a:off x="1207637" y="4667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Star: 5 Points 85"/>
          <p:cNvSpPr/>
          <p:nvPr/>
        </p:nvSpPr>
        <p:spPr>
          <a:xfrm>
            <a:off x="443732" y="41418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/>
          <p:cNvSpPr/>
          <p:nvPr/>
        </p:nvSpPr>
        <p:spPr>
          <a:xfrm>
            <a:off x="2186729" y="565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/>
          <p:cNvSpPr/>
          <p:nvPr/>
        </p:nvSpPr>
        <p:spPr>
          <a:xfrm>
            <a:off x="1179778" y="52882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/>
          <p:cNvSpPr/>
          <p:nvPr/>
        </p:nvSpPr>
        <p:spPr>
          <a:xfrm>
            <a:off x="2139563" y="59374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/>
          <p:cNvSpPr/>
          <p:nvPr/>
        </p:nvSpPr>
        <p:spPr>
          <a:xfrm>
            <a:off x="1706873" y="5096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/>
          <p:cNvSpPr/>
          <p:nvPr/>
        </p:nvSpPr>
        <p:spPr>
          <a:xfrm>
            <a:off x="2002607" y="536868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Star: 5 Points 91"/>
          <p:cNvSpPr/>
          <p:nvPr/>
        </p:nvSpPr>
        <p:spPr>
          <a:xfrm>
            <a:off x="561706" y="457446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Star: 5 Points 92"/>
          <p:cNvSpPr/>
          <p:nvPr/>
        </p:nvSpPr>
        <p:spPr>
          <a:xfrm>
            <a:off x="1555646" y="543514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Star: 5 Points 93"/>
          <p:cNvSpPr/>
          <p:nvPr/>
        </p:nvSpPr>
        <p:spPr>
          <a:xfrm>
            <a:off x="851206" y="49439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/>
          <p:cNvSpPr/>
          <p:nvPr/>
        </p:nvSpPr>
        <p:spPr>
          <a:xfrm>
            <a:off x="1760050" y="57201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/>
          <p:cNvSpPr/>
          <p:nvPr/>
        </p:nvSpPr>
        <p:spPr>
          <a:xfrm>
            <a:off x="3073372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Star: 5 Points 96"/>
          <p:cNvSpPr/>
          <p:nvPr/>
        </p:nvSpPr>
        <p:spPr>
          <a:xfrm>
            <a:off x="2432443" y="505789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Star: 5 Points 97"/>
          <p:cNvSpPr/>
          <p:nvPr/>
        </p:nvSpPr>
        <p:spPr>
          <a:xfrm>
            <a:off x="3659410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Star: 5 Points 98"/>
          <p:cNvSpPr/>
          <p:nvPr/>
        </p:nvSpPr>
        <p:spPr>
          <a:xfrm>
            <a:off x="3003368" y="510276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Star: 5 Points 99"/>
          <p:cNvSpPr/>
          <p:nvPr/>
        </p:nvSpPr>
        <p:spPr>
          <a:xfrm>
            <a:off x="2756611" y="53454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Star: 5 Points 100"/>
          <p:cNvSpPr/>
          <p:nvPr/>
        </p:nvSpPr>
        <p:spPr>
          <a:xfrm>
            <a:off x="3261254" y="52358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Star: 5 Points 101"/>
          <p:cNvSpPr/>
          <p:nvPr/>
        </p:nvSpPr>
        <p:spPr>
          <a:xfrm>
            <a:off x="3402758" y="510026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Star: 5 Points 102"/>
          <p:cNvSpPr/>
          <p:nvPr/>
        </p:nvSpPr>
        <p:spPr>
          <a:xfrm>
            <a:off x="2460774" y="47174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Star: 5 Points 103"/>
          <p:cNvSpPr/>
          <p:nvPr/>
        </p:nvSpPr>
        <p:spPr>
          <a:xfrm>
            <a:off x="3237377" y="576288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blipFill rotWithShape="1">
                <a:blip r:embed="rId1"/>
                <a:stretch>
                  <a:fillRect l="-106" t="-126" r="-16789" b="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97" t="-24" r="99" b="-10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tar: 5 Points 106"/>
          <p:cNvSpPr/>
          <p:nvPr/>
        </p:nvSpPr>
        <p:spPr>
          <a:xfrm>
            <a:off x="3250524" y="5351070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Star: 5 Points 107"/>
          <p:cNvSpPr/>
          <p:nvPr/>
        </p:nvSpPr>
        <p:spPr>
          <a:xfrm>
            <a:off x="1245710" y="5012105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Star: 5 Points 108"/>
          <p:cNvSpPr/>
          <p:nvPr/>
        </p:nvSpPr>
        <p:spPr>
          <a:xfrm>
            <a:off x="2505164" y="6059616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 flipH="1" flipV="1">
            <a:off x="1413962" y="5181265"/>
            <a:ext cx="1264506" cy="108399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656956" y="5538186"/>
            <a:ext cx="723095" cy="72707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tar: 5 Points 111"/>
          <p:cNvSpPr/>
          <p:nvPr/>
        </p:nvSpPr>
        <p:spPr>
          <a:xfrm>
            <a:off x="3974619" y="572299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Star: 5 Points 112"/>
          <p:cNvSpPr/>
          <p:nvPr/>
        </p:nvSpPr>
        <p:spPr>
          <a:xfrm>
            <a:off x="2855307" y="477955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Star: 5 Points 119"/>
          <p:cNvSpPr/>
          <p:nvPr/>
        </p:nvSpPr>
        <p:spPr>
          <a:xfrm>
            <a:off x="3620312" y="58454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Star: 5 Points 120"/>
          <p:cNvSpPr/>
          <p:nvPr/>
        </p:nvSpPr>
        <p:spPr>
          <a:xfrm>
            <a:off x="2505164" y="6054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4" name="Straight Arrow Connector 203"/>
          <p:cNvCxnSpPr/>
          <p:nvPr/>
        </p:nvCxnSpPr>
        <p:spPr>
          <a:xfrm flipV="1">
            <a:off x="239635" y="3955281"/>
            <a:ext cx="0" cy="2544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198020" y="6499717"/>
            <a:ext cx="42069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5895510" y="4525598"/>
            <a:ext cx="1333198" cy="1954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5884385" y="6480547"/>
            <a:ext cx="4535792" cy="39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Star: 5 Points 226"/>
          <p:cNvSpPr/>
          <p:nvPr/>
        </p:nvSpPr>
        <p:spPr>
          <a:xfrm>
            <a:off x="8079672" y="443306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Star: 5 Points 227"/>
          <p:cNvSpPr/>
          <p:nvPr/>
        </p:nvSpPr>
        <p:spPr>
          <a:xfrm>
            <a:off x="8089545" y="480461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9" name="Star: 5 Points 228"/>
          <p:cNvSpPr/>
          <p:nvPr/>
        </p:nvSpPr>
        <p:spPr>
          <a:xfrm>
            <a:off x="7836082" y="47336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Star: 5 Points 229"/>
          <p:cNvSpPr/>
          <p:nvPr/>
        </p:nvSpPr>
        <p:spPr>
          <a:xfrm>
            <a:off x="7310046" y="53713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Star: 5 Points 230"/>
          <p:cNvSpPr/>
          <p:nvPr/>
        </p:nvSpPr>
        <p:spPr>
          <a:xfrm>
            <a:off x="7682210" y="56832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Star: 5 Points 231"/>
          <p:cNvSpPr/>
          <p:nvPr/>
        </p:nvSpPr>
        <p:spPr>
          <a:xfrm>
            <a:off x="8092584" y="517617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Star: 5 Points 232"/>
          <p:cNvSpPr/>
          <p:nvPr/>
        </p:nvSpPr>
        <p:spPr>
          <a:xfrm>
            <a:off x="7768334" y="59914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Star: 5 Points 233"/>
          <p:cNvSpPr/>
          <p:nvPr/>
        </p:nvSpPr>
        <p:spPr>
          <a:xfrm>
            <a:off x="7578164" y="45417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Star: 5 Points 234"/>
          <p:cNvSpPr/>
          <p:nvPr/>
        </p:nvSpPr>
        <p:spPr>
          <a:xfrm>
            <a:off x="7310046" y="58477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Star: 5 Points 235"/>
          <p:cNvSpPr/>
          <p:nvPr/>
        </p:nvSpPr>
        <p:spPr>
          <a:xfrm>
            <a:off x="7578164" y="497074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Star: 5 Points 236"/>
          <p:cNvSpPr/>
          <p:nvPr/>
        </p:nvSpPr>
        <p:spPr>
          <a:xfrm>
            <a:off x="7971388" y="56175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/>
              <p:cNvSpPr txBox="1"/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blipFill rotWithShape="1">
                <a:blip r:embed="rId1"/>
                <a:stretch>
                  <a:fillRect l="-14" t="-12" r="-16880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Star: 5 Points 238"/>
          <p:cNvSpPr/>
          <p:nvPr/>
        </p:nvSpPr>
        <p:spPr>
          <a:xfrm>
            <a:off x="7765695" y="5286284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2" name="Star: 5 Points 241"/>
          <p:cNvSpPr/>
          <p:nvPr/>
        </p:nvSpPr>
        <p:spPr>
          <a:xfrm>
            <a:off x="9544842" y="511368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3" name="Star: 5 Points 242"/>
          <p:cNvSpPr/>
          <p:nvPr/>
        </p:nvSpPr>
        <p:spPr>
          <a:xfrm>
            <a:off x="8903913" y="47328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4" name="Star: 5 Points 243"/>
          <p:cNvSpPr/>
          <p:nvPr/>
        </p:nvSpPr>
        <p:spPr>
          <a:xfrm>
            <a:off x="9615999" y="56553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Star: 5 Points 244"/>
          <p:cNvSpPr/>
          <p:nvPr/>
        </p:nvSpPr>
        <p:spPr>
          <a:xfrm>
            <a:off x="9345764" y="48241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6" name="Star: 5 Points 245"/>
          <p:cNvSpPr/>
          <p:nvPr/>
        </p:nvSpPr>
        <p:spPr>
          <a:xfrm>
            <a:off x="9098909" y="50922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Star: 5 Points 246"/>
          <p:cNvSpPr/>
          <p:nvPr/>
        </p:nvSpPr>
        <p:spPr>
          <a:xfrm>
            <a:off x="9732724" y="491087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8" name="Star: 5 Points 247"/>
          <p:cNvSpPr/>
          <p:nvPr/>
        </p:nvSpPr>
        <p:spPr>
          <a:xfrm>
            <a:off x="9780657" y="53144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Star: 5 Points 248"/>
          <p:cNvSpPr/>
          <p:nvPr/>
        </p:nvSpPr>
        <p:spPr>
          <a:xfrm>
            <a:off x="8932244" y="439243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Star: 5 Points 249"/>
          <p:cNvSpPr/>
          <p:nvPr/>
        </p:nvSpPr>
        <p:spPr>
          <a:xfrm>
            <a:off x="9308723" y="542681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/>
              <p:cNvSpPr txBox="1"/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blipFill rotWithShape="1">
                <a:blip r:embed="rId2"/>
                <a:stretch>
                  <a:fillRect l="-16" t="-48" r="18" b="-10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tar: 5 Points 251"/>
          <p:cNvSpPr/>
          <p:nvPr/>
        </p:nvSpPr>
        <p:spPr>
          <a:xfrm>
            <a:off x="9465448" y="509739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Star: 5 Points 252"/>
          <p:cNvSpPr/>
          <p:nvPr/>
        </p:nvSpPr>
        <p:spPr>
          <a:xfrm>
            <a:off x="8189982" y="602455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4" name="Straight Connector 253"/>
          <p:cNvCxnSpPr/>
          <p:nvPr/>
        </p:nvCxnSpPr>
        <p:spPr>
          <a:xfrm flipV="1">
            <a:off x="8351417" y="5327627"/>
            <a:ext cx="1275956" cy="87154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Star: 5 Points 254"/>
          <p:cNvSpPr/>
          <p:nvPr/>
        </p:nvSpPr>
        <p:spPr>
          <a:xfrm>
            <a:off x="10072173" y="558598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Star: 5 Points 255"/>
          <p:cNvSpPr/>
          <p:nvPr/>
        </p:nvSpPr>
        <p:spPr>
          <a:xfrm>
            <a:off x="9326777" y="445455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Star: 5 Points 256"/>
          <p:cNvSpPr/>
          <p:nvPr/>
        </p:nvSpPr>
        <p:spPr>
          <a:xfrm>
            <a:off x="9869119" y="58090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Star: 5 Points 257"/>
          <p:cNvSpPr/>
          <p:nvPr/>
        </p:nvSpPr>
        <p:spPr>
          <a:xfrm>
            <a:off x="8198133" y="60255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0" name="Straight Connector 259"/>
          <p:cNvCxnSpPr>
            <a:endCxn id="239" idx="3"/>
          </p:cNvCxnSpPr>
          <p:nvPr/>
        </p:nvCxnSpPr>
        <p:spPr>
          <a:xfrm flipH="1" flipV="1">
            <a:off x="8027695" y="5591083"/>
            <a:ext cx="386786" cy="608084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Arrow: Right 262"/>
          <p:cNvSpPr/>
          <p:nvPr/>
        </p:nvSpPr>
        <p:spPr>
          <a:xfrm>
            <a:off x="4736169" y="4931955"/>
            <a:ext cx="1163762" cy="4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/>
              <p:cNvSpPr txBox="1"/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blipFill rotWithShape="1">
                <a:blip r:embed="rId5"/>
                <a:stretch>
                  <a:fillRect l="-16" t="-192" r="2" b="-122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Speech Bubble: Rectangle 264"/>
          <p:cNvSpPr/>
          <p:nvPr/>
        </p:nvSpPr>
        <p:spPr>
          <a:xfrm>
            <a:off x="5480085" y="3792333"/>
            <a:ext cx="3206977" cy="562805"/>
          </a:xfrm>
          <a:prstGeom prst="wedgeRectCallout">
            <a:avLst>
              <a:gd name="adj1" fmla="val -41414"/>
              <a:gd name="adj2" fmla="val 858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be a 2x2 symmetric matrix in this case (chosen by us or learned)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29291" y="4991500"/>
            <a:ext cx="1010687" cy="965223"/>
          </a:xfrm>
          <a:prstGeom prst="rect">
            <a:avLst/>
          </a:prstGeom>
        </p:spPr>
      </p:pic>
      <p:sp>
        <p:nvSpPr>
          <p:cNvPr id="270" name="Speech Bubble: Rectangle 269"/>
          <p:cNvSpPr/>
          <p:nvPr/>
        </p:nvSpPr>
        <p:spPr>
          <a:xfrm>
            <a:off x="9744167" y="3630193"/>
            <a:ext cx="2284537" cy="963128"/>
          </a:xfrm>
          <a:prstGeom prst="wedgeRectCallout">
            <a:avLst>
              <a:gd name="adj1" fmla="val 24888"/>
              <a:gd name="adj2" fmla="val 100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good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help bring points from same class closer and move different classes apart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4" name="Star: 5 Points 273"/>
          <p:cNvSpPr/>
          <p:nvPr/>
        </p:nvSpPr>
        <p:spPr>
          <a:xfrm>
            <a:off x="5355016" y="276901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381"/>
    </mc:Choice>
    <mc:Fallback>
      <p:transition spd="slow" advTm="278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36" grpId="1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2" grpId="0" animBg="1"/>
      <p:bldP spid="113" grpId="0" animBg="1"/>
      <p:bldP spid="120" grpId="0" animBg="1"/>
      <p:bldP spid="121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3" grpId="0" animBg="1"/>
      <p:bldP spid="264" grpId="0" animBg="1"/>
      <p:bldP spid="265" grpId="0" animBg="1"/>
      <p:bldP spid="270" grpId="0" animBg="1"/>
      <p:bldP spid="2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Supervised Learning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147714" y="1600799"/>
            <a:ext cx="3496666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badi Extra Light" panose="020B0204020104020204" pitchFamily="34" charset="0"/>
              </a:rPr>
              <a:t>Supervised Learning</a:t>
            </a:r>
            <a:endParaRPr lang="en-IN" sz="2800" dirty="0">
              <a:latin typeface="Abadi Extra Light" panose="020B0204020104020204" pitchFamily="34" charset="0"/>
            </a:endParaRPr>
          </a:p>
          <a:p>
            <a:pPr algn="ctr"/>
            <a:r>
              <a:rPr lang="en-IN" sz="2800" dirty="0">
                <a:latin typeface="Abadi Extra Light" panose="020B0204020104020204" pitchFamily="34" charset="0"/>
              </a:rPr>
              <a:t>Algorithm</a:t>
            </a:r>
            <a:endParaRPr lang="en-IN" sz="2800" dirty="0">
              <a:latin typeface="Abadi Extra Light" panose="020B0204020104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05755" y="1184518"/>
            <a:ext cx="494113" cy="418029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6674" y="1525485"/>
            <a:ext cx="487260" cy="393953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4084" y="1820961"/>
            <a:ext cx="451671" cy="419918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1091" y="2161467"/>
            <a:ext cx="474725" cy="401174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6402" y="2497651"/>
            <a:ext cx="505914" cy="39384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5989" y="2802455"/>
            <a:ext cx="462469" cy="393840"/>
          </a:xfrm>
          <a:prstGeom prst="rect">
            <a:avLst/>
          </a:prstGeom>
          <a:ln w="0">
            <a:noFill/>
          </a:ln>
        </p:spPr>
      </p:pic>
      <p:sp>
        <p:nvSpPr>
          <p:cNvPr id="13" name="TextShape 3"/>
          <p:cNvSpPr txBox="1"/>
          <p:nvPr/>
        </p:nvSpPr>
        <p:spPr>
          <a:xfrm>
            <a:off x="2217294" y="2031659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4" name="TextShape 6"/>
          <p:cNvSpPr txBox="1"/>
          <p:nvPr/>
        </p:nvSpPr>
        <p:spPr>
          <a:xfrm>
            <a:off x="1578039" y="2903032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5" name="TextShape 7"/>
          <p:cNvSpPr txBox="1"/>
          <p:nvPr/>
        </p:nvSpPr>
        <p:spPr>
          <a:xfrm>
            <a:off x="719498" y="1176400"/>
            <a:ext cx="1121753" cy="98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600" b="0" strike="noStrike" spc="-1" dirty="0">
                <a:latin typeface="Arial"/>
              </a:rPr>
              <a:t> </a:t>
            </a:r>
            <a:r>
              <a:rPr lang="en-IN" b="0" strike="noStrike" spc="-1" dirty="0" err="1">
                <a:latin typeface="Arial"/>
              </a:rPr>
              <a:t>Labeled</a:t>
            </a:r>
            <a:endParaRPr lang="en-IN" b="0" strike="noStrike" spc="-1" dirty="0">
              <a:latin typeface="Arial"/>
            </a:endParaRPr>
          </a:p>
          <a:p>
            <a:r>
              <a:rPr lang="en-IN" b="0" strike="noStrike" spc="-1" dirty="0">
                <a:latin typeface="Arial"/>
              </a:rPr>
              <a:t> Training</a:t>
            </a:r>
            <a:endParaRPr lang="en-IN" b="0" strike="noStrike" spc="-1" dirty="0">
              <a:latin typeface="Arial"/>
            </a:endParaRPr>
          </a:p>
          <a:p>
            <a:r>
              <a:rPr lang="en-IN" b="0" strike="noStrike" spc="-1" dirty="0">
                <a:latin typeface="Arial"/>
              </a:rPr>
              <a:t>   Data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6" name="TextShape 6"/>
          <p:cNvSpPr txBox="1"/>
          <p:nvPr/>
        </p:nvSpPr>
        <p:spPr>
          <a:xfrm>
            <a:off x="1782960" y="2578694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" name="TextShape 6"/>
          <p:cNvSpPr txBox="1"/>
          <p:nvPr/>
        </p:nvSpPr>
        <p:spPr>
          <a:xfrm>
            <a:off x="2005470" y="2282975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8" name="TextShape 3"/>
          <p:cNvSpPr txBox="1"/>
          <p:nvPr/>
        </p:nvSpPr>
        <p:spPr>
          <a:xfrm>
            <a:off x="2518374" y="1730382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  <a:endParaRPr lang="en-IN" sz="1400" b="0" strike="noStrike" spc="-1" dirty="0">
              <a:latin typeface="Arial"/>
            </a:endParaRPr>
          </a:p>
        </p:txBody>
      </p:sp>
      <p:pic>
        <p:nvPicPr>
          <p:cNvPr id="19" name="Picture 18" descr="A picture containing photo, different, small, old&#10;&#10;Description automatically generate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03" y="1654139"/>
            <a:ext cx="995031" cy="7455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968302" y="1564212"/>
            <a:ext cx="1162248" cy="9254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8638437" y="2535723"/>
            <a:ext cx="179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Cat vs Dog </a:t>
            </a:r>
            <a:endParaRPr lang="en-IN" dirty="0"/>
          </a:p>
          <a:p>
            <a:r>
              <a:rPr lang="en-IN" dirty="0"/>
              <a:t>Prediction model</a:t>
            </a:r>
            <a:endParaRPr lang="en-IN" dirty="0"/>
          </a:p>
        </p:txBody>
      </p:sp>
      <p:sp>
        <p:nvSpPr>
          <p:cNvPr id="3" name="Arrow: Right 2"/>
          <p:cNvSpPr/>
          <p:nvPr/>
        </p:nvSpPr>
        <p:spPr>
          <a:xfrm>
            <a:off x="3129178" y="2161467"/>
            <a:ext cx="897908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/>
          <p:cNvSpPr/>
          <p:nvPr/>
        </p:nvSpPr>
        <p:spPr>
          <a:xfrm>
            <a:off x="7805296" y="1999656"/>
            <a:ext cx="897908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picture containing photo, different, small, old&#10;&#10;Description automatically generate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44" y="3712686"/>
            <a:ext cx="995031" cy="74558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95643" y="3622759"/>
            <a:ext cx="1162248" cy="9254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004797" y="4548200"/>
            <a:ext cx="179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Cat vs Dog </a:t>
            </a:r>
            <a:endParaRPr lang="en-IN" dirty="0"/>
          </a:p>
          <a:p>
            <a:r>
              <a:rPr lang="en-IN" dirty="0"/>
              <a:t>Prediction model</a:t>
            </a:r>
            <a:endParaRPr lang="en-IN" dirty="0"/>
          </a:p>
        </p:txBody>
      </p:sp>
      <p:pic>
        <p:nvPicPr>
          <p:cNvPr id="26" name="Picture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50404" y="3797261"/>
            <a:ext cx="587830" cy="626426"/>
          </a:xfrm>
          <a:prstGeom prst="rect">
            <a:avLst/>
          </a:prstGeom>
          <a:ln w="0">
            <a:noFill/>
          </a:ln>
        </p:spPr>
      </p:pic>
      <p:sp>
        <p:nvSpPr>
          <p:cNvPr id="27" name="TextShape 32"/>
          <p:cNvSpPr txBox="1"/>
          <p:nvPr/>
        </p:nvSpPr>
        <p:spPr>
          <a:xfrm>
            <a:off x="3253429" y="4358333"/>
            <a:ext cx="1545572" cy="33737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600" b="0" strike="noStrike" spc="-1" dirty="0">
                <a:latin typeface="Arial"/>
              </a:rPr>
              <a:t>   A test image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28" name="Arrow: Right 27"/>
          <p:cNvSpPr/>
          <p:nvPr/>
        </p:nvSpPr>
        <p:spPr>
          <a:xfrm>
            <a:off x="4459363" y="4025931"/>
            <a:ext cx="700269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/>
          <p:cNvSpPr/>
          <p:nvPr/>
        </p:nvSpPr>
        <p:spPr>
          <a:xfrm>
            <a:off x="6705812" y="4025931"/>
            <a:ext cx="700269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Shape 35"/>
          <p:cNvSpPr txBox="1"/>
          <p:nvPr/>
        </p:nvSpPr>
        <p:spPr>
          <a:xfrm>
            <a:off x="7653090" y="3942962"/>
            <a:ext cx="1858145" cy="6090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IN" b="0" strike="noStrike" spc="-1" dirty="0">
                <a:latin typeface="Arial"/>
              </a:rPr>
              <a:t>Predicted Label   </a:t>
            </a:r>
            <a:endParaRPr lang="en-IN" b="0" strike="noStrike" spc="-1" dirty="0">
              <a:latin typeface="Arial"/>
            </a:endParaRPr>
          </a:p>
          <a:p>
            <a:pPr algn="ctr"/>
            <a:r>
              <a:rPr lang="en-IN" b="0" strike="noStrike" spc="-1" dirty="0">
                <a:latin typeface="Arial"/>
              </a:rPr>
              <a:t>(cat/dog)</a:t>
            </a:r>
            <a:endParaRPr lang="en-IN" b="0" strike="noStrike" spc="-1" dirty="0">
              <a:latin typeface="Arial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359"/>
    </mc:Choice>
    <mc:Fallback>
      <p:transition spd="slow" advTm="1413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/>
      <p:bldP spid="17" grpId="0"/>
      <p:bldP spid="18" grpId="0"/>
      <p:bldP spid="20" grpId="0" animBg="1"/>
      <p:bldP spid="21" grpId="0"/>
      <p:bldP spid="3" grpId="0" animBg="1"/>
      <p:bldP spid="22" grpId="0" animBg="1"/>
      <p:bldP spid="24" grpId="0" animBg="1"/>
      <p:bldP spid="25" grpId="0"/>
      <p:bldP spid="27" grpId="0"/>
      <p:bldP spid="28" grpId="0" animBg="1"/>
      <p:bldP spid="29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classes are complex-shaped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4259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Even with weighted Euclidean 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Mahalanobis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dist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still a linear classifier </a:t>
                </a:r>
                <a:r>
                  <a:rPr lang="en-GB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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>
                    <a:latin typeface="Abadi Extra Light" panose="020B0204020104020204" pitchFamily="34" charset="0"/>
                  </a:rPr>
                  <a:t>Exercise:</a:t>
                </a:r>
                <a:r>
                  <a:rPr lang="en-GB" dirty="0">
                    <a:latin typeface="Abadi Extra Light" panose="020B0204020104020204" pitchFamily="34" charset="0"/>
                  </a:rPr>
                  <a:t> Prove the above fact. You may use the following hint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Mahalanobis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dist</a:t>
                </a:r>
                <a:r>
                  <a:rPr lang="en-GB" dirty="0">
                    <a:latin typeface="Abadi Extra Light" panose="020B0204020104020204" pitchFamily="34" charset="0"/>
                  </a:rPr>
                  <a:t> can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ra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a symmetric matrix and thus can be written as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𝐀𝐀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⊤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any matrix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Showing for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Mahalabonis</a:t>
                </a:r>
                <a:r>
                  <a:rPr lang="en-GB" dirty="0">
                    <a:latin typeface="Abadi Extra Light" panose="020B0204020104020204" pitchFamily="34" charset="0"/>
                  </a:rPr>
                  <a:t> is enough. Weighted Euclidean is a special case with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diag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can be extended to learn nonlinear decision boundaries if we use nonlinear distances/similarities(more on this when we talk about kernels)</a:t>
                </a: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59" y="1130786"/>
                <a:ext cx="11740617" cy="5557532"/>
              </a:xfrm>
              <a:blipFill rotWithShape="1">
                <a:blip r:embed="rId1"/>
                <a:stretch>
                  <a:fillRect l="-3" t="-9" r="4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Star: 5 Points 113"/>
          <p:cNvSpPr/>
          <p:nvPr/>
        </p:nvSpPr>
        <p:spPr>
          <a:xfrm>
            <a:off x="2870830" y="46513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Star: 5 Points 114"/>
          <p:cNvSpPr/>
          <p:nvPr/>
        </p:nvSpPr>
        <p:spPr>
          <a:xfrm>
            <a:off x="3562818" y="457152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6" name="Star: 5 Points 115"/>
          <p:cNvSpPr/>
          <p:nvPr/>
        </p:nvSpPr>
        <p:spPr>
          <a:xfrm>
            <a:off x="2215059" y="555621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Star: 5 Points 116"/>
          <p:cNvSpPr/>
          <p:nvPr/>
        </p:nvSpPr>
        <p:spPr>
          <a:xfrm>
            <a:off x="4400678" y="518643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Star: 5 Points 117"/>
          <p:cNvSpPr/>
          <p:nvPr/>
        </p:nvSpPr>
        <p:spPr>
          <a:xfrm>
            <a:off x="3270849" y="48635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Star: 5 Points 118"/>
          <p:cNvSpPr/>
          <p:nvPr/>
        </p:nvSpPr>
        <p:spPr>
          <a:xfrm>
            <a:off x="3108924" y="625760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Star: 5 Points 121"/>
          <p:cNvSpPr/>
          <p:nvPr/>
        </p:nvSpPr>
        <p:spPr>
          <a:xfrm>
            <a:off x="3962837" y="484406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Star: 5 Points 122"/>
          <p:cNvSpPr/>
          <p:nvPr/>
        </p:nvSpPr>
        <p:spPr>
          <a:xfrm>
            <a:off x="3705366" y="51847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Star: 5 Points 123"/>
          <p:cNvSpPr/>
          <p:nvPr/>
        </p:nvSpPr>
        <p:spPr>
          <a:xfrm>
            <a:off x="2363060" y="506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Star: 5 Points 124"/>
          <p:cNvSpPr/>
          <p:nvPr/>
        </p:nvSpPr>
        <p:spPr>
          <a:xfrm>
            <a:off x="2572597" y="579473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Star: 5 Points 125"/>
          <p:cNvSpPr/>
          <p:nvPr/>
        </p:nvSpPr>
        <p:spPr>
          <a:xfrm>
            <a:off x="2896756" y="592429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Star: 5 Points 126"/>
          <p:cNvSpPr/>
          <p:nvPr/>
        </p:nvSpPr>
        <p:spPr>
          <a:xfrm>
            <a:off x="2655029" y="485139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Star: 5 Points 129"/>
          <p:cNvSpPr/>
          <p:nvPr/>
        </p:nvSpPr>
        <p:spPr>
          <a:xfrm>
            <a:off x="2572597" y="61883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Star: 5 Points 130"/>
          <p:cNvSpPr/>
          <p:nvPr/>
        </p:nvSpPr>
        <p:spPr>
          <a:xfrm>
            <a:off x="2562715" y="544227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Star: 5 Points 131"/>
          <p:cNvSpPr/>
          <p:nvPr/>
        </p:nvSpPr>
        <p:spPr>
          <a:xfrm>
            <a:off x="5040493" y="578029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Star: 5 Points 132"/>
          <p:cNvSpPr/>
          <p:nvPr/>
        </p:nvSpPr>
        <p:spPr>
          <a:xfrm>
            <a:off x="4524267" y="47239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Star: 5 Points 133"/>
          <p:cNvSpPr/>
          <p:nvPr/>
        </p:nvSpPr>
        <p:spPr>
          <a:xfrm>
            <a:off x="3739769" y="56679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Star: 5 Points 134"/>
          <p:cNvSpPr/>
          <p:nvPr/>
        </p:nvSpPr>
        <p:spPr>
          <a:xfrm>
            <a:off x="5433213" y="55831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Star: 5 Points 135"/>
          <p:cNvSpPr/>
          <p:nvPr/>
        </p:nvSpPr>
        <p:spPr>
          <a:xfrm>
            <a:off x="4841085" y="491727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Star: 5 Points 136"/>
          <p:cNvSpPr/>
          <p:nvPr/>
        </p:nvSpPr>
        <p:spPr>
          <a:xfrm>
            <a:off x="4112956" y="59852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Star: 5 Points 137"/>
          <p:cNvSpPr/>
          <p:nvPr/>
        </p:nvSpPr>
        <p:spPr>
          <a:xfrm>
            <a:off x="5764811" y="52924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Star: 5 Points 138"/>
          <p:cNvSpPr/>
          <p:nvPr/>
        </p:nvSpPr>
        <p:spPr>
          <a:xfrm>
            <a:off x="5308129" y="519589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Star: 5 Points 139"/>
          <p:cNvSpPr/>
          <p:nvPr/>
        </p:nvSpPr>
        <p:spPr>
          <a:xfrm>
            <a:off x="4589028" y="58328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Star: 5 Points 140"/>
          <p:cNvSpPr/>
          <p:nvPr/>
        </p:nvSpPr>
        <p:spPr>
          <a:xfrm>
            <a:off x="3432774" y="57817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Star: 5 Points 141"/>
          <p:cNvSpPr/>
          <p:nvPr/>
        </p:nvSpPr>
        <p:spPr>
          <a:xfrm>
            <a:off x="3058372" y="518470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Star: 5 Points 142"/>
          <p:cNvSpPr/>
          <p:nvPr/>
        </p:nvSpPr>
        <p:spPr>
          <a:xfrm>
            <a:off x="4856908" y="54146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Star: 5 Points 143"/>
          <p:cNvSpPr/>
          <p:nvPr/>
        </p:nvSpPr>
        <p:spPr>
          <a:xfrm>
            <a:off x="3220297" y="54146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Star: 5 Points 144"/>
          <p:cNvSpPr/>
          <p:nvPr/>
        </p:nvSpPr>
        <p:spPr>
          <a:xfrm>
            <a:off x="4203656" y="55670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07645" y="4702760"/>
            <a:ext cx="1010687" cy="965223"/>
          </a:xfrm>
          <a:prstGeom prst="rect">
            <a:avLst/>
          </a:prstGeom>
        </p:spPr>
      </p:pic>
      <p:sp>
        <p:nvSpPr>
          <p:cNvPr id="147" name="Speech Bubble: Rectangle 146"/>
          <p:cNvSpPr/>
          <p:nvPr/>
        </p:nvSpPr>
        <p:spPr>
          <a:xfrm>
            <a:off x="6989012" y="4723921"/>
            <a:ext cx="3549752" cy="1769249"/>
          </a:xfrm>
          <a:prstGeom prst="wedgeRectCallout">
            <a:avLst>
              <a:gd name="adj1" fmla="val 68225"/>
              <a:gd name="adj2" fmla="val -296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Modeling each class by not just a mean by a probability distribution can also help in learning nonlinear decision boundaries. More on this when we discuss probabilistic models for classification</a:t>
            </a:r>
            <a:endParaRPr lang="en-IN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179"/>
    </mc:Choice>
    <mc:Fallback>
      <p:transition spd="slow" advTm="210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as a subroutine in other ML models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For data-clustering (unsupervised learning), </a:t>
            </a:r>
            <a:r>
              <a:rPr lang="en-GB" sz="2400" i="1" dirty="0">
                <a:latin typeface="Abadi Extra Light" panose="020B0204020104020204" pitchFamily="34" charset="0"/>
              </a:rPr>
              <a:t>K</a:t>
            </a:r>
            <a:r>
              <a:rPr lang="en-GB" sz="2400" dirty="0">
                <a:latin typeface="Abadi Extra Light" panose="020B0204020104020204" pitchFamily="34" charset="0"/>
              </a:rPr>
              <a:t>-means clustering is a popular algo</a:t>
            </a: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i="1" dirty="0">
                <a:latin typeface="Abadi Extra Light" panose="020B0204020104020204" pitchFamily="34" charset="0"/>
              </a:rPr>
              <a:t>K</a:t>
            </a:r>
            <a:r>
              <a:rPr lang="en-GB" sz="2400" dirty="0">
                <a:latin typeface="Abadi Extra Light" panose="020B0204020104020204" pitchFamily="34" charset="0"/>
              </a:rPr>
              <a:t>-means also computes means/centres/prototypes of groups of </a:t>
            </a:r>
            <a:r>
              <a:rPr lang="en-GB" sz="2400" u="sng" dirty="0" err="1">
                <a:latin typeface="Abadi Extra Light" panose="020B0204020104020204" pitchFamily="34" charset="0"/>
              </a:rPr>
              <a:t>unlabeled</a:t>
            </a:r>
            <a:r>
              <a:rPr lang="en-GB" sz="2400" dirty="0">
                <a:latin typeface="Abadi Extra Light" panose="020B0204020104020204" pitchFamily="34" charset="0"/>
              </a:rPr>
              <a:t> points</a:t>
            </a:r>
            <a:endParaRPr lang="en-GB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Harder than </a:t>
            </a:r>
            <a:r>
              <a:rPr lang="en-GB" sz="2400" dirty="0" err="1">
                <a:latin typeface="Abadi Extra Light" panose="020B0204020104020204" pitchFamily="34" charset="0"/>
              </a:rPr>
              <a:t>LwP</a:t>
            </a:r>
            <a:r>
              <a:rPr lang="en-GB" sz="2400" dirty="0">
                <a:latin typeface="Abadi Extra Light" panose="020B0204020104020204" pitchFamily="34" charset="0"/>
              </a:rPr>
              <a:t> since labels are unknown. But we can do the following</a:t>
            </a:r>
            <a:endParaRPr lang="en-GB" sz="24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Guess the label of each point, compute means using guess labels </a:t>
            </a: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Refine labels using these means (assign each point to the current closest mean)</a:t>
            </a: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Repeat until means don’t change anymore</a:t>
            </a:r>
            <a:endParaRPr lang="en-GB" sz="2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Many other models also use </a:t>
            </a:r>
            <a:r>
              <a:rPr lang="en-GB" sz="2400" dirty="0" err="1">
                <a:latin typeface="Abadi Extra Light" panose="020B0204020104020204" pitchFamily="34" charset="0"/>
              </a:rPr>
              <a:t>LwP</a:t>
            </a:r>
            <a:r>
              <a:rPr lang="en-GB" sz="2400" dirty="0">
                <a:latin typeface="Abadi Extra Light" panose="020B0204020104020204" pitchFamily="34" charset="0"/>
              </a:rPr>
              <a:t> as a subroutine</a:t>
            </a: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5" name="Star: 5 Points 4"/>
          <p:cNvSpPr/>
          <p:nvPr/>
        </p:nvSpPr>
        <p:spPr>
          <a:xfrm rot="2538787">
            <a:off x="2976233" y="216576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/>
          <p:cNvSpPr/>
          <p:nvPr/>
        </p:nvSpPr>
        <p:spPr>
          <a:xfrm rot="2538787">
            <a:off x="3651399" y="209567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/>
          <p:cNvSpPr/>
          <p:nvPr/>
        </p:nvSpPr>
        <p:spPr>
          <a:xfrm rot="2538787">
            <a:off x="2320462" y="30706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/>
          <p:cNvSpPr/>
          <p:nvPr/>
        </p:nvSpPr>
        <p:spPr>
          <a:xfrm rot="2538787">
            <a:off x="4001988" y="34135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/>
          <p:cNvSpPr/>
          <p:nvPr/>
        </p:nvSpPr>
        <p:spPr>
          <a:xfrm rot="2538787">
            <a:off x="4392513" y="231816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/>
          <p:cNvSpPr/>
          <p:nvPr/>
        </p:nvSpPr>
        <p:spPr>
          <a:xfrm rot="2538787">
            <a:off x="2630388" y="364825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/>
          <p:cNvSpPr/>
          <p:nvPr/>
        </p:nvSpPr>
        <p:spPr>
          <a:xfrm rot="2538787">
            <a:off x="4259163" y="284843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/>
          <p:cNvSpPr/>
          <p:nvPr/>
        </p:nvSpPr>
        <p:spPr>
          <a:xfrm rot="2538787">
            <a:off x="3916263" y="262594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/>
          <p:cNvSpPr/>
          <p:nvPr/>
        </p:nvSpPr>
        <p:spPr>
          <a:xfrm rot="2538787">
            <a:off x="2468463" y="258145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/>
          <p:cNvSpPr/>
          <p:nvPr/>
        </p:nvSpPr>
        <p:spPr>
          <a:xfrm rot="2538787">
            <a:off x="3130835" y="376751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/>
          <p:cNvSpPr/>
          <p:nvPr/>
        </p:nvSpPr>
        <p:spPr>
          <a:xfrm rot="2538787">
            <a:off x="2839925" y="27121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/>
          <p:cNvSpPr/>
          <p:nvPr/>
        </p:nvSpPr>
        <p:spPr>
          <a:xfrm rot="2538787">
            <a:off x="3613663" y="3480072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/>
          <p:cNvSpPr/>
          <p:nvPr/>
        </p:nvSpPr>
        <p:spPr>
          <a:xfrm rot="2538787">
            <a:off x="3174367" y="314536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/>
          <p:cNvSpPr/>
          <p:nvPr/>
        </p:nvSpPr>
        <p:spPr>
          <a:xfrm rot="2538787">
            <a:off x="3678138" y="294979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/>
          <p:cNvSpPr/>
          <p:nvPr/>
        </p:nvSpPr>
        <p:spPr>
          <a:xfrm>
            <a:off x="8382709" y="199727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/>
          <p:cNvSpPr/>
          <p:nvPr/>
        </p:nvSpPr>
        <p:spPr>
          <a:xfrm>
            <a:off x="8509014" y="231737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tar: 5 Points 23"/>
          <p:cNvSpPr/>
          <p:nvPr/>
        </p:nvSpPr>
        <p:spPr>
          <a:xfrm>
            <a:off x="7463942" y="28443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/>
          <p:cNvSpPr/>
          <p:nvPr/>
        </p:nvSpPr>
        <p:spPr>
          <a:xfrm>
            <a:off x="9145468" y="31872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/>
          <p:cNvSpPr/>
          <p:nvPr/>
        </p:nvSpPr>
        <p:spPr>
          <a:xfrm>
            <a:off x="9535993" y="2091905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/>
          <p:cNvSpPr/>
          <p:nvPr/>
        </p:nvSpPr>
        <p:spPr>
          <a:xfrm>
            <a:off x="7773868" y="342199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/>
          <p:cNvSpPr/>
          <p:nvPr/>
        </p:nvSpPr>
        <p:spPr>
          <a:xfrm>
            <a:off x="9402643" y="262217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/>
          <p:cNvSpPr/>
          <p:nvPr/>
        </p:nvSpPr>
        <p:spPr>
          <a:xfrm>
            <a:off x="9059743" y="239968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/>
          <p:cNvSpPr/>
          <p:nvPr/>
        </p:nvSpPr>
        <p:spPr>
          <a:xfrm>
            <a:off x="8264132" y="2861523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tar: 5 Points 30"/>
          <p:cNvSpPr/>
          <p:nvPr/>
        </p:nvSpPr>
        <p:spPr>
          <a:xfrm>
            <a:off x="8471029" y="3545815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/>
          <p:cNvSpPr/>
          <p:nvPr/>
        </p:nvSpPr>
        <p:spPr>
          <a:xfrm>
            <a:off x="7983405" y="24858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/>
          <p:cNvSpPr/>
          <p:nvPr/>
        </p:nvSpPr>
        <p:spPr>
          <a:xfrm>
            <a:off x="8757143" y="325381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/>
          <p:cNvSpPr/>
          <p:nvPr/>
        </p:nvSpPr>
        <p:spPr>
          <a:xfrm>
            <a:off x="8821618" y="272353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/>
          <p:cNvSpPr/>
          <p:nvPr/>
        </p:nvSpPr>
        <p:spPr>
          <a:xfrm>
            <a:off x="9135943" y="1931892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/>
          <p:cNvSpPr/>
          <p:nvPr/>
        </p:nvSpPr>
        <p:spPr>
          <a:xfrm>
            <a:off x="5541382" y="244849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/>
          <p:cNvSpPr/>
          <p:nvPr/>
        </p:nvSpPr>
        <p:spPr>
          <a:xfrm>
            <a:off x="5667687" y="276860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Star: 5 Points 38"/>
          <p:cNvSpPr/>
          <p:nvPr/>
        </p:nvSpPr>
        <p:spPr>
          <a:xfrm>
            <a:off x="6056735" y="334423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/>
          <p:cNvSpPr/>
          <p:nvPr/>
        </p:nvSpPr>
        <p:spPr>
          <a:xfrm>
            <a:off x="6694666" y="2543134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/>
          <p:cNvSpPr/>
          <p:nvPr/>
        </p:nvSpPr>
        <p:spPr>
          <a:xfrm>
            <a:off x="6561316" y="307340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/>
          <p:cNvSpPr/>
          <p:nvPr/>
        </p:nvSpPr>
        <p:spPr>
          <a:xfrm>
            <a:off x="6218416" y="285091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/>
          <p:cNvSpPr/>
          <p:nvPr/>
        </p:nvSpPr>
        <p:spPr>
          <a:xfrm rot="2538787">
            <a:off x="4155980" y="164753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/>
          <p:cNvSpPr/>
          <p:nvPr/>
        </p:nvSpPr>
        <p:spPr>
          <a:xfrm>
            <a:off x="5142078" y="293710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/>
          <p:cNvSpPr/>
          <p:nvPr/>
        </p:nvSpPr>
        <p:spPr>
          <a:xfrm>
            <a:off x="5609925" y="340654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/>
          <p:cNvSpPr/>
          <p:nvPr/>
        </p:nvSpPr>
        <p:spPr>
          <a:xfrm>
            <a:off x="6294616" y="238312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995175" y="5014778"/>
            <a:ext cx="1010687" cy="965223"/>
          </a:xfrm>
          <a:prstGeom prst="rect">
            <a:avLst/>
          </a:prstGeom>
        </p:spPr>
      </p:pic>
      <p:sp>
        <p:nvSpPr>
          <p:cNvPr id="48" name="Speech Bubble: Rectangle 47"/>
          <p:cNvSpPr/>
          <p:nvPr/>
        </p:nvSpPr>
        <p:spPr>
          <a:xfrm>
            <a:off x="9371336" y="5164409"/>
            <a:ext cx="1623839" cy="562805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K-means in detail later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262"/>
    </mc:Choice>
    <mc:Fallback>
      <p:transition spd="slow" advTm="148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Lecture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92"/>
    </mc:Choice>
    <mc:Fallback>
      <p:transition spd="slow" advTm="228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Types of Supervised Learning Problems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204020104020204" pitchFamily="34" charset="0"/>
              </a:rPr>
              <a:t>Consider building an ML module for an e-mail client</a:t>
            </a:r>
            <a:endParaRPr lang="en-IN" sz="3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204020104020204" pitchFamily="34" charset="0"/>
              </a:rPr>
              <a:t>Some tasks that we may want this module to perform</a:t>
            </a:r>
            <a:endParaRPr lang="en-IN" sz="3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Predicting whether an email of spam or normal: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Binary Classification</a:t>
            </a:r>
            <a:endParaRPr lang="en-IN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Predicting which of the many folders the email should be sent to: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Multi-class Classification</a:t>
            </a:r>
            <a:endParaRPr lang="en-IN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Predicting all the relevant tags for an email: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Tagging </a:t>
            </a:r>
            <a:r>
              <a:rPr lang="en-IN" dirty="0">
                <a:latin typeface="Abadi Extra Light" panose="020B0204020104020204" pitchFamily="34" charset="0"/>
              </a:rPr>
              <a:t>or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 Multi-label Classification</a:t>
            </a:r>
            <a:endParaRPr lang="en-IN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Predicting what’s the spam-score of an email: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Regression</a:t>
            </a:r>
            <a:endParaRPr lang="en-IN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Predicting which email(s) should be shown at the top: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Ranking</a:t>
            </a:r>
            <a:endParaRPr lang="en-IN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Predicting which emails are work/study-related emails: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One-class Classification</a:t>
            </a:r>
            <a:endParaRPr lang="en-IN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These predictive modeling tasks can be formulated as supervised learning problems</a:t>
            </a: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Today: A very simple supervised learning model for binary/multi-class classification</a:t>
            </a:r>
            <a:endParaRPr lang="en-IN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This model doesn’t require any fancy maths – just computing means and distances</a:t>
            </a:r>
            <a:endParaRPr lang="en-IN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205"/>
    </mc:Choice>
    <mc:Fallback>
      <p:transition spd="slow" advTm="221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Notation and Conventions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204020104020204" pitchFamily="34" charset="0"/>
                  </a:rPr>
                  <a:t>In ML, inputs are usually represented by vectors</a:t>
                </a:r>
                <a:endParaRPr lang="en-GB" sz="3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204020104020204" pitchFamily="34" charset="0"/>
                  </a:rPr>
                  <a:t>A vector consists of an array of scalar values</a:t>
                </a:r>
                <a:endParaRPr lang="en-GB" sz="3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204020104020204" pitchFamily="34" charset="0"/>
                  </a:rPr>
                  <a:t>Geometrically, a vector is just a point in a vector space, e.g., </a:t>
                </a:r>
                <a:endParaRPr lang="en-GB" sz="3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204020104020204" pitchFamily="34" charset="0"/>
                  </a:rPr>
                  <a:t>A length 2 vector is a point in 2-dim vector space</a:t>
                </a:r>
                <a:endParaRPr lang="en-GB" sz="2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204020104020204" pitchFamily="34" charset="0"/>
                  </a:rPr>
                  <a:t>A length 3 vector is a point in 3-dim vector space</a:t>
                </a:r>
                <a:endParaRPr lang="en-GB" sz="28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3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3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204020104020204" pitchFamily="34" charset="0"/>
                  </a:rPr>
                  <a:t>Unless specified otherwise</a:t>
                </a:r>
                <a:endParaRPr lang="en-GB" sz="3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204020104020204" pitchFamily="34" charset="0"/>
                  </a:rPr>
                  <a:t>Small letters in bold font will denote vectors, e.g.,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IN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IN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latin typeface="Abadi Extra Light" panose="020B0204020104020204" pitchFamily="34" charset="0"/>
                  </a:rPr>
                  <a:t>etc.</a:t>
                </a:r>
                <a:endParaRPr lang="en-GB" sz="2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204020104020204" pitchFamily="34" charset="0"/>
                  </a:rPr>
                  <a:t>Small letters in normal font to denote scalars, e.g.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, etc</a:t>
                </a:r>
                <a:endParaRPr lang="en-GB" sz="2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204020104020204" pitchFamily="34" charset="0"/>
                  </a:rPr>
                  <a:t>Capital letters in bold font will denote matrices (2-dim arrays), e.g.,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, etc</a:t>
                </a:r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 rotWithShape="1">
                <a:blip r:embed="rId1"/>
                <a:stretch>
                  <a:fillRect l="-4" t="-9" r="5" b="-44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305101" y="1483064"/>
          <a:ext cx="3447879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"/>
                <a:gridCol w="366970"/>
                <a:gridCol w="322605"/>
                <a:gridCol w="344788"/>
                <a:gridCol w="344788"/>
                <a:gridCol w="344788"/>
                <a:gridCol w="344788"/>
                <a:gridCol w="344788"/>
                <a:gridCol w="344788"/>
                <a:gridCol w="344788"/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0.6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0.1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0.2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0.9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0.2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0.1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65400" y="4089199"/>
          <a:ext cx="711758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"/>
                <a:gridCol w="366970"/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796145" y="3608648"/>
            <a:ext cx="0" cy="104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96145" y="4650047"/>
            <a:ext cx="11129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55945" y="3941988"/>
          <a:ext cx="969687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29"/>
                <a:gridCol w="323229"/>
                <a:gridCol w="323229"/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0.6</a:t>
                      </a:r>
                      <a:endParaRPr lang="en-IN" sz="800" dirty="0">
                        <a:solidFill>
                          <a:schemeClr val="tx1"/>
                        </a:solidFill>
                        <a:latin typeface="Abadi Extra Light" panose="020B0204020104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4340133" y="3815511"/>
            <a:ext cx="100800" cy="101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083896" y="3461436"/>
            <a:ext cx="0" cy="104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083896" y="4502835"/>
            <a:ext cx="11129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350641" y="3840058"/>
            <a:ext cx="100800" cy="101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365594" y="4506202"/>
            <a:ext cx="718301" cy="272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27211" y="363084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(0.5,0.3)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8403958" y="365539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(0.5,0.3,0.6)</a:t>
            </a:r>
            <a:endParaRPr lang="en-IN" dirty="0"/>
          </a:p>
        </p:txBody>
      </p:sp>
      <p:sp>
        <p:nvSpPr>
          <p:cNvPr id="38" name="Arrow: Right 37"/>
          <p:cNvSpPr/>
          <p:nvPr/>
        </p:nvSpPr>
        <p:spPr>
          <a:xfrm rot="20534035">
            <a:off x="3424961" y="3998128"/>
            <a:ext cx="817373" cy="80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/>
          <p:cNvSpPr/>
          <p:nvPr/>
        </p:nvSpPr>
        <p:spPr>
          <a:xfrm rot="21114023">
            <a:off x="7525718" y="3990622"/>
            <a:ext cx="694844" cy="63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2253" y="2756925"/>
            <a:ext cx="1010687" cy="965223"/>
          </a:xfrm>
          <a:prstGeom prst="rect">
            <a:avLst/>
          </a:prstGeom>
        </p:spPr>
      </p:pic>
      <p:sp>
        <p:nvSpPr>
          <p:cNvPr id="42" name="Speech Bubble: Rectangle 41"/>
          <p:cNvSpPr/>
          <p:nvPr/>
        </p:nvSpPr>
        <p:spPr>
          <a:xfrm>
            <a:off x="8741328" y="2817020"/>
            <a:ext cx="2233663" cy="723133"/>
          </a:xfrm>
          <a:prstGeom prst="wedgeRectCallout">
            <a:avLst>
              <a:gd name="adj1" fmla="val 67859"/>
              <a:gd name="adj2" fmla="val 1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Likewise for higher dimensions, even though harder to visualize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536"/>
    </mc:Choice>
    <mc:Fallback>
      <p:transition spd="slow" advTm="105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8" grpId="0" animBg="1"/>
      <p:bldP spid="33" grpId="0" animBg="1"/>
      <p:bldP spid="36" grpId="0"/>
      <p:bldP spid="37" grpId="0"/>
      <p:bldP spid="38" grpId="0" animBg="1"/>
      <p:bldP spid="39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Notation and Conventions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single vector will be assumed to be of the form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Unless specified otherwise, vectors will be assumed to be column vectors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 we will assume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be a column vector of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Assuming each element to be real-valued scalar,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space of reals)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feature vector representing, say an image, then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dimensionality of this feature vector (number of features)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(a scalar) denotes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𝑡ℎ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feature in the image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denoting multiple vectors, we will use a subscript with each vector, e.g.,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 images denoted by N feature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or compactly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image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(a scalar)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feature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image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 rotWithShape="1">
                <a:blip r:embed="rId1"/>
                <a:stretch>
                  <a:fillRect l="-4" t="-9" r="5" b="-223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556"/>
    </mc:Choice>
    <mc:Fallback>
      <p:transition spd="slow" advTm="155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Basic Operations on Vectors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Addition/subtraction of two vectors gives another vector of the same size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mean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(average or centroid)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inner/dot product of two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its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Euclidean norm </a:t>
                </a:r>
                <a:r>
                  <a:rPr lang="en-IN" dirty="0">
                    <a:latin typeface="Abadi Extra Light" panose="020B0204020104020204" pitchFamily="34" charset="0"/>
                  </a:rPr>
                  <a:t>is defined via its inner product with itself</a:t>
                </a: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 rotWithShape="1">
                <a:blip r:embed="rId1"/>
                <a:stretch>
                  <a:fillRect l="-4" t="-9" r="5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93773" y="2503657"/>
                <a:ext cx="182633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3" y="2503657"/>
                <a:ext cx="1826334" cy="1038489"/>
              </a:xfrm>
              <a:prstGeom prst="rect">
                <a:avLst/>
              </a:prstGeom>
              <a:blipFill rotWithShape="1">
                <a:blip r:embed="rId2"/>
                <a:stretch>
                  <a:fillRect l="-10" t="-47" r="-18240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25515" y="4417533"/>
                <a:ext cx="3468258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15" y="4417533"/>
                <a:ext cx="3468258" cy="398955"/>
              </a:xfrm>
              <a:prstGeom prst="rect">
                <a:avLst/>
              </a:prstGeom>
              <a:blipFill rotWithShape="1">
                <a:blip r:embed="rId3"/>
                <a:stretch>
                  <a:fillRect l="-9" t="-119" r="5" b="-1243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991927" y="2901863"/>
                <a:ext cx="3966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(of the same size as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 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2901863"/>
                <a:ext cx="396685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5" t="-119" r="-7365" b="1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93773" y="4354343"/>
                <a:ext cx="7288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(a real-valued number denoting how “similar”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are) 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3" y="4354343"/>
                <a:ext cx="728827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32" r="-10770" b="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833418" y="5742036"/>
                <a:ext cx="3468258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IN" sz="24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18" y="5742036"/>
                <a:ext cx="3468258" cy="751552"/>
              </a:xfrm>
              <a:prstGeom prst="rect">
                <a:avLst/>
              </a:prstGeom>
              <a:blipFill rotWithShape="1">
                <a:blip r:embed="rId6"/>
                <a:stretch>
                  <a:fillRect l="-5" t="-49" r="2" b="-380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8"/>
              <p:cNvSpPr/>
              <p:nvPr/>
            </p:nvSpPr>
            <p:spPr>
              <a:xfrm>
                <a:off x="9462782" y="3725621"/>
                <a:ext cx="2348917" cy="532343"/>
              </a:xfrm>
              <a:prstGeom prst="wedgeRectCallout">
                <a:avLst>
                  <a:gd name="adj1" fmla="val -45928"/>
                  <a:gd name="adj2" fmla="val 85055"/>
                </a:avLst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Assuming both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have unit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Euclidean norm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82" y="3725621"/>
                <a:ext cx="2348917" cy="532343"/>
              </a:xfrm>
              <a:prstGeom prst="wedgeRectCallout">
                <a:avLst>
                  <a:gd name="adj1" fmla="val -45928"/>
                  <a:gd name="adj2" fmla="val 85055"/>
                </a:avLst>
              </a:prstGeom>
              <a:blipFill rotWithShape="1">
                <a:blip r:embed="rId7"/>
                <a:stretch>
                  <a:fillRect l="-271" t="-18623" r="-268" b="-37520"/>
                </a:stretch>
              </a:blip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334"/>
    </mc:Choice>
    <mc:Fallback>
      <p:transition spd="slow" advTm="155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 animBg="1"/>
      <p:bldP spid="7" grpId="0" animBg="1"/>
      <p:bldP spid="10" grpId="0" animBg="1"/>
      <p:bldP spid="1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Computing Distances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Euclidean (L2 norm)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Weighted Euclidean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Absolute (L1 norm)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 rotWithShape="1">
                <a:blip r:embed="rId1"/>
                <a:stretch>
                  <a:fillRect l="-4" t="-9" r="5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6138" y="1598484"/>
                <a:ext cx="11819724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1598484"/>
                <a:ext cx="11819724" cy="1091196"/>
              </a:xfrm>
              <a:prstGeom prst="rect">
                <a:avLst/>
              </a:prstGeom>
              <a:blipFill rotWithShape="1">
                <a:blip r:embed="rId2"/>
                <a:stretch>
                  <a:fillRect l="-1" t="-17" r="5" b="-118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132635" y="3583915"/>
                <a:ext cx="7638504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35" y="3583915"/>
                <a:ext cx="7638504" cy="1091196"/>
              </a:xfrm>
              <a:prstGeom prst="rect">
                <a:avLst/>
              </a:prstGeom>
              <a:blipFill rotWithShape="1">
                <a:blip r:embed="rId3"/>
                <a:stretch>
                  <a:fillRect l="-4" t="-56" r="5" b="-216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peech Bubble: Rectangle 19"/>
              <p:cNvSpPr/>
              <p:nvPr/>
            </p:nvSpPr>
            <p:spPr>
              <a:xfrm>
                <a:off x="8805358" y="3088375"/>
                <a:ext cx="3078490" cy="598379"/>
              </a:xfrm>
              <a:prstGeom prst="wedgeRectCallout">
                <a:avLst>
                  <a:gd name="adj1" fmla="val -53727"/>
                  <a:gd name="adj2" fmla="val 9734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</a:t>
                </a:r>
                <a:r>
                  <a:rPr lang="en-IN" sz="12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diagonal matrix with weights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its diagonals. Weights may be known or even learned from data (in ML problems)</a:t>
                </a:r>
                <a:endParaRPr lang="en-IN" sz="12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Speech Bubble: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58" y="3088375"/>
                <a:ext cx="3078490" cy="598379"/>
              </a:xfrm>
              <a:prstGeom prst="wedgeRectCallout">
                <a:avLst>
                  <a:gd name="adj1" fmla="val -53727"/>
                  <a:gd name="adj2" fmla="val 97342"/>
                </a:avLst>
              </a:prstGeom>
              <a:blipFill rotWithShape="1">
                <a:blip r:embed="rId4"/>
                <a:stretch>
                  <a:fillRect l="-5316" t="-1123" r="-191" b="-49992"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309557" y="5372996"/>
                <a:ext cx="4983060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57" y="5372996"/>
                <a:ext cx="4983060" cy="755913"/>
              </a:xfrm>
              <a:prstGeom prst="rect">
                <a:avLst/>
              </a:prstGeom>
              <a:blipFill rotWithShape="1">
                <a:blip r:embed="rId5"/>
                <a:stretch>
                  <a:fillRect l="-9" t="-35" r="1" b="-332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31"/>
          <p:cNvSpPr/>
          <p:nvPr/>
        </p:nvSpPr>
        <p:spPr>
          <a:xfrm>
            <a:off x="7287603" y="1545249"/>
            <a:ext cx="1695411" cy="340168"/>
          </a:xfrm>
          <a:prstGeom prst="wedgeRectCallout">
            <a:avLst>
              <a:gd name="adj1" fmla="val -39979"/>
              <a:gd name="adj2" fmla="val 7478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Sqrt of Inner product of the difference </a:t>
            </a:r>
            <a:r>
              <a:rPr lang="en-IN" sz="1200" b="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vector</a:t>
            </a:r>
            <a:endParaRPr lang="en-IN" sz="12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3" name="Speech Bubble: Rectangle 32"/>
          <p:cNvSpPr/>
          <p:nvPr/>
        </p:nvSpPr>
        <p:spPr>
          <a:xfrm>
            <a:off x="9629993" y="1503303"/>
            <a:ext cx="2427006" cy="356094"/>
          </a:xfrm>
          <a:prstGeom prst="wedgeRectCallout">
            <a:avLst>
              <a:gd name="adj1" fmla="val -44603"/>
              <a:gd name="adj2" fmla="val 752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expression in terms of inner products of individual vectors</a:t>
            </a:r>
            <a:endParaRPr lang="en-IN" sz="12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080" y="5367525"/>
            <a:ext cx="1010687" cy="965223"/>
          </a:xfrm>
          <a:prstGeom prst="rect">
            <a:avLst/>
          </a:prstGeom>
        </p:spPr>
      </p:pic>
      <p:sp>
        <p:nvSpPr>
          <p:cNvPr id="36" name="Speech Bubble: Rectangle 35"/>
          <p:cNvSpPr/>
          <p:nvPr/>
        </p:nvSpPr>
        <p:spPr>
          <a:xfrm>
            <a:off x="1421766" y="5191390"/>
            <a:ext cx="2740949" cy="755912"/>
          </a:xfrm>
          <a:prstGeom prst="wedgeRectCallout">
            <a:avLst>
              <a:gd name="adj1" fmla="val -60785"/>
              <a:gd name="adj2" fmla="val 389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L1 norm distance is also known as the </a:t>
            </a:r>
            <a:r>
              <a:rPr lang="en-IN" sz="1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Manhattan distance </a:t>
            </a:r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or </a:t>
            </a:r>
            <a:r>
              <a:rPr lang="en-IN" sz="1200" dirty="0">
                <a:solidFill>
                  <a:srgbClr val="0000FF"/>
                </a:solidFill>
                <a:latin typeface="Abadi Extra Light" panose="020B0204020104020204" pitchFamily="34" charset="0"/>
              </a:rPr>
              <a:t>Taxicab norm</a:t>
            </a:r>
            <a:endParaRPr lang="en-IN" sz="12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(it’s a very natural notion of distance between two points in some vector space) </a:t>
            </a:r>
            <a:endParaRPr lang="en-IN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586"/>
    </mc:Choice>
    <mc:Fallback>
      <p:transition spd="slow" advTm="341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 animBg="1"/>
      <p:bldP spid="21" grpId="0" animBg="1"/>
      <p:bldP spid="20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747" y="2868063"/>
            <a:ext cx="8939071" cy="821500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Our First Supervised Learner</a:t>
            </a:r>
            <a:endParaRPr lang="en-IN" sz="6000" b="1" dirty="0">
              <a:solidFill>
                <a:schemeClr val="accent2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29"/>
    </mc:Choice>
    <mc:Fallback>
      <p:transition spd="slow" advTm="249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Prelude: A Very Primitive Classifier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Consider a binary classification problem – cat vs dog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training data with just 2 images – one         and one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Given a new test image (cat/dog), how do we predict its label?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simple idea: Predict using its distance from each of the 2 training images</a:t>
            </a:r>
            <a:endParaRPr lang="en-GB" dirty="0">
              <a:latin typeface="Abadi Extra Light" panose="020B020402010402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055" y="1759348"/>
            <a:ext cx="724303" cy="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6525" y="3986978"/>
            <a:ext cx="1059118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i="1" dirty="0"/>
              <a:t>d</a:t>
            </a:r>
            <a:r>
              <a:rPr lang="en-IN" sz="6000" dirty="0"/>
              <a:t>(     ,    ) &lt; </a:t>
            </a:r>
            <a:r>
              <a:rPr lang="en-IN" sz="6000" i="1" dirty="0"/>
              <a:t>d</a:t>
            </a:r>
            <a:r>
              <a:rPr lang="en-IN" sz="6000" dirty="0"/>
              <a:t>(     ,    ) ? </a:t>
            </a:r>
            <a:r>
              <a:rPr lang="en-IN" sz="3600" dirty="0"/>
              <a:t>Predict cat </a:t>
            </a:r>
            <a:r>
              <a:rPr lang="en-IN" sz="3600" u="sng" dirty="0"/>
              <a:t>else</a:t>
            </a:r>
            <a:r>
              <a:rPr lang="en-IN" sz="3600" dirty="0"/>
              <a:t> dog</a:t>
            </a:r>
            <a:r>
              <a:rPr lang="en-IN" sz="6000" dirty="0"/>
              <a:t> </a:t>
            </a:r>
            <a:endParaRPr lang="en-IN" sz="6000" dirty="0"/>
          </a:p>
        </p:txBody>
      </p:sp>
      <p:sp>
        <p:nvSpPr>
          <p:cNvPr id="10" name="Rectangle 9"/>
          <p:cNvSpPr/>
          <p:nvPr/>
        </p:nvSpPr>
        <p:spPr>
          <a:xfrm>
            <a:off x="1610714" y="4194012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image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21" y="4153291"/>
            <a:ext cx="519378" cy="59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16" y="1834474"/>
            <a:ext cx="621739" cy="7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873905" y="4170050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image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907" y="4098240"/>
            <a:ext cx="665685" cy="7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19998" y="1230870"/>
            <a:ext cx="1010687" cy="965223"/>
          </a:xfrm>
          <a:prstGeom prst="rect">
            <a:avLst/>
          </a:prstGeom>
        </p:spPr>
      </p:pic>
      <p:sp>
        <p:nvSpPr>
          <p:cNvPr id="17" name="Speech Bubble: Rectangle 16"/>
          <p:cNvSpPr/>
          <p:nvPr/>
        </p:nvSpPr>
        <p:spPr>
          <a:xfrm>
            <a:off x="8341606" y="199307"/>
            <a:ext cx="2982323" cy="1265092"/>
          </a:xfrm>
          <a:prstGeom prst="wedgeRectCallout">
            <a:avLst>
              <a:gd name="adj1" fmla="val 50264"/>
              <a:gd name="adj2" fmla="val 6694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idea also applies to multi-class classification: Use one image per class, and predict label based on the distances of the test image from all such images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8" name="Picture 17" descr="Clipart Thanksgiving Hand Clip Black And White Stock - Thinking Light Bulb Clip Art - Png Download (950x1015), Png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1" y="5263016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/>
          <p:cNvSpPr/>
          <p:nvPr/>
        </p:nvSpPr>
        <p:spPr>
          <a:xfrm>
            <a:off x="1610714" y="5117342"/>
            <a:ext cx="2596053" cy="826143"/>
          </a:xfrm>
          <a:prstGeom prst="wedgeRectCallout">
            <a:avLst>
              <a:gd name="adj1" fmla="val -66901"/>
              <a:gd name="adj2" fmla="val 3723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Wait. Is it ML? Seems to be like just a simple “rule”. Where is the “learning” part in this?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3058" y="5316701"/>
            <a:ext cx="1010687" cy="965223"/>
          </a:xfrm>
          <a:prstGeom prst="rect">
            <a:avLst/>
          </a:prstGeom>
        </p:spPr>
      </p:pic>
      <p:sp>
        <p:nvSpPr>
          <p:cNvPr id="22" name="Speech Bubble: Rectangle 21"/>
          <p:cNvSpPr/>
          <p:nvPr/>
        </p:nvSpPr>
        <p:spPr>
          <a:xfrm>
            <a:off x="7711887" y="5006319"/>
            <a:ext cx="3119054" cy="1441789"/>
          </a:xfrm>
          <a:prstGeom prst="wedgeRectCallout">
            <a:avLst>
              <a:gd name="adj1" fmla="val 57686"/>
              <a:gd name="adj2" fmla="val 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Even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simple model can be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learned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For example, for the feature extraction/selection part and/or for the distance computation part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3" name="Speech Bubble: Rectangle 22"/>
          <p:cNvSpPr/>
          <p:nvPr/>
        </p:nvSpPr>
        <p:spPr>
          <a:xfrm>
            <a:off x="4444254" y="5064174"/>
            <a:ext cx="3119054" cy="1735406"/>
          </a:xfrm>
          <a:prstGeom prst="wedgeRectCallout">
            <a:avLst>
              <a:gd name="adj1" fmla="val 56159"/>
              <a:gd name="adj2" fmla="val 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 possibilities: Use a feature learning/selection algorithm to extract features, and use a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 where you learn the W matrix (instead of using a predefined W), using “distance metric learning” techniques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087"/>
    </mc:Choice>
    <mc:Fallback>
      <p:transition spd="slow" advTm="217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0" grpId="0" animBg="1"/>
      <p:bldP spid="14" grpId="0" animBg="1"/>
      <p:bldP spid="17" grpId="0" animBg="1"/>
      <p:bldP spid="20" grpId="0" animBg="1"/>
      <p:bldP spid="22" grpId="0" animBg="1"/>
      <p:bldP spid="23" grpId="0" animBg="1"/>
    </p:bldLst>
  </p:timing>
</p:sld>
</file>

<file path=ppt/tags/tag1.xml><?xml version="1.0" encoding="utf-8"?>
<p:tagLst xmlns:p="http://schemas.openxmlformats.org/presentationml/2006/main">
  <p:tag name="TIMING" val="|4.7|7.5|2.4|2.4|0.9|4.7|3.5|1|1.5|2.9|2.6|32.6|22.1|10.6|7.7|19.4"/>
</p:tagLst>
</file>

<file path=ppt/tags/tag10.xml><?xml version="1.0" encoding="utf-8"?>
<p:tagLst xmlns:p="http://schemas.openxmlformats.org/presentationml/2006/main">
  <p:tag name="TIMING" val="|5.3|8|15.7|19.6|21.3|41.2"/>
</p:tagLst>
</file>

<file path=ppt/tags/tag11.xml><?xml version="1.0" encoding="utf-8"?>
<p:tagLst xmlns:p="http://schemas.openxmlformats.org/presentationml/2006/main">
  <p:tag name="TIMING" val="|5.8|11.1|16.8|7.2|9|18.5|10.2|4.4|3.6|9|2.8|1.6|9.3|17.5|0.1|3.7|5.6|8.5|3.7|1.2|5.7|6.8"/>
</p:tagLst>
</file>

<file path=ppt/tags/tag12.xml><?xml version="1.0" encoding="utf-8"?>
<p:tagLst xmlns:p="http://schemas.openxmlformats.org/presentationml/2006/main">
  <p:tag name="TIMING" val="|7.5|2.4|8.4|11.7|19.3|13.6"/>
</p:tagLst>
</file>

<file path=ppt/tags/tag13.xml><?xml version="1.0" encoding="utf-8"?>
<p:tagLst xmlns:p="http://schemas.openxmlformats.org/presentationml/2006/main">
  <p:tag name="TIMING" val="|8.5|1.2|15.5|5.6|25.8|37.3|14.8|6.2|5.5|14.5"/>
</p:tagLst>
</file>

<file path=ppt/tags/tag14.xml><?xml version="1.0" encoding="utf-8"?>
<p:tagLst xmlns:p="http://schemas.openxmlformats.org/presentationml/2006/main">
  <p:tag name="TIMING" val="|11|1.6|24|9|1.1|13.6|0.6|40.1|63.3"/>
</p:tagLst>
</file>

<file path=ppt/tags/tag15.xml><?xml version="1.0" encoding="utf-8"?>
<p:tagLst xmlns:p="http://schemas.openxmlformats.org/presentationml/2006/main">
  <p:tag name="TIMING" val="|13.9|59|1.5|12.4|14.8|44.4|10|92.5"/>
</p:tagLst>
</file>

<file path=ppt/tags/tag16.xml><?xml version="1.0" encoding="utf-8"?>
<p:tagLst xmlns:p="http://schemas.openxmlformats.org/presentationml/2006/main">
  <p:tag name="TIMING" val="|7.7|1.1|1.8|2.6|0.8|1.2|0.7|0.8|1|7.2|3.1|11.5|20.1|28.2|38.2|7.1|0.3|41.9|57.7|54.6|12.2|19.5|60.4|61.3"/>
</p:tagLst>
</file>

<file path=ppt/tags/tag17.xml><?xml version="1.0" encoding="utf-8"?>
<p:tagLst xmlns:p="http://schemas.openxmlformats.org/presentationml/2006/main">
  <p:tag name="TIMING" val="|23.7|6.5|10.8|3.3|5.3|6.6|1.4|48.2|4.7|17.1|26|7.9|14.3|27.6|29.9|18"/>
</p:tagLst>
</file>

<file path=ppt/tags/tag18.xml><?xml version="1.0" encoding="utf-8"?>
<p:tagLst xmlns:p="http://schemas.openxmlformats.org/presentationml/2006/main">
  <p:tag name="TIMING" val="|2.7|13.7|20.5|5.1|16.2|43.1|49.5|13.4"/>
</p:tagLst>
</file>

<file path=ppt/tags/tag19.xml><?xml version="1.0" encoding="utf-8"?>
<p:tagLst xmlns:p="http://schemas.openxmlformats.org/presentationml/2006/main">
  <p:tag name="TIMING" val="|10.8|9.5|30.3|9.9|18.1|13.9|22.1|20.2|3.8"/>
</p:tagLst>
</file>

<file path=ppt/tags/tag2.xml><?xml version="1.0" encoding="utf-8"?>
<p:tagLst xmlns:p="http://schemas.openxmlformats.org/presentationml/2006/main">
  <p:tag name="TIMING" val="|6.3|10.5|6.5|10.2|26.1|38.3|18.7|22|51|6.6|10"/>
</p:tagLst>
</file>

<file path=ppt/tags/tag20.xml><?xml version="1.0" encoding="utf-8"?>
<p:tagLst xmlns:p="http://schemas.openxmlformats.org/presentationml/2006/main">
  <p:tag name="TIMING" val="|1.8|11|16.3"/>
</p:tagLst>
</file>

<file path=ppt/tags/tag3.xml><?xml version="1.0" encoding="utf-8"?>
<p:tagLst xmlns:p="http://schemas.openxmlformats.org/presentationml/2006/main">
  <p:tag name="TIMING" val="|8.4|7.9|5.5|6.9|9.6|4.5|4.8|1.2|2.4|1|2.7|4|0.1|1.8|3.6|18.7|6.3|5.3|3.6"/>
</p:tagLst>
</file>

<file path=ppt/tags/tag4.xml><?xml version="1.0" encoding="utf-8"?>
<p:tagLst xmlns:p="http://schemas.openxmlformats.org/presentationml/2006/main">
  <p:tag name="TIMING" val="|0.2|17.3|8.5|7.4|19.2|9.6|15.1|18.6|15|17.3|5"/>
</p:tagLst>
</file>

<file path=ppt/tags/tag5.xml><?xml version="1.0" encoding="utf-8"?>
<p:tagLst xmlns:p="http://schemas.openxmlformats.org/presentationml/2006/main">
  <p:tag name="TIMING" val="|7.3|11.1|10.5|9.4|7.3|9.7|26.8|15.7|11.2|10.6|17.3"/>
</p:tagLst>
</file>

<file path=ppt/tags/tag6.xml><?xml version="1.0" encoding="utf-8"?>
<p:tagLst xmlns:p="http://schemas.openxmlformats.org/presentationml/2006/main">
  <p:tag name="TIMING" val="|14.7|8.1|29.9|23.5|4.1|8.8|45.9|37.9|33.1|1|50.7|12.6|3|43.6|10.3"/>
</p:tagLst>
</file>

<file path=ppt/tags/tag7.xml><?xml version="1.0" encoding="utf-8"?>
<p:tagLst xmlns:p="http://schemas.openxmlformats.org/presentationml/2006/main">
  <p:tag name="TIMING" val="|1.8|11|16.3"/>
</p:tagLst>
</file>

<file path=ppt/tags/tag8.xml><?xml version="1.0" encoding="utf-8"?>
<p:tagLst xmlns:p="http://schemas.openxmlformats.org/presentationml/2006/main">
  <p:tag name="TIMING" val="|9.9|11.2|12.8|9.3|9.2|38.7|16.9|32|73.6"/>
</p:tagLst>
</file>

<file path=ppt/tags/tag9.xml><?xml version="1.0" encoding="utf-8"?>
<p:tagLst xmlns:p="http://schemas.openxmlformats.org/presentationml/2006/main">
  <p:tag name="TIMING" val="|6.9|14.9|12.5|4.2|18|6.6|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12151</Words>
  <Application>WPS Presentation</Application>
  <PresentationFormat>Custom</PresentationFormat>
  <Paragraphs>556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SimSun</vt:lpstr>
      <vt:lpstr>Wingdings</vt:lpstr>
      <vt:lpstr>Nimbus Roman No9 L</vt:lpstr>
      <vt:lpstr>Garamond</vt:lpstr>
      <vt:lpstr>FreeSerif</vt:lpstr>
      <vt:lpstr>Aldhabi</vt:lpstr>
      <vt:lpstr>Abadi Extra Light</vt:lpstr>
      <vt:lpstr>FreeSans</vt:lpstr>
      <vt:lpstr>Arial</vt:lpstr>
      <vt:lpstr>Cambria Math</vt:lpstr>
      <vt:lpstr>DejaVu Math TeX Gyre</vt:lpstr>
      <vt:lpstr>OpenSymbol</vt:lpstr>
      <vt:lpstr>Microsoft YaHei</vt:lpstr>
      <vt:lpstr>Droid Sans Fallback</vt:lpstr>
      <vt:lpstr>Arial Unicode MS</vt:lpstr>
      <vt:lpstr>Calibri Light</vt:lpstr>
      <vt:lpstr>DejaVu Sans</vt:lpstr>
      <vt:lpstr>Calibri</vt:lpstr>
      <vt:lpstr>Garuda</vt:lpstr>
      <vt:lpstr>Office Theme</vt:lpstr>
      <vt:lpstr>  Learning with Prototypes</vt:lpstr>
      <vt:lpstr>Supervised Learning</vt:lpstr>
      <vt:lpstr>Some Types of Supervised Learning Problems</vt:lpstr>
      <vt:lpstr>Some Notation and Conventions</vt:lpstr>
      <vt:lpstr>Some Notation and Conventions</vt:lpstr>
      <vt:lpstr>Some Basic Operations on Vectors</vt:lpstr>
      <vt:lpstr>Computing Distances</vt:lpstr>
      <vt:lpstr>Our First Supervised Learner</vt:lpstr>
      <vt:lpstr>Prelude: A Very Primitive Classifier</vt:lpstr>
      <vt:lpstr>Improving Our Primitive Classifier</vt:lpstr>
      <vt:lpstr>Learning to predict categories</vt:lpstr>
      <vt:lpstr>Learning with Prototypes (LwP)</vt:lpstr>
      <vt:lpstr>Learning with Prototypes (LwP): An Illustration</vt:lpstr>
      <vt:lpstr>LwP: The Prediction Rule, Mathematically</vt:lpstr>
      <vt:lpstr>LwP: The Prediction Rule, Mathematically</vt:lpstr>
      <vt:lpstr>LwP: Some Failure Cases</vt:lpstr>
      <vt:lpstr>LwP: Some Key Aspects</vt:lpstr>
      <vt:lpstr>Learning with Prototypes (LwP)</vt:lpstr>
      <vt:lpstr>Improving LwP when classes are complex-shaped</vt:lpstr>
      <vt:lpstr>Improving LwP when classes are complex-shaped</vt:lpstr>
      <vt:lpstr>LwP as a subroutine in other ML models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joker</cp:lastModifiedBy>
  <cp:revision>456</cp:revision>
  <dcterms:created xsi:type="dcterms:W3CDTF">2021-08-27T12:24:58Z</dcterms:created>
  <dcterms:modified xsi:type="dcterms:W3CDTF">2021-08-27T12:24:58Z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