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Roboto" panose="020B0604020202020204"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157" autoAdjust="0"/>
  </p:normalViewPr>
  <p:slideViewPr>
    <p:cSldViewPr snapToGrid="0">
      <p:cViewPr varScale="1">
        <p:scale>
          <a:sx n="100" d="100"/>
          <a:sy n="100" d="100"/>
        </p:scale>
        <p:origin x="94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shu Sahijwani" userId="e5b83039-c57e-439a-bf3a-ad2b596553b7" providerId="ADAL" clId="{C0B6C33F-1FE0-4609-9950-B6F3DF40A764}"/>
    <pc:docChg chg="modSld">
      <pc:chgData name="Pranshu Sahijwani" userId="e5b83039-c57e-439a-bf3a-ad2b596553b7" providerId="ADAL" clId="{C0B6C33F-1FE0-4609-9950-B6F3DF40A764}" dt="2021-11-21T13:50:56.724" v="129" actId="20577"/>
      <pc:docMkLst>
        <pc:docMk/>
      </pc:docMkLst>
      <pc:sldChg chg="modSp mod">
        <pc:chgData name="Pranshu Sahijwani" userId="e5b83039-c57e-439a-bf3a-ad2b596553b7" providerId="ADAL" clId="{C0B6C33F-1FE0-4609-9950-B6F3DF40A764}" dt="2021-11-21T13:50:56.724" v="129" actId="20577"/>
        <pc:sldMkLst>
          <pc:docMk/>
          <pc:sldMk cId="0" sldId="256"/>
        </pc:sldMkLst>
        <pc:spChg chg="mod">
          <ac:chgData name="Pranshu Sahijwani" userId="e5b83039-c57e-439a-bf3a-ad2b596553b7" providerId="ADAL" clId="{C0B6C33F-1FE0-4609-9950-B6F3DF40A764}" dt="2021-11-21T13:50:56.724" v="129" actId="20577"/>
          <ac:spMkLst>
            <pc:docMk/>
            <pc:sldMk cId="0" sldId="256"/>
            <ac:spMk id="8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c6f9e470d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033603ac77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033603ac77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033603ac77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033603ac7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033603ac77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033603ac77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033603ac77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033603ac77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033603ac77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033603ac77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033603ac77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033603ac77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33603ac77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033603ac77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c6f9e470d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c6f9e470d_0_1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33603ac77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33603ac7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033603ac77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033603ac7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33603ac77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033603ac77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033603ac77_4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033603ac77_4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33603ac77_4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033603ac77_4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0344637265_5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0344637265_5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0344637265_5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0344637265_5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344637265_5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344637265_5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nirfindia.org/Abou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www.nirfindia.org/2019/OverallRanking.html" TargetMode="External"/><Relationship Id="rId5" Type="http://schemas.openxmlformats.org/officeDocument/2006/relationships/hyperlink" Target="https://www.nirfindia.org/2020/OverallRanking.html" TargetMode="External"/><Relationship Id="rId4" Type="http://schemas.openxmlformats.org/officeDocument/2006/relationships/hyperlink" Target="https://www.nirfindia.org/2021/OverallRanking.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3440400" y="715525"/>
            <a:ext cx="5703600" cy="253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300" b="1">
                <a:latin typeface="Calibri"/>
                <a:ea typeface="Calibri"/>
                <a:cs typeface="Calibri"/>
                <a:sym typeface="Calibri"/>
              </a:rPr>
              <a:t>Extraction and Analysis of National Institutional Ranking Framework Data</a:t>
            </a:r>
            <a:endParaRPr sz="4300" b="1">
              <a:latin typeface="Calibri"/>
              <a:ea typeface="Calibri"/>
              <a:cs typeface="Calibri"/>
              <a:sym typeface="Calibri"/>
            </a:endParaRPr>
          </a:p>
        </p:txBody>
      </p:sp>
      <p:sp>
        <p:nvSpPr>
          <p:cNvPr id="86" name="Google Shape;86;p13"/>
          <p:cNvSpPr txBox="1">
            <a:spLocks noGrp="1"/>
          </p:cNvSpPr>
          <p:nvPr>
            <p:ph type="subTitle" idx="1"/>
          </p:nvPr>
        </p:nvSpPr>
        <p:spPr>
          <a:xfrm>
            <a:off x="294750" y="715525"/>
            <a:ext cx="1680900" cy="73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Group - 34</a:t>
            </a:r>
            <a:endParaRPr sz="2400" b="1"/>
          </a:p>
        </p:txBody>
      </p:sp>
      <p:sp>
        <p:nvSpPr>
          <p:cNvPr id="87" name="Google Shape;87;p13"/>
          <p:cNvSpPr txBox="1"/>
          <p:nvPr/>
        </p:nvSpPr>
        <p:spPr>
          <a:xfrm>
            <a:off x="206374" y="3413975"/>
            <a:ext cx="6240146"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u="sng" dirty="0">
                <a:solidFill>
                  <a:schemeClr val="lt1"/>
                </a:solidFill>
              </a:rPr>
              <a:t>Team members:</a:t>
            </a:r>
            <a:endParaRPr sz="1200" b="1" u="sng" dirty="0">
              <a:solidFill>
                <a:schemeClr val="lt1"/>
              </a:solidFill>
            </a:endParaRPr>
          </a:p>
          <a:p>
            <a:pPr marL="0" lvl="0" indent="0" algn="l" rtl="0">
              <a:spcBef>
                <a:spcPts val="0"/>
              </a:spcBef>
              <a:spcAft>
                <a:spcPts val="0"/>
              </a:spcAft>
              <a:buNone/>
            </a:pPr>
            <a:endParaRPr sz="1200" b="1" u="sng" dirty="0">
              <a:solidFill>
                <a:schemeClr val="lt1"/>
              </a:solidFill>
            </a:endParaRPr>
          </a:p>
          <a:p>
            <a:pPr marL="0" lvl="0" indent="0" algn="l" rtl="0">
              <a:spcBef>
                <a:spcPts val="0"/>
              </a:spcBef>
              <a:spcAft>
                <a:spcPts val="0"/>
              </a:spcAft>
              <a:buNone/>
            </a:pPr>
            <a:r>
              <a:rPr lang="en" sz="1200" b="1" dirty="0">
                <a:solidFill>
                  <a:schemeClr val="lt1"/>
                </a:solidFill>
              </a:rPr>
              <a:t>Chabil Kansal(chabilk21@iitk.ac.in)		21111022</a:t>
            </a:r>
            <a:endParaRPr sz="1200" b="1" dirty="0">
              <a:solidFill>
                <a:schemeClr val="lt1"/>
              </a:solidFill>
            </a:endParaRPr>
          </a:p>
          <a:p>
            <a:pPr marL="0" lvl="0" indent="0" algn="l" rtl="0">
              <a:spcBef>
                <a:spcPts val="0"/>
              </a:spcBef>
              <a:spcAft>
                <a:spcPts val="0"/>
              </a:spcAft>
              <a:buNone/>
            </a:pPr>
            <a:r>
              <a:rPr lang="en" sz="1200" b="1" dirty="0">
                <a:solidFill>
                  <a:schemeClr val="lt1"/>
                </a:solidFill>
              </a:rPr>
              <a:t>Kajal Sethi(kajals21@iitk.ac.in)		21111033</a:t>
            </a:r>
            <a:endParaRPr sz="1200" b="1" dirty="0">
              <a:solidFill>
                <a:schemeClr val="lt1"/>
              </a:solidFill>
            </a:endParaRPr>
          </a:p>
          <a:p>
            <a:pPr marL="0" lvl="0" indent="0" algn="l" rtl="0">
              <a:spcBef>
                <a:spcPts val="0"/>
              </a:spcBef>
              <a:spcAft>
                <a:spcPts val="0"/>
              </a:spcAft>
              <a:buNone/>
            </a:pPr>
            <a:r>
              <a:rPr lang="en" sz="1200" b="1" dirty="0">
                <a:solidFill>
                  <a:schemeClr val="lt1"/>
                </a:solidFill>
              </a:rPr>
              <a:t>Pranshu Sahijwani(pranshus21@iitk.ac.in)	21111048</a:t>
            </a:r>
            <a:endParaRPr sz="1200" b="1" dirty="0">
              <a:solidFill>
                <a:schemeClr val="lt1"/>
              </a:solidFill>
            </a:endParaRPr>
          </a:p>
          <a:p>
            <a:pPr marL="0" lvl="0" indent="0" algn="l" rtl="0">
              <a:spcBef>
                <a:spcPts val="0"/>
              </a:spcBef>
              <a:spcAft>
                <a:spcPts val="0"/>
              </a:spcAft>
              <a:buNone/>
            </a:pPr>
            <a:r>
              <a:rPr lang="en" sz="1200" b="1" dirty="0">
                <a:solidFill>
                  <a:schemeClr val="lt1"/>
                </a:solidFill>
              </a:rPr>
              <a:t>Sharanya Saha(sharanya21@iitk.ac.</a:t>
            </a:r>
            <a:r>
              <a:rPr lang="en" sz="1200" b="1">
                <a:solidFill>
                  <a:schemeClr val="lt1"/>
                </a:solidFill>
              </a:rPr>
              <a:t>in)</a:t>
            </a:r>
            <a:r>
              <a:rPr lang="en" sz="1200" b="1" dirty="0">
                <a:solidFill>
                  <a:schemeClr val="lt1"/>
                </a:solidFill>
              </a:rPr>
              <a:t>	21111056</a:t>
            </a:r>
            <a:endParaRPr sz="1200" b="1" dirty="0">
              <a:solidFill>
                <a:schemeClr val="lt1"/>
              </a:solidFill>
            </a:endParaRPr>
          </a:p>
          <a:p>
            <a:pPr marL="0" lvl="0" indent="0" algn="l" rtl="0">
              <a:spcBef>
                <a:spcPts val="0"/>
              </a:spcBef>
              <a:spcAft>
                <a:spcPts val="0"/>
              </a:spcAft>
              <a:buNone/>
            </a:pPr>
            <a:r>
              <a:rPr lang="en" sz="1200" b="1" dirty="0">
                <a:solidFill>
                  <a:schemeClr val="lt1"/>
                </a:solidFill>
              </a:rPr>
              <a:t>Utkarsh Srivastava(utkarshs21@iitk.ac.in)	21111063</a:t>
            </a:r>
            <a:endParaRPr sz="1200" b="1"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Cleaning and Pre-processing :</a:t>
            </a:r>
            <a:endParaRPr/>
          </a:p>
        </p:txBody>
      </p:sp>
      <p:sp>
        <p:nvSpPr>
          <p:cNvPr id="149" name="Google Shape;149;p22"/>
          <p:cNvSpPr txBox="1"/>
          <p:nvPr/>
        </p:nvSpPr>
        <p:spPr>
          <a:xfrm>
            <a:off x="537825" y="1154200"/>
            <a:ext cx="8391600" cy="1693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b="1">
                <a:latin typeface="Roboto"/>
                <a:ea typeface="Roboto"/>
                <a:cs typeface="Roboto"/>
                <a:sym typeface="Roboto"/>
              </a:rPr>
              <a:t>Colleges not consistent were dropped from analysis</a:t>
            </a:r>
            <a:endParaRPr b="1">
              <a:latin typeface="Roboto"/>
              <a:ea typeface="Roboto"/>
              <a:cs typeface="Roboto"/>
              <a:sym typeface="Roboto"/>
            </a:endParaRPr>
          </a:p>
          <a:p>
            <a:pPr marL="457200" lvl="0" indent="0" algn="l" rtl="0">
              <a:spcBef>
                <a:spcPts val="0"/>
              </a:spcBef>
              <a:spcAft>
                <a:spcPts val="0"/>
              </a:spcAft>
              <a:buNone/>
            </a:pPr>
            <a:endParaRPr b="1">
              <a:latin typeface="Roboto"/>
              <a:ea typeface="Roboto"/>
              <a:cs typeface="Roboto"/>
              <a:sym typeface="Roboto"/>
            </a:endParaRPr>
          </a:p>
          <a:p>
            <a:pPr marL="457200" lvl="0" indent="-317500" algn="l" rtl="0">
              <a:spcBef>
                <a:spcPts val="0"/>
              </a:spcBef>
              <a:spcAft>
                <a:spcPts val="0"/>
              </a:spcAft>
              <a:buSzPts val="1400"/>
              <a:buFont typeface="Roboto"/>
              <a:buChar char="●"/>
            </a:pPr>
            <a:r>
              <a:rPr lang="en" b="1">
                <a:latin typeface="Roboto"/>
                <a:ea typeface="Roboto"/>
                <a:cs typeface="Roboto"/>
                <a:sym typeface="Roboto"/>
              </a:rPr>
              <a:t>College names were corrected manually</a:t>
            </a:r>
            <a:r>
              <a:rPr lang="en">
                <a:latin typeface="Roboto"/>
                <a:ea typeface="Roboto"/>
                <a:cs typeface="Roboto"/>
                <a:sym typeface="Roboto"/>
              </a:rPr>
              <a:t> (College name varies over the years, for example: ISM Dhanbad is mentioned as IIT ISM Dhanbad and IIT (Indian School of Mines, Dhanbad)</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Tables having mismatching number of columns were extracted using dictionaries in Python</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idx="4294967295"/>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b="1"/>
              <a:t>Analysis of consistency of Institutes in NIRF Rankings</a:t>
            </a:r>
            <a:endParaRPr sz="2700" b="1"/>
          </a:p>
          <a:p>
            <a:pPr marL="0" lvl="0" indent="0" algn="l" rtl="0">
              <a:spcBef>
                <a:spcPts val="0"/>
              </a:spcBef>
              <a:spcAft>
                <a:spcPts val="0"/>
              </a:spcAft>
              <a:buNone/>
            </a:pPr>
            <a:endParaRPr sz="2700" b="1"/>
          </a:p>
          <a:p>
            <a:pPr marL="0" lvl="0" indent="0" algn="l" rtl="0">
              <a:spcBef>
                <a:spcPts val="0"/>
              </a:spcBef>
              <a:spcAft>
                <a:spcPts val="0"/>
              </a:spcAft>
              <a:buNone/>
            </a:pPr>
            <a:endParaRPr sz="2700" b="1"/>
          </a:p>
        </p:txBody>
      </p:sp>
      <p:pic>
        <p:nvPicPr>
          <p:cNvPr id="155" name="Google Shape;155;p23"/>
          <p:cNvPicPr preferRelativeResize="0"/>
          <p:nvPr/>
        </p:nvPicPr>
        <p:blipFill>
          <a:blip r:embed="rId3">
            <a:alphaModFix/>
          </a:blip>
          <a:stretch>
            <a:fillRect/>
          </a:stretch>
        </p:blipFill>
        <p:spPr>
          <a:xfrm>
            <a:off x="3852375" y="1149725"/>
            <a:ext cx="4974825" cy="3643400"/>
          </a:xfrm>
          <a:prstGeom prst="rect">
            <a:avLst/>
          </a:prstGeom>
          <a:noFill/>
          <a:ln>
            <a:noFill/>
          </a:ln>
        </p:spPr>
      </p:pic>
      <p:sp>
        <p:nvSpPr>
          <p:cNvPr id="156" name="Google Shape;156;p23"/>
          <p:cNvSpPr txBox="1"/>
          <p:nvPr/>
        </p:nvSpPr>
        <p:spPr>
          <a:xfrm>
            <a:off x="439700" y="2224950"/>
            <a:ext cx="2429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highlight>
                  <a:schemeClr val="lt1"/>
                </a:highlight>
              </a:rPr>
              <a:t>List of the institutes which do not appear in Top 100 for the three consecutive years.</a:t>
            </a:r>
            <a:endParaRPr>
              <a:highlight>
                <a:schemeClr val="lt1"/>
              </a:highlight>
              <a:latin typeface="Roboto"/>
              <a:ea typeface="Roboto"/>
              <a:cs typeface="Roboto"/>
              <a:sym typeface="Roboto"/>
            </a:endParaRPr>
          </a:p>
        </p:txBody>
      </p:sp>
      <p:sp>
        <p:nvSpPr>
          <p:cNvPr id="157" name="Google Shape;157;p23"/>
          <p:cNvSpPr/>
          <p:nvPr/>
        </p:nvSpPr>
        <p:spPr>
          <a:xfrm>
            <a:off x="605275" y="3244300"/>
            <a:ext cx="254400" cy="121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3"/>
          <p:cNvSpPr txBox="1"/>
          <p:nvPr/>
        </p:nvSpPr>
        <p:spPr>
          <a:xfrm>
            <a:off x="909200" y="3143350"/>
            <a:ext cx="14904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Roboto"/>
                <a:ea typeface="Roboto"/>
                <a:cs typeface="Roboto"/>
                <a:sym typeface="Roboto"/>
              </a:rPr>
              <a:t>Present in 2020 and 2021</a:t>
            </a:r>
            <a:endParaRPr sz="900">
              <a:latin typeface="Roboto"/>
              <a:ea typeface="Roboto"/>
              <a:cs typeface="Roboto"/>
              <a:sym typeface="Roboto"/>
            </a:endParaRPr>
          </a:p>
        </p:txBody>
      </p:sp>
      <p:sp>
        <p:nvSpPr>
          <p:cNvPr id="159" name="Google Shape;159;p23"/>
          <p:cNvSpPr/>
          <p:nvPr/>
        </p:nvSpPr>
        <p:spPr>
          <a:xfrm>
            <a:off x="605275" y="3499025"/>
            <a:ext cx="254400" cy="1212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3"/>
          <p:cNvSpPr txBox="1"/>
          <p:nvPr/>
        </p:nvSpPr>
        <p:spPr>
          <a:xfrm>
            <a:off x="909200" y="3398075"/>
            <a:ext cx="15858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Roboto"/>
                <a:ea typeface="Roboto"/>
                <a:cs typeface="Roboto"/>
                <a:sym typeface="Roboto"/>
              </a:rPr>
              <a:t>Only Present in 2021 </a:t>
            </a:r>
            <a:endParaRPr sz="9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311700" y="238850"/>
            <a:ext cx="3984900" cy="210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b="1"/>
              <a:t>How frequently a program is conducted in the top  institutes.</a:t>
            </a:r>
            <a:endParaRPr sz="2700" b="1"/>
          </a:p>
        </p:txBody>
      </p:sp>
      <p:pic>
        <p:nvPicPr>
          <p:cNvPr id="166" name="Google Shape;166;p24"/>
          <p:cNvPicPr preferRelativeResize="0"/>
          <p:nvPr/>
        </p:nvPicPr>
        <p:blipFill>
          <a:blip r:embed="rId3">
            <a:alphaModFix/>
          </a:blip>
          <a:stretch>
            <a:fillRect/>
          </a:stretch>
        </p:blipFill>
        <p:spPr>
          <a:xfrm>
            <a:off x="3936450" y="53700"/>
            <a:ext cx="5207550" cy="5036101"/>
          </a:xfrm>
          <a:prstGeom prst="rect">
            <a:avLst/>
          </a:prstGeom>
          <a:noFill/>
          <a:ln>
            <a:noFill/>
          </a:ln>
        </p:spPr>
      </p:pic>
      <p:sp>
        <p:nvSpPr>
          <p:cNvPr id="167" name="Google Shape;167;p24"/>
          <p:cNvSpPr txBox="1"/>
          <p:nvPr/>
        </p:nvSpPr>
        <p:spPr>
          <a:xfrm>
            <a:off x="311700" y="3107750"/>
            <a:ext cx="27690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Roboto"/>
                <a:ea typeface="Roboto"/>
                <a:cs typeface="Roboto"/>
                <a:sym typeface="Roboto"/>
              </a:rPr>
              <a:t>We have counted the unique programs and then found how many institutes conduct each of the courses. </a:t>
            </a:r>
            <a:endParaRPr sz="16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Average number of PhD students over last 3 years.</a:t>
            </a:r>
            <a:endParaRPr b="1"/>
          </a:p>
        </p:txBody>
      </p:sp>
      <p:pic>
        <p:nvPicPr>
          <p:cNvPr id="173" name="Google Shape;173;p25"/>
          <p:cNvPicPr preferRelativeResize="0"/>
          <p:nvPr/>
        </p:nvPicPr>
        <p:blipFill>
          <a:blip r:embed="rId3">
            <a:alphaModFix/>
          </a:blip>
          <a:stretch>
            <a:fillRect/>
          </a:stretch>
        </p:blipFill>
        <p:spPr>
          <a:xfrm>
            <a:off x="3755925" y="1170200"/>
            <a:ext cx="5459125" cy="3973300"/>
          </a:xfrm>
          <a:prstGeom prst="rect">
            <a:avLst/>
          </a:prstGeom>
          <a:noFill/>
          <a:ln>
            <a:noFill/>
          </a:ln>
        </p:spPr>
      </p:pic>
      <p:sp>
        <p:nvSpPr>
          <p:cNvPr id="174" name="Google Shape;174;p25"/>
          <p:cNvSpPr txBox="1"/>
          <p:nvPr/>
        </p:nvSpPr>
        <p:spPr>
          <a:xfrm>
            <a:off x="540475" y="1729525"/>
            <a:ext cx="31437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Roboto"/>
                <a:ea typeface="Roboto"/>
                <a:cs typeface="Roboto"/>
                <a:sym typeface="Roboto"/>
              </a:rPr>
              <a:t>The total number of PhD students in a college is also indicative of how much research is supported and funded by the institutes.</a:t>
            </a:r>
            <a:endParaRPr sz="16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p:nvPr/>
        </p:nvSpPr>
        <p:spPr>
          <a:xfrm>
            <a:off x="182200" y="2326500"/>
            <a:ext cx="2971200" cy="764400"/>
          </a:xfrm>
          <a:prstGeom prst="rect">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txBox="1">
            <a:spLocks noGrp="1"/>
          </p:cNvSpPr>
          <p:nvPr>
            <p:ph type="title"/>
          </p:nvPr>
        </p:nvSpPr>
        <p:spPr>
          <a:xfrm>
            <a:off x="311700" y="265875"/>
            <a:ext cx="8520600" cy="8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Best Program in terms of percentage of students getting placed</a:t>
            </a:r>
            <a:endParaRPr sz="2400" b="1"/>
          </a:p>
        </p:txBody>
      </p:sp>
      <p:pic>
        <p:nvPicPr>
          <p:cNvPr id="181" name="Google Shape;181;p26"/>
          <p:cNvPicPr preferRelativeResize="0"/>
          <p:nvPr/>
        </p:nvPicPr>
        <p:blipFill>
          <a:blip r:embed="rId3">
            <a:alphaModFix/>
          </a:blip>
          <a:stretch>
            <a:fillRect/>
          </a:stretch>
        </p:blipFill>
        <p:spPr>
          <a:xfrm>
            <a:off x="3323550" y="1233250"/>
            <a:ext cx="5874500" cy="3910250"/>
          </a:xfrm>
          <a:prstGeom prst="rect">
            <a:avLst/>
          </a:prstGeom>
          <a:noFill/>
          <a:ln>
            <a:noFill/>
          </a:ln>
        </p:spPr>
      </p:pic>
      <p:sp>
        <p:nvSpPr>
          <p:cNvPr id="182" name="Google Shape;182;p26"/>
          <p:cNvSpPr txBox="1"/>
          <p:nvPr/>
        </p:nvSpPr>
        <p:spPr>
          <a:xfrm>
            <a:off x="308275" y="2290600"/>
            <a:ext cx="201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No. of students placed </a:t>
            </a:r>
            <a:endParaRPr>
              <a:latin typeface="Roboto"/>
              <a:ea typeface="Roboto"/>
              <a:cs typeface="Roboto"/>
              <a:sym typeface="Roboto"/>
            </a:endParaRPr>
          </a:p>
        </p:txBody>
      </p:sp>
      <p:cxnSp>
        <p:nvCxnSpPr>
          <p:cNvPr id="183" name="Google Shape;183;p26"/>
          <p:cNvCxnSpPr/>
          <p:nvPr/>
        </p:nvCxnSpPr>
        <p:spPr>
          <a:xfrm rot="10800000" flipH="1">
            <a:off x="294325" y="2690800"/>
            <a:ext cx="2046000" cy="14100"/>
          </a:xfrm>
          <a:prstGeom prst="straightConnector1">
            <a:avLst/>
          </a:prstGeom>
          <a:noFill/>
          <a:ln w="9525" cap="flat" cmpd="sng">
            <a:solidFill>
              <a:schemeClr val="dk2"/>
            </a:solidFill>
            <a:prstDash val="solid"/>
            <a:round/>
            <a:headEnd type="none" w="med" len="med"/>
            <a:tailEnd type="none" w="med" len="med"/>
          </a:ln>
        </p:spPr>
      </p:cxnSp>
      <p:sp>
        <p:nvSpPr>
          <p:cNvPr id="184" name="Google Shape;184;p26"/>
          <p:cNvSpPr txBox="1"/>
          <p:nvPr/>
        </p:nvSpPr>
        <p:spPr>
          <a:xfrm>
            <a:off x="182125" y="2690800"/>
            <a:ext cx="232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No. of students graduated</a:t>
            </a:r>
            <a:endParaRPr/>
          </a:p>
        </p:txBody>
      </p:sp>
      <p:sp>
        <p:nvSpPr>
          <p:cNvPr id="185" name="Google Shape;185;p26"/>
          <p:cNvSpPr txBox="1"/>
          <p:nvPr/>
        </p:nvSpPr>
        <p:spPr>
          <a:xfrm>
            <a:off x="2410575" y="2497750"/>
            <a:ext cx="64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X 100</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Percentage of students unplaced</a:t>
            </a:r>
            <a:endParaRPr sz="2500"/>
          </a:p>
        </p:txBody>
      </p:sp>
      <p:pic>
        <p:nvPicPr>
          <p:cNvPr id="191" name="Google Shape;191;p27"/>
          <p:cNvPicPr preferRelativeResize="0"/>
          <p:nvPr/>
        </p:nvPicPr>
        <p:blipFill>
          <a:blip r:embed="rId3">
            <a:alphaModFix/>
          </a:blip>
          <a:stretch>
            <a:fillRect/>
          </a:stretch>
        </p:blipFill>
        <p:spPr>
          <a:xfrm>
            <a:off x="448238" y="1935250"/>
            <a:ext cx="8247524" cy="2266950"/>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a:spLocks noGrp="1"/>
          </p:cNvSpPr>
          <p:nvPr>
            <p:ph type="title"/>
          </p:nvPr>
        </p:nvSpPr>
        <p:spPr>
          <a:xfrm>
            <a:off x="311700" y="2437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Analysis of Student to Faculty Ratio</a:t>
            </a:r>
            <a:endParaRPr/>
          </a:p>
        </p:txBody>
      </p:sp>
      <p:sp>
        <p:nvSpPr>
          <p:cNvPr id="197" name="Google Shape;197;p28"/>
          <p:cNvSpPr txBox="1"/>
          <p:nvPr/>
        </p:nvSpPr>
        <p:spPr>
          <a:xfrm>
            <a:off x="846300" y="3999375"/>
            <a:ext cx="7451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The Graph shows the best and worst institutes in terms of student to faculty ratio.</a:t>
            </a:r>
            <a:endParaRPr>
              <a:latin typeface="Roboto"/>
              <a:ea typeface="Roboto"/>
              <a:cs typeface="Roboto"/>
              <a:sym typeface="Roboto"/>
            </a:endParaRPr>
          </a:p>
        </p:txBody>
      </p:sp>
      <p:pic>
        <p:nvPicPr>
          <p:cNvPr id="198" name="Google Shape;198;p28"/>
          <p:cNvPicPr preferRelativeResize="0"/>
          <p:nvPr/>
        </p:nvPicPr>
        <p:blipFill>
          <a:blip r:embed="rId3">
            <a:alphaModFix/>
          </a:blip>
          <a:stretch>
            <a:fillRect/>
          </a:stretch>
        </p:blipFill>
        <p:spPr>
          <a:xfrm>
            <a:off x="563725" y="851550"/>
            <a:ext cx="8016549" cy="3020725"/>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a:spLocks noGrp="1"/>
          </p:cNvSpPr>
          <p:nvPr>
            <p:ph type="title"/>
          </p:nvPr>
        </p:nvSpPr>
        <p:spPr>
          <a:xfrm>
            <a:off x="311700" y="8395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Analysis of programs in various colleges that either overfill or have vacant seats</a:t>
            </a:r>
            <a:endParaRPr sz="2400"/>
          </a:p>
        </p:txBody>
      </p:sp>
      <p:sp>
        <p:nvSpPr>
          <p:cNvPr id="204" name="Google Shape;204;p29"/>
          <p:cNvSpPr txBox="1"/>
          <p:nvPr/>
        </p:nvSpPr>
        <p:spPr>
          <a:xfrm>
            <a:off x="3657200" y="1738525"/>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Top5 programs with highest overfill percentage.png</a:t>
            </a:r>
            <a:endParaRPr/>
          </a:p>
        </p:txBody>
      </p:sp>
      <p:pic>
        <p:nvPicPr>
          <p:cNvPr id="205" name="Google Shape;205;p29"/>
          <p:cNvPicPr preferRelativeResize="0"/>
          <p:nvPr/>
        </p:nvPicPr>
        <p:blipFill>
          <a:blip r:embed="rId3">
            <a:alphaModFix/>
          </a:blip>
          <a:stretch>
            <a:fillRect/>
          </a:stretch>
        </p:blipFill>
        <p:spPr>
          <a:xfrm>
            <a:off x="212900" y="3030025"/>
            <a:ext cx="6171126" cy="1943100"/>
          </a:xfrm>
          <a:prstGeom prst="rect">
            <a:avLst/>
          </a:prstGeom>
          <a:noFill/>
          <a:ln>
            <a:noFill/>
          </a:ln>
        </p:spPr>
      </p:pic>
      <p:pic>
        <p:nvPicPr>
          <p:cNvPr id="206" name="Google Shape;206;p29"/>
          <p:cNvPicPr preferRelativeResize="0"/>
          <p:nvPr/>
        </p:nvPicPr>
        <p:blipFill>
          <a:blip r:embed="rId4">
            <a:alphaModFix/>
          </a:blip>
          <a:stretch>
            <a:fillRect/>
          </a:stretch>
        </p:blipFill>
        <p:spPr>
          <a:xfrm>
            <a:off x="1458425" y="1008525"/>
            <a:ext cx="7508324" cy="1850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descr="Background pointer shape in timeline graphic"/>
          <p:cNvSpPr/>
          <p:nvPr/>
        </p:nvSpPr>
        <p:spPr>
          <a:xfrm>
            <a:off x="340926" y="2199000"/>
            <a:ext cx="31989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grpSp>
        <p:nvGrpSpPr>
          <p:cNvPr id="212" name="Google Shape;212;p30"/>
          <p:cNvGrpSpPr/>
          <p:nvPr/>
        </p:nvGrpSpPr>
        <p:grpSpPr>
          <a:xfrm>
            <a:off x="969270" y="1610215"/>
            <a:ext cx="198900" cy="593656"/>
            <a:chOff x="777447" y="1610215"/>
            <a:chExt cx="198900" cy="593656"/>
          </a:xfrm>
        </p:grpSpPr>
        <p:cxnSp>
          <p:nvCxnSpPr>
            <p:cNvPr id="213" name="Google Shape;213;p30"/>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214" name="Google Shape;214;p30"/>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30"/>
          <p:cNvSpPr txBox="1">
            <a:spLocks noGrp="1"/>
          </p:cNvSpPr>
          <p:nvPr>
            <p:ph type="body" idx="4294967295"/>
          </p:nvPr>
        </p:nvSpPr>
        <p:spPr>
          <a:xfrm>
            <a:off x="318375" y="919980"/>
            <a:ext cx="2242800" cy="372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Exploring different project ideas</a:t>
            </a:r>
            <a:endParaRPr sz="1600"/>
          </a:p>
        </p:txBody>
      </p:sp>
      <p:grpSp>
        <p:nvGrpSpPr>
          <p:cNvPr id="216" name="Google Shape;216;p30"/>
          <p:cNvGrpSpPr/>
          <p:nvPr/>
        </p:nvGrpSpPr>
        <p:grpSpPr>
          <a:xfrm>
            <a:off x="2266282" y="2938958"/>
            <a:ext cx="198900" cy="593656"/>
            <a:chOff x="2223534" y="2938958"/>
            <a:chExt cx="198900" cy="593656"/>
          </a:xfrm>
        </p:grpSpPr>
        <p:cxnSp>
          <p:nvCxnSpPr>
            <p:cNvPr id="217" name="Google Shape;217;p30"/>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18" name="Google Shape;218;p30"/>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30"/>
          <p:cNvSpPr txBox="1">
            <a:spLocks noGrp="1"/>
          </p:cNvSpPr>
          <p:nvPr>
            <p:ph type="body" idx="4294967295"/>
          </p:nvPr>
        </p:nvSpPr>
        <p:spPr>
          <a:xfrm>
            <a:off x="172412" y="3451450"/>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Decided on the project idea and looked for relevant dataset</a:t>
            </a:r>
            <a:endParaRPr sz="1600"/>
          </a:p>
        </p:txBody>
      </p:sp>
      <p:sp>
        <p:nvSpPr>
          <p:cNvPr id="220" name="Google Shape;220;p30" descr="Background pointer shape in timeline graphic"/>
          <p:cNvSpPr/>
          <p:nvPr/>
        </p:nvSpPr>
        <p:spPr>
          <a:xfrm>
            <a:off x="2826050" y="2203875"/>
            <a:ext cx="31989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grpSp>
        <p:nvGrpSpPr>
          <p:cNvPr id="221" name="Google Shape;221;p30"/>
          <p:cNvGrpSpPr/>
          <p:nvPr/>
        </p:nvGrpSpPr>
        <p:grpSpPr>
          <a:xfrm>
            <a:off x="3450595" y="1610215"/>
            <a:ext cx="198900" cy="593656"/>
            <a:chOff x="3918084" y="1610215"/>
            <a:chExt cx="198900" cy="593656"/>
          </a:xfrm>
        </p:grpSpPr>
        <p:cxnSp>
          <p:nvCxnSpPr>
            <p:cNvPr id="222" name="Google Shape;222;p30"/>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23" name="Google Shape;223;p30"/>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30"/>
          <p:cNvSpPr txBox="1">
            <a:spLocks noGrp="1"/>
          </p:cNvSpPr>
          <p:nvPr>
            <p:ph type="body" idx="4294967295"/>
          </p:nvPr>
        </p:nvSpPr>
        <p:spPr>
          <a:xfrm>
            <a:off x="3553600" y="956050"/>
            <a:ext cx="2505000" cy="690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Presented the idea to professor</a:t>
            </a:r>
            <a:endParaRPr sz="1600"/>
          </a:p>
        </p:txBody>
      </p:sp>
      <p:sp>
        <p:nvSpPr>
          <p:cNvPr id="225" name="Google Shape;225;p30" descr="Background pointer shape in timeline graphic"/>
          <p:cNvSpPr/>
          <p:nvPr/>
        </p:nvSpPr>
        <p:spPr>
          <a:xfrm>
            <a:off x="5645300" y="2199000"/>
            <a:ext cx="30693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grpSp>
        <p:nvGrpSpPr>
          <p:cNvPr id="226" name="Google Shape;226;p30"/>
          <p:cNvGrpSpPr/>
          <p:nvPr/>
        </p:nvGrpSpPr>
        <p:grpSpPr>
          <a:xfrm>
            <a:off x="6586895" y="2938958"/>
            <a:ext cx="198900" cy="593656"/>
            <a:chOff x="5958946" y="2938958"/>
            <a:chExt cx="198900" cy="593656"/>
          </a:xfrm>
        </p:grpSpPr>
        <p:cxnSp>
          <p:nvCxnSpPr>
            <p:cNvPr id="227" name="Google Shape;227;p30"/>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228" name="Google Shape;228;p30"/>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30"/>
          <p:cNvSpPr txBox="1">
            <a:spLocks noGrp="1"/>
          </p:cNvSpPr>
          <p:nvPr>
            <p:ph type="body" idx="4294967295"/>
          </p:nvPr>
        </p:nvSpPr>
        <p:spPr>
          <a:xfrm>
            <a:off x="6716127" y="3451450"/>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Performed the analytics on the processed data</a:t>
            </a:r>
            <a:endParaRPr sz="1600"/>
          </a:p>
        </p:txBody>
      </p:sp>
      <p:grpSp>
        <p:nvGrpSpPr>
          <p:cNvPr id="230" name="Google Shape;230;p30"/>
          <p:cNvGrpSpPr/>
          <p:nvPr/>
        </p:nvGrpSpPr>
        <p:grpSpPr>
          <a:xfrm>
            <a:off x="7669807" y="1610215"/>
            <a:ext cx="198900" cy="593656"/>
            <a:chOff x="3918084" y="1610215"/>
            <a:chExt cx="198900" cy="593656"/>
          </a:xfrm>
        </p:grpSpPr>
        <p:cxnSp>
          <p:nvCxnSpPr>
            <p:cNvPr id="231" name="Google Shape;231;p30"/>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32" name="Google Shape;232;p30"/>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30"/>
          <p:cNvSpPr txBox="1">
            <a:spLocks noGrp="1"/>
          </p:cNvSpPr>
          <p:nvPr>
            <p:ph type="body" idx="4294967295"/>
          </p:nvPr>
        </p:nvSpPr>
        <p:spPr>
          <a:xfrm>
            <a:off x="6586904" y="9199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Worked on report and presentation</a:t>
            </a:r>
            <a:endParaRPr sz="1600"/>
          </a:p>
        </p:txBody>
      </p:sp>
      <p:sp>
        <p:nvSpPr>
          <p:cNvPr id="234" name="Google Shape;234;p30"/>
          <p:cNvSpPr txBox="1"/>
          <p:nvPr/>
        </p:nvSpPr>
        <p:spPr>
          <a:xfrm>
            <a:off x="606350" y="2315550"/>
            <a:ext cx="22428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a:solidFill>
                  <a:schemeClr val="lt1"/>
                </a:solidFill>
                <a:latin typeface="Roboto"/>
                <a:ea typeface="Roboto"/>
                <a:cs typeface="Roboto"/>
                <a:sym typeface="Roboto"/>
              </a:rPr>
              <a:t>September</a:t>
            </a:r>
            <a:endParaRPr sz="2700">
              <a:solidFill>
                <a:schemeClr val="lt1"/>
              </a:solidFill>
              <a:latin typeface="Roboto"/>
              <a:ea typeface="Roboto"/>
              <a:cs typeface="Roboto"/>
              <a:sym typeface="Roboto"/>
            </a:endParaRPr>
          </a:p>
        </p:txBody>
      </p:sp>
      <p:sp>
        <p:nvSpPr>
          <p:cNvPr id="235" name="Google Shape;235;p30"/>
          <p:cNvSpPr txBox="1"/>
          <p:nvPr/>
        </p:nvSpPr>
        <p:spPr>
          <a:xfrm>
            <a:off x="3450588" y="2315550"/>
            <a:ext cx="22428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a:solidFill>
                  <a:schemeClr val="lt1"/>
                </a:solidFill>
                <a:latin typeface="Roboto"/>
                <a:ea typeface="Roboto"/>
                <a:cs typeface="Roboto"/>
                <a:sym typeface="Roboto"/>
              </a:rPr>
              <a:t>October</a:t>
            </a:r>
            <a:endParaRPr sz="2700">
              <a:solidFill>
                <a:schemeClr val="lt1"/>
              </a:solidFill>
              <a:latin typeface="Roboto"/>
              <a:ea typeface="Roboto"/>
              <a:cs typeface="Roboto"/>
              <a:sym typeface="Roboto"/>
            </a:endParaRPr>
          </a:p>
        </p:txBody>
      </p:sp>
      <p:sp>
        <p:nvSpPr>
          <p:cNvPr id="236" name="Google Shape;236;p30"/>
          <p:cNvSpPr txBox="1"/>
          <p:nvPr/>
        </p:nvSpPr>
        <p:spPr>
          <a:xfrm>
            <a:off x="6058550" y="2271263"/>
            <a:ext cx="22428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a:solidFill>
                  <a:schemeClr val="lt1"/>
                </a:solidFill>
                <a:latin typeface="Roboto"/>
                <a:ea typeface="Roboto"/>
                <a:cs typeface="Roboto"/>
                <a:sym typeface="Roboto"/>
              </a:rPr>
              <a:t>November</a:t>
            </a:r>
            <a:endParaRPr sz="2700">
              <a:solidFill>
                <a:schemeClr val="lt1"/>
              </a:solidFill>
              <a:latin typeface="Roboto"/>
              <a:ea typeface="Roboto"/>
              <a:cs typeface="Roboto"/>
              <a:sym typeface="Roboto"/>
            </a:endParaRPr>
          </a:p>
        </p:txBody>
      </p:sp>
      <p:grpSp>
        <p:nvGrpSpPr>
          <p:cNvPr id="237" name="Google Shape;237;p30"/>
          <p:cNvGrpSpPr/>
          <p:nvPr/>
        </p:nvGrpSpPr>
        <p:grpSpPr>
          <a:xfrm>
            <a:off x="5076007" y="2938958"/>
            <a:ext cx="198900" cy="593656"/>
            <a:chOff x="2223534" y="2938958"/>
            <a:chExt cx="198900" cy="593656"/>
          </a:xfrm>
        </p:grpSpPr>
        <p:cxnSp>
          <p:nvCxnSpPr>
            <p:cNvPr id="238" name="Google Shape;238;p30"/>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39" name="Google Shape;239;p30"/>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30"/>
          <p:cNvSpPr txBox="1"/>
          <p:nvPr/>
        </p:nvSpPr>
        <p:spPr>
          <a:xfrm>
            <a:off x="2922375" y="3506900"/>
            <a:ext cx="2392200" cy="714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600"/>
              </a:spcAft>
              <a:buNone/>
            </a:pPr>
            <a:r>
              <a:rPr lang="en" sz="1600">
                <a:solidFill>
                  <a:schemeClr val="dk2"/>
                </a:solidFill>
                <a:latin typeface="Roboto"/>
                <a:ea typeface="Roboto"/>
                <a:cs typeface="Roboto"/>
                <a:sym typeface="Roboto"/>
              </a:rPr>
              <a:t>Worked on cleaning and preprocessing the PDFs</a:t>
            </a:r>
            <a:endParaRPr>
              <a:latin typeface="Roboto"/>
              <a:ea typeface="Roboto"/>
              <a:cs typeface="Roboto"/>
              <a:sym typeface="Roboto"/>
            </a:endParaRPr>
          </a:p>
        </p:txBody>
      </p:sp>
      <p:sp>
        <p:nvSpPr>
          <p:cNvPr id="241" name="Google Shape;241;p30"/>
          <p:cNvSpPr txBox="1"/>
          <p:nvPr/>
        </p:nvSpPr>
        <p:spPr>
          <a:xfrm>
            <a:off x="378300" y="297275"/>
            <a:ext cx="51885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u="sng">
                <a:solidFill>
                  <a:schemeClr val="accent5"/>
                </a:solidFill>
                <a:latin typeface="Roboto"/>
                <a:ea typeface="Roboto"/>
                <a:cs typeface="Roboto"/>
                <a:sym typeface="Roboto"/>
              </a:rPr>
              <a:t>MILESTONES ACHIEVED</a:t>
            </a:r>
            <a:endParaRPr sz="2700" b="1" u="sng">
              <a:solidFill>
                <a:schemeClr val="accent5"/>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grpSp>
        <p:nvGrpSpPr>
          <p:cNvPr id="246" name="Google Shape;246;p31"/>
          <p:cNvGrpSpPr/>
          <p:nvPr/>
        </p:nvGrpSpPr>
        <p:grpSpPr>
          <a:xfrm>
            <a:off x="4939500" y="1219611"/>
            <a:ext cx="3837000" cy="2704200"/>
            <a:chOff x="4939500" y="1219611"/>
            <a:chExt cx="3837000" cy="2704200"/>
          </a:xfrm>
        </p:grpSpPr>
        <p:cxnSp>
          <p:nvCxnSpPr>
            <p:cNvPr id="247" name="Google Shape;247;p31"/>
            <p:cNvCxnSpPr/>
            <p:nvPr/>
          </p:nvCxnSpPr>
          <p:spPr>
            <a:xfrm>
              <a:off x="4939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48" name="Google Shape;248;p31"/>
            <p:cNvCxnSpPr/>
            <p:nvPr/>
          </p:nvCxnSpPr>
          <p:spPr>
            <a:xfrm>
              <a:off x="5365833"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49" name="Google Shape;249;p31"/>
            <p:cNvCxnSpPr/>
            <p:nvPr/>
          </p:nvCxnSpPr>
          <p:spPr>
            <a:xfrm>
              <a:off x="5792167"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50" name="Google Shape;250;p31"/>
            <p:cNvCxnSpPr/>
            <p:nvPr/>
          </p:nvCxnSpPr>
          <p:spPr>
            <a:xfrm>
              <a:off x="6218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51" name="Google Shape;251;p31"/>
            <p:cNvCxnSpPr/>
            <p:nvPr/>
          </p:nvCxnSpPr>
          <p:spPr>
            <a:xfrm>
              <a:off x="6644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52" name="Google Shape;252;p31"/>
            <p:cNvCxnSpPr/>
            <p:nvPr/>
          </p:nvCxnSpPr>
          <p:spPr>
            <a:xfrm>
              <a:off x="7071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53" name="Google Shape;253;p31"/>
            <p:cNvCxnSpPr/>
            <p:nvPr/>
          </p:nvCxnSpPr>
          <p:spPr>
            <a:xfrm>
              <a:off x="7497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54" name="Google Shape;254;p31"/>
            <p:cNvCxnSpPr/>
            <p:nvPr/>
          </p:nvCxnSpPr>
          <p:spPr>
            <a:xfrm>
              <a:off x="7923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55" name="Google Shape;255;p31"/>
            <p:cNvCxnSpPr/>
            <p:nvPr/>
          </p:nvCxnSpPr>
          <p:spPr>
            <a:xfrm>
              <a:off x="8350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56" name="Google Shape;256;p31"/>
            <p:cNvCxnSpPr/>
            <p:nvPr/>
          </p:nvCxnSpPr>
          <p:spPr>
            <a:xfrm>
              <a:off x="8776500" y="1219611"/>
              <a:ext cx="0" cy="2704200"/>
            </a:xfrm>
            <a:prstGeom prst="straightConnector1">
              <a:avLst/>
            </a:prstGeom>
            <a:noFill/>
            <a:ln w="9525" cap="flat" cmpd="sng">
              <a:solidFill>
                <a:schemeClr val="lt1"/>
              </a:solidFill>
              <a:prstDash val="dash"/>
              <a:round/>
              <a:headEnd type="none" w="sm" len="sm"/>
              <a:tailEnd type="none" w="sm" len="sm"/>
            </a:ln>
          </p:spPr>
        </p:cxnSp>
      </p:grpSp>
      <p:sp>
        <p:nvSpPr>
          <p:cNvPr id="257" name="Google Shape;257;p31"/>
          <p:cNvSpPr/>
          <p:nvPr/>
        </p:nvSpPr>
        <p:spPr>
          <a:xfrm>
            <a:off x="7014920" y="2133119"/>
            <a:ext cx="286500" cy="2865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Thank you</a:t>
            </a:r>
            <a:endParaRPr b="1"/>
          </a:p>
        </p:txBody>
      </p:sp>
      <p:sp>
        <p:nvSpPr>
          <p:cNvPr id="259" name="Google Shape;259;p31"/>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Feedback is welcome :).</a:t>
            </a:r>
            <a:endParaRPr/>
          </a:p>
        </p:txBody>
      </p:sp>
      <p:grpSp>
        <p:nvGrpSpPr>
          <p:cNvPr id="260" name="Google Shape;260;p31"/>
          <p:cNvGrpSpPr/>
          <p:nvPr/>
        </p:nvGrpSpPr>
        <p:grpSpPr>
          <a:xfrm>
            <a:off x="4939534" y="2017046"/>
            <a:ext cx="3825543" cy="1573620"/>
            <a:chOff x="1000000" y="2393988"/>
            <a:chExt cx="4144235" cy="1704713"/>
          </a:xfrm>
        </p:grpSpPr>
        <p:sp>
          <p:nvSpPr>
            <p:cNvPr id="261" name="Google Shape;261;p31"/>
            <p:cNvSpPr/>
            <p:nvPr/>
          </p:nvSpPr>
          <p:spPr>
            <a:xfrm>
              <a:off x="1000000" y="2440003"/>
              <a:ext cx="4144235" cy="1631269"/>
            </a:xfrm>
            <a:custGeom>
              <a:avLst/>
              <a:gdLst/>
              <a:ahLst/>
              <a:cxnLst/>
              <a:rect l="l" t="t" r="r" b="b"/>
              <a:pathLst>
                <a:path w="165422" h="90088" extrusionOk="0">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w="19050" cap="flat" cmpd="sng">
              <a:solidFill>
                <a:schemeClr val="lt1"/>
              </a:solidFill>
              <a:prstDash val="solid"/>
              <a:round/>
              <a:headEnd type="oval" w="med" len="med"/>
              <a:tailEnd type="oval" w="med" len="med"/>
            </a:ln>
          </p:spPr>
        </p:sp>
        <p:sp>
          <p:nvSpPr>
            <p:cNvPr id="262" name="Google Shape;262;p31"/>
            <p:cNvSpPr/>
            <p:nvPr/>
          </p:nvSpPr>
          <p:spPr>
            <a:xfrm>
              <a:off x="4658400" y="40141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4195525" y="314735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3800700" y="38689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3358650" y="26378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2909400" y="29930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2437450" y="2393988"/>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1974575" y="32133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1500000" y="25532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31"/>
          <p:cNvSpPr/>
          <p:nvPr/>
        </p:nvSpPr>
        <p:spPr>
          <a:xfrm>
            <a:off x="6847150" y="1577745"/>
            <a:ext cx="1179600" cy="343800"/>
          </a:xfrm>
          <a:prstGeom prst="wedgeRoundRectCallout">
            <a:avLst>
              <a:gd name="adj1" fmla="val -21432"/>
              <a:gd name="adj2" fmla="val 84969"/>
              <a:gd name="adj3"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31"/>
          <p:cNvGrpSpPr/>
          <p:nvPr/>
        </p:nvGrpSpPr>
        <p:grpSpPr>
          <a:xfrm>
            <a:off x="4939557" y="1778136"/>
            <a:ext cx="3836911" cy="1503799"/>
            <a:chOff x="1000025" y="2059300"/>
            <a:chExt cx="4156550" cy="1629075"/>
          </a:xfrm>
        </p:grpSpPr>
        <p:sp>
          <p:nvSpPr>
            <p:cNvPr id="272" name="Google Shape;272;p31"/>
            <p:cNvSpPr/>
            <p:nvPr/>
          </p:nvSpPr>
          <p:spPr>
            <a:xfrm>
              <a:off x="1000025" y="2083952"/>
              <a:ext cx="4156550" cy="1576975"/>
            </a:xfrm>
            <a:custGeom>
              <a:avLst/>
              <a:gdLst/>
              <a:ahLst/>
              <a:cxnLst/>
              <a:rect l="l" t="t" r="r" b="b"/>
              <a:pathLst>
                <a:path w="166262" h="63079" extrusionOk="0">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w="19050" cap="flat" cmpd="sng">
              <a:solidFill>
                <a:schemeClr val="accent4"/>
              </a:solidFill>
              <a:prstDash val="solid"/>
              <a:round/>
              <a:headEnd type="oval" w="med" len="med"/>
              <a:tailEnd type="oval" w="med" len="med"/>
            </a:ln>
          </p:spPr>
        </p:sp>
        <p:sp>
          <p:nvSpPr>
            <p:cNvPr id="273" name="Google Shape;273;p31"/>
            <p:cNvSpPr/>
            <p:nvPr/>
          </p:nvSpPr>
          <p:spPr>
            <a:xfrm>
              <a:off x="1500000" y="205930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1974575" y="27372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2437450" y="26526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2909400" y="36037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3358650" y="29930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3780700" y="33152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4216350" y="24121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4658400" y="280245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31"/>
          <p:cNvSpPr txBox="1">
            <a:spLocks noGrp="1"/>
          </p:cNvSpPr>
          <p:nvPr>
            <p:ph type="body" idx="2"/>
          </p:nvPr>
        </p:nvSpPr>
        <p:spPr>
          <a:xfrm>
            <a:off x="6847150" y="1606395"/>
            <a:ext cx="1179600" cy="28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93" name="Google Shape;93;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a:solidFill>
                  <a:srgbClr val="000000"/>
                </a:solidFill>
                <a:latin typeface="Arial"/>
                <a:ea typeface="Arial"/>
                <a:cs typeface="Arial"/>
                <a:sym typeface="Arial"/>
              </a:rPr>
              <a:t>The National Institutional Ranking Framework (NIRF) was approved by the MHRD and launched by Honourable Minister of Human Resource Development on 29th September 2015. This framework outlines a methodology to rank institutions across the country. A lot of information is published by the board but it is not given any analytical form which could help in doing an analytical comparison between multiple institutes. Therefore we aim to extract the data present on the website in PDF format and do various sorts of analysis on the data.</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Source :</a:t>
            </a:r>
            <a:endParaRPr/>
          </a:p>
        </p:txBody>
      </p:sp>
      <p:sp>
        <p:nvSpPr>
          <p:cNvPr id="99" name="Google Shape;99;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50" b="1">
                <a:solidFill>
                  <a:srgbClr val="000000"/>
                </a:solidFill>
                <a:highlight>
                  <a:schemeClr val="lt1"/>
                </a:highlight>
                <a:latin typeface="Arial"/>
                <a:ea typeface="Arial"/>
                <a:cs typeface="Arial"/>
                <a:sym typeface="Arial"/>
              </a:rPr>
              <a:t>National Institutional Ranking Framework(</a:t>
            </a:r>
            <a:r>
              <a:rPr lang="en" sz="1150" b="1" u="sng">
                <a:solidFill>
                  <a:schemeClr val="hlink"/>
                </a:solidFill>
                <a:highlight>
                  <a:schemeClr val="lt1"/>
                </a:highlight>
                <a:latin typeface="Arial"/>
                <a:ea typeface="Arial"/>
                <a:cs typeface="Arial"/>
                <a:sym typeface="Arial"/>
                <a:hlinkClick r:id="rId3"/>
              </a:rPr>
              <a:t>NIRF Official Website</a:t>
            </a:r>
            <a:r>
              <a:rPr lang="en" sz="1150" b="1">
                <a:solidFill>
                  <a:srgbClr val="000000"/>
                </a:solidFill>
                <a:highlight>
                  <a:schemeClr val="lt1"/>
                </a:highlight>
                <a:latin typeface="Arial"/>
                <a:ea typeface="Arial"/>
                <a:cs typeface="Arial"/>
                <a:sym typeface="Arial"/>
              </a:rPr>
              <a:t>)</a:t>
            </a:r>
            <a:br>
              <a:rPr lang="en" sz="1150">
                <a:solidFill>
                  <a:srgbClr val="000000"/>
                </a:solidFill>
                <a:highlight>
                  <a:schemeClr val="lt1"/>
                </a:highlight>
                <a:latin typeface="Arial"/>
                <a:ea typeface="Arial"/>
                <a:cs typeface="Arial"/>
                <a:sym typeface="Arial"/>
              </a:rPr>
            </a:br>
            <a:endParaRPr sz="1150">
              <a:solidFill>
                <a:srgbClr val="000000"/>
              </a:solidFill>
              <a:highlight>
                <a:schemeClr val="lt1"/>
              </a:highlight>
              <a:latin typeface="Arial"/>
              <a:ea typeface="Arial"/>
              <a:cs typeface="Arial"/>
              <a:sym typeface="Arial"/>
            </a:endParaRPr>
          </a:p>
          <a:p>
            <a:pPr marL="0" lvl="0" indent="0" algn="l" rtl="0">
              <a:lnSpc>
                <a:spcPct val="100000"/>
              </a:lnSpc>
              <a:spcBef>
                <a:spcPts val="0"/>
              </a:spcBef>
              <a:spcAft>
                <a:spcPts val="0"/>
              </a:spcAft>
              <a:buNone/>
            </a:pPr>
            <a:r>
              <a:rPr lang="en" sz="1150">
                <a:solidFill>
                  <a:srgbClr val="000000"/>
                </a:solidFill>
                <a:highlight>
                  <a:schemeClr val="lt1"/>
                </a:highlight>
                <a:latin typeface="Arial"/>
                <a:ea typeface="Arial"/>
                <a:cs typeface="Arial"/>
                <a:sym typeface="Arial"/>
              </a:rPr>
              <a:t>This framework outlines a methodology to rank institutions across the country. The parameters broadly cover “Teaching, Learning and Resources,” “Research and Professional Practices,” “Graduation Outcomes,” “Outreach and Inclusivity,” and “Perception”</a:t>
            </a:r>
            <a:endParaRPr sz="1150">
              <a:solidFill>
                <a:srgbClr val="000000"/>
              </a:solidFill>
              <a:highlight>
                <a:schemeClr val="lt1"/>
              </a:highlight>
              <a:latin typeface="Arial"/>
              <a:ea typeface="Arial"/>
              <a:cs typeface="Arial"/>
              <a:sym typeface="Arial"/>
            </a:endParaRPr>
          </a:p>
          <a:p>
            <a:pPr marL="0" lvl="0" indent="0" algn="l" rtl="0">
              <a:lnSpc>
                <a:spcPct val="100000"/>
              </a:lnSpc>
              <a:spcBef>
                <a:spcPts val="0"/>
              </a:spcBef>
              <a:spcAft>
                <a:spcPts val="0"/>
              </a:spcAft>
              <a:buNone/>
            </a:pPr>
            <a:endParaRPr sz="1150">
              <a:solidFill>
                <a:srgbClr val="000000"/>
              </a:solidFill>
              <a:highlight>
                <a:schemeClr val="lt1"/>
              </a:highlight>
              <a:latin typeface="Arial"/>
              <a:ea typeface="Arial"/>
              <a:cs typeface="Arial"/>
              <a:sym typeface="Arial"/>
            </a:endParaRPr>
          </a:p>
          <a:p>
            <a:pPr marL="0" lvl="0" indent="0" algn="l" rtl="0">
              <a:lnSpc>
                <a:spcPct val="100000"/>
              </a:lnSpc>
              <a:spcBef>
                <a:spcPts val="0"/>
              </a:spcBef>
              <a:spcAft>
                <a:spcPts val="0"/>
              </a:spcAft>
              <a:buNone/>
            </a:pPr>
            <a:r>
              <a:rPr lang="en" sz="1150">
                <a:solidFill>
                  <a:srgbClr val="000000"/>
                </a:solidFill>
                <a:highlight>
                  <a:schemeClr val="lt1"/>
                </a:highlight>
                <a:latin typeface="Arial"/>
                <a:ea typeface="Arial"/>
                <a:cs typeface="Arial"/>
                <a:sym typeface="Arial"/>
              </a:rPr>
              <a:t>We have considered doing analytics on the ranking data provided by NIRF for last three years:</a:t>
            </a:r>
            <a:endParaRPr sz="1150">
              <a:solidFill>
                <a:srgbClr val="000000"/>
              </a:solidFill>
              <a:highlight>
                <a:schemeClr val="lt1"/>
              </a:highlight>
              <a:latin typeface="Arial"/>
              <a:ea typeface="Arial"/>
              <a:cs typeface="Arial"/>
              <a:sym typeface="Arial"/>
            </a:endParaRPr>
          </a:p>
          <a:p>
            <a:pPr marL="0" lvl="0" indent="0" algn="l" rtl="0">
              <a:lnSpc>
                <a:spcPct val="100000"/>
              </a:lnSpc>
              <a:spcBef>
                <a:spcPts val="0"/>
              </a:spcBef>
              <a:spcAft>
                <a:spcPts val="0"/>
              </a:spcAft>
              <a:buNone/>
            </a:pPr>
            <a:endParaRPr sz="1150">
              <a:solidFill>
                <a:srgbClr val="000000"/>
              </a:solidFill>
              <a:highlight>
                <a:schemeClr val="lt1"/>
              </a:highlight>
              <a:latin typeface="Arial"/>
              <a:ea typeface="Arial"/>
              <a:cs typeface="Arial"/>
              <a:sym typeface="Arial"/>
            </a:endParaRPr>
          </a:p>
          <a:p>
            <a:pPr marL="457200" lvl="0" indent="-301625" algn="l" rtl="0">
              <a:lnSpc>
                <a:spcPct val="100000"/>
              </a:lnSpc>
              <a:spcBef>
                <a:spcPts val="0"/>
              </a:spcBef>
              <a:spcAft>
                <a:spcPts val="0"/>
              </a:spcAft>
              <a:buClr>
                <a:srgbClr val="000000"/>
              </a:buClr>
              <a:buSzPts val="1150"/>
              <a:buFont typeface="Arial"/>
              <a:buChar char="-"/>
            </a:pPr>
            <a:r>
              <a:rPr lang="en" sz="1150" u="sng">
                <a:solidFill>
                  <a:schemeClr val="hlink"/>
                </a:solidFill>
                <a:highlight>
                  <a:schemeClr val="lt1"/>
                </a:highlight>
                <a:latin typeface="Arial"/>
                <a:ea typeface="Arial"/>
                <a:cs typeface="Arial"/>
                <a:sym typeface="Arial"/>
                <a:hlinkClick r:id="rId4"/>
              </a:rPr>
              <a:t>NIRF India Rankings 2021: Overall</a:t>
            </a:r>
            <a:endParaRPr sz="1150">
              <a:solidFill>
                <a:srgbClr val="000000"/>
              </a:solidFill>
              <a:highlight>
                <a:schemeClr val="lt1"/>
              </a:highlight>
              <a:latin typeface="Arial"/>
              <a:ea typeface="Arial"/>
              <a:cs typeface="Arial"/>
              <a:sym typeface="Arial"/>
            </a:endParaRPr>
          </a:p>
          <a:p>
            <a:pPr marL="457200" lvl="0" indent="0" algn="l" rtl="0">
              <a:lnSpc>
                <a:spcPct val="100000"/>
              </a:lnSpc>
              <a:spcBef>
                <a:spcPts val="0"/>
              </a:spcBef>
              <a:spcAft>
                <a:spcPts val="0"/>
              </a:spcAft>
              <a:buNone/>
            </a:pPr>
            <a:endParaRPr sz="1150">
              <a:solidFill>
                <a:srgbClr val="000000"/>
              </a:solidFill>
              <a:highlight>
                <a:schemeClr val="lt1"/>
              </a:highlight>
              <a:latin typeface="Arial"/>
              <a:ea typeface="Arial"/>
              <a:cs typeface="Arial"/>
              <a:sym typeface="Arial"/>
            </a:endParaRPr>
          </a:p>
          <a:p>
            <a:pPr marL="457200" lvl="0" indent="-301625" algn="l" rtl="0">
              <a:lnSpc>
                <a:spcPct val="100000"/>
              </a:lnSpc>
              <a:spcBef>
                <a:spcPts val="0"/>
              </a:spcBef>
              <a:spcAft>
                <a:spcPts val="0"/>
              </a:spcAft>
              <a:buClr>
                <a:srgbClr val="000000"/>
              </a:buClr>
              <a:buSzPts val="1150"/>
              <a:buFont typeface="Arial"/>
              <a:buChar char="-"/>
            </a:pPr>
            <a:r>
              <a:rPr lang="en" sz="1150" u="sng">
                <a:solidFill>
                  <a:schemeClr val="hlink"/>
                </a:solidFill>
                <a:highlight>
                  <a:schemeClr val="lt1"/>
                </a:highlight>
                <a:latin typeface="Arial"/>
                <a:ea typeface="Arial"/>
                <a:cs typeface="Arial"/>
                <a:sym typeface="Arial"/>
                <a:hlinkClick r:id="rId5"/>
              </a:rPr>
              <a:t>NIRF India Rankings 2020: Overall</a:t>
            </a:r>
            <a:endParaRPr sz="1150">
              <a:solidFill>
                <a:srgbClr val="000000"/>
              </a:solidFill>
              <a:highlight>
                <a:schemeClr val="lt1"/>
              </a:highlight>
              <a:latin typeface="Arial"/>
              <a:ea typeface="Arial"/>
              <a:cs typeface="Arial"/>
              <a:sym typeface="Arial"/>
            </a:endParaRPr>
          </a:p>
          <a:p>
            <a:pPr marL="457200" lvl="0" indent="0" algn="l" rtl="0">
              <a:lnSpc>
                <a:spcPct val="100000"/>
              </a:lnSpc>
              <a:spcBef>
                <a:spcPts val="0"/>
              </a:spcBef>
              <a:spcAft>
                <a:spcPts val="0"/>
              </a:spcAft>
              <a:buNone/>
            </a:pPr>
            <a:endParaRPr sz="1150">
              <a:solidFill>
                <a:srgbClr val="000000"/>
              </a:solidFill>
              <a:highlight>
                <a:schemeClr val="lt1"/>
              </a:highlight>
              <a:latin typeface="Arial"/>
              <a:ea typeface="Arial"/>
              <a:cs typeface="Arial"/>
              <a:sym typeface="Arial"/>
            </a:endParaRPr>
          </a:p>
          <a:p>
            <a:pPr marL="457200" lvl="0" indent="-301625" algn="l" rtl="0">
              <a:lnSpc>
                <a:spcPct val="100000"/>
              </a:lnSpc>
              <a:spcBef>
                <a:spcPts val="0"/>
              </a:spcBef>
              <a:spcAft>
                <a:spcPts val="0"/>
              </a:spcAft>
              <a:buClr>
                <a:srgbClr val="000000"/>
              </a:buClr>
              <a:buSzPts val="1150"/>
              <a:buFont typeface="Arial"/>
              <a:buChar char="-"/>
            </a:pPr>
            <a:r>
              <a:rPr lang="en" sz="1150" u="sng">
                <a:solidFill>
                  <a:schemeClr val="hlink"/>
                </a:solidFill>
                <a:highlight>
                  <a:schemeClr val="lt1"/>
                </a:highlight>
                <a:latin typeface="Arial"/>
                <a:ea typeface="Arial"/>
                <a:cs typeface="Arial"/>
                <a:sym typeface="Arial"/>
                <a:hlinkClick r:id="rId6"/>
              </a:rPr>
              <a:t>NIRF India Rankings 2019: Overall</a:t>
            </a:r>
            <a:endParaRPr sz="1150">
              <a:solidFill>
                <a:srgbClr val="000000"/>
              </a:solidFill>
              <a:highlight>
                <a:schemeClr val="lt1"/>
              </a:highlight>
              <a:latin typeface="Arial"/>
              <a:ea typeface="Arial"/>
              <a:cs typeface="Arial"/>
              <a:sym typeface="Arial"/>
            </a:endParaRPr>
          </a:p>
          <a:p>
            <a:pPr marL="457200" lvl="0" indent="0" algn="l" rtl="0">
              <a:lnSpc>
                <a:spcPct val="100000"/>
              </a:lnSpc>
              <a:spcBef>
                <a:spcPts val="0"/>
              </a:spcBef>
              <a:spcAft>
                <a:spcPts val="0"/>
              </a:spcAft>
              <a:buNone/>
            </a:pPr>
            <a:endParaRPr sz="1150">
              <a:solidFill>
                <a:srgbClr val="000000"/>
              </a:solidFill>
              <a:highlight>
                <a:schemeClr val="lt1"/>
              </a:highlight>
              <a:latin typeface="Arial"/>
              <a:ea typeface="Arial"/>
              <a:cs typeface="Arial"/>
              <a:sym typeface="Arial"/>
            </a:endParaRPr>
          </a:p>
          <a:p>
            <a:pPr marL="457200" lvl="0" indent="0" algn="l" rtl="0">
              <a:lnSpc>
                <a:spcPct val="100000"/>
              </a:lnSpc>
              <a:spcBef>
                <a:spcPts val="0"/>
              </a:spcBef>
              <a:spcAft>
                <a:spcPts val="0"/>
              </a:spcAft>
              <a:buNone/>
            </a:pPr>
            <a:endParaRPr sz="1150">
              <a:solidFill>
                <a:srgbClr val="000000"/>
              </a:solidFill>
              <a:highlight>
                <a:schemeClr val="lt1"/>
              </a:highlight>
              <a:latin typeface="Arial"/>
              <a:ea typeface="Arial"/>
              <a:cs typeface="Arial"/>
              <a:sym typeface="Arial"/>
            </a:endParaRPr>
          </a:p>
          <a:p>
            <a:pPr marL="457200" lvl="0" indent="0" algn="l" rtl="0">
              <a:lnSpc>
                <a:spcPct val="100000"/>
              </a:lnSpc>
              <a:spcBef>
                <a:spcPts val="0"/>
              </a:spcBef>
              <a:spcAft>
                <a:spcPts val="0"/>
              </a:spcAft>
              <a:buNone/>
            </a:pPr>
            <a:endParaRPr sz="1150">
              <a:solidFill>
                <a:srgbClr val="000000"/>
              </a:solidFill>
              <a:highlight>
                <a:schemeClr val="lt1"/>
              </a:highlight>
              <a:latin typeface="Arial"/>
              <a:ea typeface="Arial"/>
              <a:cs typeface="Arial"/>
              <a:sym typeface="Arial"/>
            </a:endParaRPr>
          </a:p>
          <a:p>
            <a:pPr marL="0" lvl="0" indent="0" algn="l" rtl="0">
              <a:lnSpc>
                <a:spcPct val="100000"/>
              </a:lnSpc>
              <a:spcBef>
                <a:spcPts val="0"/>
              </a:spcBef>
              <a:spcAft>
                <a:spcPts val="0"/>
              </a:spcAft>
              <a:buNone/>
            </a:pPr>
            <a:r>
              <a:rPr lang="en" sz="1150">
                <a:solidFill>
                  <a:srgbClr val="000000"/>
                </a:solidFill>
                <a:highlight>
                  <a:schemeClr val="lt1"/>
                </a:highlight>
                <a:latin typeface="Arial"/>
                <a:ea typeface="Arial"/>
                <a:cs typeface="Arial"/>
                <a:sym typeface="Arial"/>
              </a:rPr>
              <a:t>NOTE: The data provided here is in the PDF format, which we have used to do further preprocessing </a:t>
            </a:r>
            <a:endParaRPr sz="1150">
              <a:solidFill>
                <a:srgbClr val="000000"/>
              </a:solidFill>
              <a:highlight>
                <a:schemeClr val="lt1"/>
              </a:highlight>
              <a:latin typeface="Arial"/>
              <a:ea typeface="Arial"/>
              <a:cs typeface="Arial"/>
              <a:sym typeface="Arial"/>
            </a:endParaRPr>
          </a:p>
          <a:p>
            <a:pPr marL="0" lvl="0" indent="0" algn="l" rtl="0">
              <a:lnSpc>
                <a:spcPct val="100000"/>
              </a:lnSpc>
              <a:spcBef>
                <a:spcPts val="0"/>
              </a:spcBef>
              <a:spcAft>
                <a:spcPts val="0"/>
              </a:spcAft>
              <a:buNone/>
            </a:pPr>
            <a:r>
              <a:rPr lang="en" sz="1150">
                <a:solidFill>
                  <a:srgbClr val="000000"/>
                </a:solidFill>
                <a:highlight>
                  <a:schemeClr val="lt1"/>
                </a:highlight>
                <a:latin typeface="Arial"/>
                <a:ea typeface="Arial"/>
                <a:cs typeface="Arial"/>
                <a:sym typeface="Arial"/>
              </a:rPr>
              <a:t>and analytics.</a:t>
            </a:r>
            <a:br>
              <a:rPr lang="en" sz="1150">
                <a:solidFill>
                  <a:srgbClr val="000000"/>
                </a:solidFill>
                <a:highlight>
                  <a:schemeClr val="lt1"/>
                </a:highlight>
                <a:latin typeface="Arial"/>
                <a:ea typeface="Arial"/>
                <a:cs typeface="Arial"/>
                <a:sym typeface="Arial"/>
              </a:rPr>
            </a:br>
            <a:br>
              <a:rPr lang="en" sz="1150">
                <a:solidFill>
                  <a:srgbClr val="000000"/>
                </a:solidFill>
                <a:highlight>
                  <a:schemeClr val="lt1"/>
                </a:highlight>
                <a:latin typeface="Arial"/>
                <a:ea typeface="Arial"/>
                <a:cs typeface="Arial"/>
                <a:sym typeface="Arial"/>
              </a:rPr>
            </a:br>
            <a:endParaRPr sz="1150">
              <a:solidFill>
                <a:srgbClr val="000000"/>
              </a:solidFill>
              <a:highlight>
                <a:schemeClr val="lt1"/>
              </a:highlight>
              <a:latin typeface="Arial"/>
              <a:ea typeface="Arial"/>
              <a:cs typeface="Arial"/>
              <a:sym typeface="Arial"/>
            </a:endParaRPr>
          </a:p>
          <a:p>
            <a:pPr marL="0" lvl="0" indent="0" algn="l" rtl="0">
              <a:lnSpc>
                <a:spcPct val="100000"/>
              </a:lnSpc>
              <a:spcBef>
                <a:spcPts val="0"/>
              </a:spcBef>
              <a:spcAft>
                <a:spcPts val="0"/>
              </a:spcAft>
              <a:buNone/>
            </a:pPr>
            <a:endParaRPr sz="1150">
              <a:solidFill>
                <a:srgbClr val="000000"/>
              </a:solidFill>
              <a:highlight>
                <a:schemeClr val="lt1"/>
              </a:highlight>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ctrTitle" idx="4294967295"/>
          </p:nvPr>
        </p:nvSpPr>
        <p:spPr>
          <a:xfrm>
            <a:off x="598100" y="252574"/>
            <a:ext cx="8222100" cy="61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Format</a:t>
            </a:r>
            <a:endParaRPr/>
          </a:p>
        </p:txBody>
      </p:sp>
      <p:sp>
        <p:nvSpPr>
          <p:cNvPr id="105" name="Google Shape;105;p16"/>
          <p:cNvSpPr txBox="1">
            <a:spLocks noGrp="1"/>
          </p:cNvSpPr>
          <p:nvPr>
            <p:ph type="subTitle" idx="4294967295"/>
          </p:nvPr>
        </p:nvSpPr>
        <p:spPr>
          <a:xfrm>
            <a:off x="228325" y="1315463"/>
            <a:ext cx="3083700" cy="2082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Each college has a separate PDF file</a:t>
            </a:r>
            <a:endParaRPr/>
          </a:p>
          <a:p>
            <a:pPr marL="457200" lvl="0" indent="-342900" algn="l" rtl="0">
              <a:spcBef>
                <a:spcPts val="0"/>
              </a:spcBef>
              <a:spcAft>
                <a:spcPts val="0"/>
              </a:spcAft>
              <a:buSzPts val="1800"/>
              <a:buChar char="●"/>
            </a:pPr>
            <a:r>
              <a:rPr lang="en"/>
              <a:t>Multiple tables in a PDF file</a:t>
            </a:r>
            <a:endParaRPr/>
          </a:p>
          <a:p>
            <a:pPr marL="457200" lvl="0" indent="-342900" algn="l" rtl="0">
              <a:spcBef>
                <a:spcPts val="0"/>
              </a:spcBef>
              <a:spcAft>
                <a:spcPts val="0"/>
              </a:spcAft>
              <a:buSzPts val="1800"/>
              <a:buChar char="●"/>
            </a:pPr>
            <a:r>
              <a:rPr lang="en"/>
              <a:t>Tables dimension non-uniform</a:t>
            </a:r>
            <a:endParaRPr/>
          </a:p>
        </p:txBody>
      </p:sp>
      <p:pic>
        <p:nvPicPr>
          <p:cNvPr id="106" name="Google Shape;106;p16"/>
          <p:cNvPicPr preferRelativeResize="0"/>
          <p:nvPr/>
        </p:nvPicPr>
        <p:blipFill>
          <a:blip r:embed="rId3">
            <a:alphaModFix/>
          </a:blip>
          <a:stretch>
            <a:fillRect/>
          </a:stretch>
        </p:blipFill>
        <p:spPr>
          <a:xfrm>
            <a:off x="3446479" y="252575"/>
            <a:ext cx="5262074" cy="3717926"/>
          </a:xfrm>
          <a:prstGeom prst="rect">
            <a:avLst/>
          </a:prstGeom>
          <a:noFill/>
          <a:ln>
            <a:noFill/>
          </a:ln>
        </p:spPr>
      </p:pic>
      <p:sp>
        <p:nvSpPr>
          <p:cNvPr id="107" name="Google Shape;107;p16"/>
          <p:cNvSpPr txBox="1"/>
          <p:nvPr/>
        </p:nvSpPr>
        <p:spPr>
          <a:xfrm>
            <a:off x="3637963" y="3970500"/>
            <a:ext cx="33738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a:latin typeface="Roboto"/>
                <a:ea typeface="Roboto"/>
                <a:cs typeface="Roboto"/>
                <a:sym typeface="Roboto"/>
              </a:rPr>
              <a:t>Sample Snapshot of NIRF Tables</a:t>
            </a:r>
            <a:endParaRPr sz="17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extraction</a:t>
            </a:r>
            <a:endParaRPr/>
          </a:p>
        </p:txBody>
      </p:sp>
      <p:sp>
        <p:nvSpPr>
          <p:cNvPr id="113" name="Google Shape;113;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300 PDF files</a:t>
            </a:r>
            <a:r>
              <a:rPr lang="en"/>
              <a:t>(each corresponding to top 100 colleges of 2021, 2020, 2019) were processed</a:t>
            </a:r>
            <a:endParaRPr/>
          </a:p>
          <a:p>
            <a:pPr marL="457200" lvl="0" indent="-342900" algn="l" rtl="0">
              <a:spcBef>
                <a:spcPts val="0"/>
              </a:spcBef>
              <a:spcAft>
                <a:spcPts val="0"/>
              </a:spcAft>
              <a:buSzPts val="1800"/>
              <a:buChar char="●"/>
            </a:pPr>
            <a:r>
              <a:rPr lang="en" b="1"/>
              <a:t>Common tables</a:t>
            </a:r>
            <a:r>
              <a:rPr lang="en"/>
              <a:t> were determined, i.e. tables present in each of the 100 colleges for a particular year</a:t>
            </a:r>
            <a:endParaRPr/>
          </a:p>
          <a:p>
            <a:pPr marL="457200" lvl="0" indent="-342900" algn="l" rtl="0">
              <a:spcBef>
                <a:spcPts val="0"/>
              </a:spcBef>
              <a:spcAft>
                <a:spcPts val="0"/>
              </a:spcAft>
              <a:buSzPts val="1800"/>
              <a:buChar char="●"/>
            </a:pPr>
            <a:r>
              <a:rPr lang="en" b="1"/>
              <a:t>Final dataset</a:t>
            </a:r>
            <a:r>
              <a:rPr lang="en"/>
              <a:t> was created, consisting of csv files for different parameters across top colleges over last three years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Major Challenges:</a:t>
            </a:r>
            <a:endParaRPr/>
          </a:p>
        </p:txBody>
      </p:sp>
      <p:sp>
        <p:nvSpPr>
          <p:cNvPr id="119" name="Google Shape;119;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Retrieving cross page tables</a:t>
            </a:r>
            <a:endParaRPr/>
          </a:p>
          <a:p>
            <a:pPr marL="457200" lvl="0" indent="-342900" algn="l" rtl="0">
              <a:lnSpc>
                <a:spcPct val="150000"/>
              </a:lnSpc>
              <a:spcBef>
                <a:spcPts val="0"/>
              </a:spcBef>
              <a:spcAft>
                <a:spcPts val="0"/>
              </a:spcAft>
              <a:buSzPts val="1800"/>
              <a:buChar char="●"/>
            </a:pPr>
            <a:r>
              <a:rPr lang="en"/>
              <a:t>Extraction of single lined tables</a:t>
            </a:r>
            <a:endParaRPr/>
          </a:p>
          <a:p>
            <a:pPr marL="457200" lvl="0" indent="-342900" algn="l" rtl="0">
              <a:lnSpc>
                <a:spcPct val="150000"/>
              </a:lnSpc>
              <a:spcBef>
                <a:spcPts val="0"/>
              </a:spcBef>
              <a:spcAft>
                <a:spcPts val="0"/>
              </a:spcAft>
              <a:buSzPts val="1800"/>
              <a:buChar char="●"/>
            </a:pPr>
            <a:r>
              <a:rPr lang="en"/>
              <a:t>Inconsistency in the PDF format over the years</a:t>
            </a:r>
            <a:endParaRPr/>
          </a:p>
          <a:p>
            <a:pPr marL="457200" lvl="0" indent="-342900" algn="l" rtl="0">
              <a:lnSpc>
                <a:spcPct val="150000"/>
              </a:lnSpc>
              <a:spcBef>
                <a:spcPts val="0"/>
              </a:spcBef>
              <a:spcAft>
                <a:spcPts val="0"/>
              </a:spcAft>
              <a:buSzPts val="1800"/>
              <a:buChar char="●"/>
            </a:pPr>
            <a:r>
              <a:rPr lang="en"/>
              <a:t>Different number of tables in the PDFs</a:t>
            </a:r>
            <a:endParaRPr/>
          </a:p>
          <a:p>
            <a:pPr marL="457200" lvl="0" indent="-342900" algn="l" rtl="0">
              <a:lnSpc>
                <a:spcPct val="150000"/>
              </a:lnSpc>
              <a:spcBef>
                <a:spcPts val="0"/>
              </a:spcBef>
              <a:spcAft>
                <a:spcPts val="0"/>
              </a:spcAft>
              <a:buSzPts val="1800"/>
              <a:buChar char="●"/>
            </a:pPr>
            <a:r>
              <a:rPr lang="en"/>
              <a:t>Large numbers of NA values and NULL characters</a:t>
            </a:r>
            <a:endParaRPr/>
          </a:p>
          <a:p>
            <a:pPr marL="457200" lvl="0" indent="-342900" algn="l" rtl="0">
              <a:lnSpc>
                <a:spcPct val="150000"/>
              </a:lnSpc>
              <a:spcBef>
                <a:spcPts val="0"/>
              </a:spcBef>
              <a:spcAft>
                <a:spcPts val="0"/>
              </a:spcAft>
              <a:buSzPts val="1800"/>
              <a:buChar char="●"/>
            </a:pPr>
            <a:r>
              <a:rPr lang="en"/>
              <a:t>Spelling mismatches in college names </a:t>
            </a:r>
            <a:endParaRPr/>
          </a:p>
          <a:p>
            <a:pPr marL="45720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Solutions to Challenges Faced</a:t>
            </a:r>
            <a:endParaRPr/>
          </a:p>
        </p:txBody>
      </p:sp>
      <p:pic>
        <p:nvPicPr>
          <p:cNvPr id="125" name="Google Shape;125;p19"/>
          <p:cNvPicPr preferRelativeResize="0"/>
          <p:nvPr/>
        </p:nvPicPr>
        <p:blipFill>
          <a:blip r:embed="rId3">
            <a:alphaModFix/>
          </a:blip>
          <a:stretch>
            <a:fillRect/>
          </a:stretch>
        </p:blipFill>
        <p:spPr>
          <a:xfrm>
            <a:off x="152400" y="1147600"/>
            <a:ext cx="8839202" cy="1760505"/>
          </a:xfrm>
          <a:prstGeom prst="rect">
            <a:avLst/>
          </a:prstGeom>
          <a:noFill/>
          <a:ln>
            <a:noFill/>
          </a:ln>
        </p:spPr>
      </p:pic>
      <p:sp>
        <p:nvSpPr>
          <p:cNvPr id="126" name="Google Shape;126;p19"/>
          <p:cNvSpPr txBox="1"/>
          <p:nvPr/>
        </p:nvSpPr>
        <p:spPr>
          <a:xfrm>
            <a:off x="2788975" y="910975"/>
            <a:ext cx="8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27" name="Google Shape;127;p19"/>
          <p:cNvSpPr txBox="1"/>
          <p:nvPr/>
        </p:nvSpPr>
        <p:spPr>
          <a:xfrm>
            <a:off x="518550" y="3069275"/>
            <a:ext cx="74841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latin typeface="Roboto"/>
                <a:ea typeface="Roboto"/>
                <a:cs typeface="Roboto"/>
                <a:sym typeface="Roboto"/>
              </a:rPr>
              <a:t>Problem: Cross Page Tables</a:t>
            </a:r>
            <a:endParaRPr sz="2100">
              <a:latin typeface="Roboto"/>
              <a:ea typeface="Roboto"/>
              <a:cs typeface="Roboto"/>
              <a:sym typeface="Roboto"/>
            </a:endParaRPr>
          </a:p>
          <a:p>
            <a:pPr marL="0" lvl="0" indent="0" algn="l" rtl="0">
              <a:spcBef>
                <a:spcPts val="0"/>
              </a:spcBef>
              <a:spcAft>
                <a:spcPts val="0"/>
              </a:spcAft>
              <a:buNone/>
            </a:pPr>
            <a:endParaRPr sz="2100">
              <a:latin typeface="Roboto"/>
              <a:ea typeface="Roboto"/>
              <a:cs typeface="Roboto"/>
              <a:sym typeface="Roboto"/>
            </a:endParaRPr>
          </a:p>
          <a:p>
            <a:pPr marL="0" lvl="0" indent="0" algn="l" rtl="0">
              <a:spcBef>
                <a:spcPts val="0"/>
              </a:spcBef>
              <a:spcAft>
                <a:spcPts val="0"/>
              </a:spcAft>
              <a:buNone/>
            </a:pPr>
            <a:r>
              <a:rPr lang="en" sz="2100">
                <a:latin typeface="Roboto"/>
                <a:ea typeface="Roboto"/>
                <a:cs typeface="Roboto"/>
                <a:sym typeface="Roboto"/>
              </a:rPr>
              <a:t>Solution: Used all possible string combinations which could be occurring in last row of 1st table and first row of 2nd table.</a:t>
            </a:r>
            <a:endParaRPr sz="21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Solutions to Challenges Faced</a:t>
            </a:r>
            <a:endParaRPr/>
          </a:p>
        </p:txBody>
      </p:sp>
      <p:sp>
        <p:nvSpPr>
          <p:cNvPr id="133" name="Google Shape;133;p20"/>
          <p:cNvSpPr txBox="1"/>
          <p:nvPr/>
        </p:nvSpPr>
        <p:spPr>
          <a:xfrm>
            <a:off x="2788975" y="910975"/>
            <a:ext cx="8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34" name="Google Shape;134;p20"/>
          <p:cNvSpPr txBox="1"/>
          <p:nvPr/>
        </p:nvSpPr>
        <p:spPr>
          <a:xfrm>
            <a:off x="518550" y="3337500"/>
            <a:ext cx="7484100" cy="1354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Roboto"/>
                <a:ea typeface="Roboto"/>
                <a:cs typeface="Roboto"/>
                <a:sym typeface="Roboto"/>
              </a:rPr>
              <a:t>Problem: Mismatched number of columns in cross page tables</a:t>
            </a: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a:latin typeface="Roboto"/>
                <a:ea typeface="Roboto"/>
                <a:cs typeface="Roboto"/>
                <a:sym typeface="Roboto"/>
              </a:rPr>
              <a:t>Solution: Made a dictionary to extract relevant details and later added to a dataframe explicitly.</a:t>
            </a:r>
            <a:endParaRPr sz="1900">
              <a:latin typeface="Roboto"/>
              <a:ea typeface="Roboto"/>
              <a:cs typeface="Roboto"/>
              <a:sym typeface="Roboto"/>
            </a:endParaRPr>
          </a:p>
        </p:txBody>
      </p:sp>
      <p:pic>
        <p:nvPicPr>
          <p:cNvPr id="135" name="Google Shape;135;p20"/>
          <p:cNvPicPr preferRelativeResize="0"/>
          <p:nvPr/>
        </p:nvPicPr>
        <p:blipFill>
          <a:blip r:embed="rId3">
            <a:alphaModFix/>
          </a:blip>
          <a:stretch>
            <a:fillRect/>
          </a:stretch>
        </p:blipFill>
        <p:spPr>
          <a:xfrm>
            <a:off x="448225" y="910975"/>
            <a:ext cx="8260975" cy="2309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Solutions to Challenges Faced</a:t>
            </a:r>
            <a:endParaRPr/>
          </a:p>
        </p:txBody>
      </p:sp>
      <p:sp>
        <p:nvSpPr>
          <p:cNvPr id="141" name="Google Shape;141;p21"/>
          <p:cNvSpPr txBox="1"/>
          <p:nvPr/>
        </p:nvSpPr>
        <p:spPr>
          <a:xfrm>
            <a:off x="2788975" y="910975"/>
            <a:ext cx="8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42" name="Google Shape;142;p21"/>
          <p:cNvSpPr txBox="1"/>
          <p:nvPr/>
        </p:nvSpPr>
        <p:spPr>
          <a:xfrm>
            <a:off x="934500" y="2247250"/>
            <a:ext cx="74841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latin typeface="Roboto"/>
                <a:ea typeface="Roboto"/>
                <a:cs typeface="Roboto"/>
                <a:sym typeface="Roboto"/>
              </a:rPr>
              <a:t>Problem: Table consisting of a single line only.</a:t>
            </a:r>
            <a:endParaRPr sz="2100">
              <a:latin typeface="Roboto"/>
              <a:ea typeface="Roboto"/>
              <a:cs typeface="Roboto"/>
              <a:sym typeface="Roboto"/>
            </a:endParaRPr>
          </a:p>
          <a:p>
            <a:pPr marL="0" lvl="0" indent="0" algn="l" rtl="0">
              <a:spcBef>
                <a:spcPts val="0"/>
              </a:spcBef>
              <a:spcAft>
                <a:spcPts val="0"/>
              </a:spcAft>
              <a:buNone/>
            </a:pPr>
            <a:endParaRPr sz="2100">
              <a:latin typeface="Roboto"/>
              <a:ea typeface="Roboto"/>
              <a:cs typeface="Roboto"/>
              <a:sym typeface="Roboto"/>
            </a:endParaRPr>
          </a:p>
          <a:p>
            <a:pPr marL="0" lvl="0" indent="0" algn="l" rtl="0">
              <a:spcBef>
                <a:spcPts val="0"/>
              </a:spcBef>
              <a:spcAft>
                <a:spcPts val="0"/>
              </a:spcAft>
              <a:buNone/>
            </a:pPr>
            <a:r>
              <a:rPr lang="en" sz="2100">
                <a:latin typeface="Roboto"/>
                <a:ea typeface="Roboto"/>
                <a:cs typeface="Roboto"/>
                <a:sym typeface="Roboto"/>
              </a:rPr>
              <a:t>Solution: Used PyPDF to extract PDF in text format and then used text matching to extract required row.</a:t>
            </a:r>
            <a:endParaRPr sz="2100">
              <a:latin typeface="Roboto"/>
              <a:ea typeface="Roboto"/>
              <a:cs typeface="Roboto"/>
              <a:sym typeface="Roboto"/>
            </a:endParaRPr>
          </a:p>
        </p:txBody>
      </p:sp>
      <p:pic>
        <p:nvPicPr>
          <p:cNvPr id="143" name="Google Shape;143;p21"/>
          <p:cNvPicPr preferRelativeResize="0"/>
          <p:nvPr/>
        </p:nvPicPr>
        <p:blipFill>
          <a:blip r:embed="rId3">
            <a:alphaModFix/>
          </a:blip>
          <a:stretch>
            <a:fillRect/>
          </a:stretch>
        </p:blipFill>
        <p:spPr>
          <a:xfrm>
            <a:off x="152400" y="1328624"/>
            <a:ext cx="8839200" cy="60780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787</Words>
  <Application>Microsoft Office PowerPoint</Application>
  <PresentationFormat>On-screen Show (16:9)</PresentationFormat>
  <Paragraphs>91</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Roboto</vt:lpstr>
      <vt:lpstr>Arial</vt:lpstr>
      <vt:lpstr>Calibri</vt:lpstr>
      <vt:lpstr>Geometric</vt:lpstr>
      <vt:lpstr>Extraction and Analysis of National Institutional Ranking Framework Data</vt:lpstr>
      <vt:lpstr>Introduction</vt:lpstr>
      <vt:lpstr>Data Source :</vt:lpstr>
      <vt:lpstr>Data Format</vt:lpstr>
      <vt:lpstr>Data extraction</vt:lpstr>
      <vt:lpstr>Major Challenges:</vt:lpstr>
      <vt:lpstr>Solutions to Challenges Faced</vt:lpstr>
      <vt:lpstr>Solutions to Challenges Faced</vt:lpstr>
      <vt:lpstr>Solutions to Challenges Faced</vt:lpstr>
      <vt:lpstr>Dataset Cleaning and Pre-processing :</vt:lpstr>
      <vt:lpstr>Analysis of consistency of Institutes in NIRF Rankings  </vt:lpstr>
      <vt:lpstr>How frequently a program is conducted in the top  institutes.</vt:lpstr>
      <vt:lpstr>Average number of PhD students over last 3 years.</vt:lpstr>
      <vt:lpstr>Best Program in terms of percentage of students getting placed</vt:lpstr>
      <vt:lpstr>Percentage of students unplaced</vt:lpstr>
      <vt:lpstr>Analysis of Student to Faculty Ratio</vt:lpstr>
      <vt:lpstr>Analysis of programs in various colleges that either overfill or have vacant seats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Extraction and Analysis of National Institutional Ranking Framework Data</dc:title>
  <cp:lastModifiedBy>Pranshu Sahijwani</cp:lastModifiedBy>
  <cp:revision>1</cp:revision>
  <dcterms:modified xsi:type="dcterms:W3CDTF">2021-11-21T13:50:59Z</dcterms:modified>
</cp:coreProperties>
</file>