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33603ac7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33603ac7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33603ac77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33603ac77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33603ac77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33603ac77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33603ac77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33603ac77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33603ac77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33603ac77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33603ac77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33603ac77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33603ac77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33603ac77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33603ac7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33603ac7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33603ac7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33603ac7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33603ac77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33603ac77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33603ac77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33603ac77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33603ac77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33603ac77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344637265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344637265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344637265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344637265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344637265_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344637265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nirfindia.org/About" TargetMode="External"/><Relationship Id="rId4" Type="http://schemas.openxmlformats.org/officeDocument/2006/relationships/hyperlink" Target="https://www.nirfindia.org/2021/OverallRanking.html" TargetMode="External"/><Relationship Id="rId5" Type="http://schemas.openxmlformats.org/officeDocument/2006/relationships/hyperlink" Target="https://www.nirfindia.org/2020/OverallRanking.html" TargetMode="External"/><Relationship Id="rId6" Type="http://schemas.openxmlformats.org/officeDocument/2006/relationships/hyperlink" Target="https://www.nirfindia.org/2019/OverallRanking.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440400" y="715525"/>
            <a:ext cx="5703600" cy="253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300">
                <a:latin typeface="Calibri"/>
                <a:ea typeface="Calibri"/>
                <a:cs typeface="Calibri"/>
                <a:sym typeface="Calibri"/>
              </a:rPr>
              <a:t>Extraction and Analysis of National Institutional Ranking Framework Data</a:t>
            </a:r>
            <a:endParaRPr b="1" sz="4300">
              <a:latin typeface="Calibri"/>
              <a:ea typeface="Calibri"/>
              <a:cs typeface="Calibri"/>
              <a:sym typeface="Calibri"/>
            </a:endParaRPr>
          </a:p>
        </p:txBody>
      </p:sp>
      <p:sp>
        <p:nvSpPr>
          <p:cNvPr id="86" name="Google Shape;86;p13"/>
          <p:cNvSpPr txBox="1"/>
          <p:nvPr>
            <p:ph idx="1" type="subTitle"/>
          </p:nvPr>
        </p:nvSpPr>
        <p:spPr>
          <a:xfrm>
            <a:off x="294750" y="715525"/>
            <a:ext cx="1680900" cy="73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Group - 34</a:t>
            </a:r>
            <a:endParaRPr b="1" sz="2400"/>
          </a:p>
        </p:txBody>
      </p:sp>
      <p:sp>
        <p:nvSpPr>
          <p:cNvPr id="87" name="Google Shape;87;p13"/>
          <p:cNvSpPr txBox="1"/>
          <p:nvPr/>
        </p:nvSpPr>
        <p:spPr>
          <a:xfrm>
            <a:off x="244475" y="2918675"/>
            <a:ext cx="3966900" cy="204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u="sng">
                <a:solidFill>
                  <a:schemeClr val="lt1"/>
                </a:solidFill>
              </a:rPr>
              <a:t>Team members:</a:t>
            </a:r>
            <a:endParaRPr b="1" sz="1900" u="sng">
              <a:solidFill>
                <a:schemeClr val="lt1"/>
              </a:solidFill>
            </a:endParaRPr>
          </a:p>
          <a:p>
            <a:pPr indent="0" lvl="0" marL="0" rtl="0" algn="l">
              <a:spcBef>
                <a:spcPts val="0"/>
              </a:spcBef>
              <a:spcAft>
                <a:spcPts val="0"/>
              </a:spcAft>
              <a:buNone/>
            </a:pPr>
            <a:r>
              <a:t/>
            </a:r>
            <a:endParaRPr b="1" sz="700" u="sng">
              <a:solidFill>
                <a:schemeClr val="lt1"/>
              </a:solidFill>
            </a:endParaRPr>
          </a:p>
          <a:p>
            <a:pPr indent="0" lvl="0" marL="0" rtl="0" algn="l">
              <a:spcBef>
                <a:spcPts val="0"/>
              </a:spcBef>
              <a:spcAft>
                <a:spcPts val="0"/>
              </a:spcAft>
              <a:buNone/>
            </a:pPr>
            <a:r>
              <a:rPr b="1" lang="en" sz="1900">
                <a:solidFill>
                  <a:schemeClr val="lt1"/>
                </a:solidFill>
              </a:rPr>
              <a:t>Chabil Kansal		21111022</a:t>
            </a:r>
            <a:endParaRPr b="1" sz="1900">
              <a:solidFill>
                <a:schemeClr val="lt1"/>
              </a:solidFill>
            </a:endParaRPr>
          </a:p>
          <a:p>
            <a:pPr indent="0" lvl="0" marL="0" rtl="0" algn="l">
              <a:spcBef>
                <a:spcPts val="0"/>
              </a:spcBef>
              <a:spcAft>
                <a:spcPts val="0"/>
              </a:spcAft>
              <a:buNone/>
            </a:pPr>
            <a:r>
              <a:rPr b="1" lang="en" sz="1900">
                <a:solidFill>
                  <a:schemeClr val="lt1"/>
                </a:solidFill>
              </a:rPr>
              <a:t>Kajal Sethi			21111033</a:t>
            </a:r>
            <a:endParaRPr b="1" sz="1900">
              <a:solidFill>
                <a:schemeClr val="lt1"/>
              </a:solidFill>
            </a:endParaRPr>
          </a:p>
          <a:p>
            <a:pPr indent="0" lvl="0" marL="0" rtl="0" algn="l">
              <a:spcBef>
                <a:spcPts val="0"/>
              </a:spcBef>
              <a:spcAft>
                <a:spcPts val="0"/>
              </a:spcAft>
              <a:buNone/>
            </a:pPr>
            <a:r>
              <a:rPr b="1" lang="en" sz="1900">
                <a:solidFill>
                  <a:schemeClr val="lt1"/>
                </a:solidFill>
              </a:rPr>
              <a:t>Pranshu Sahijwani	21111048</a:t>
            </a:r>
            <a:endParaRPr b="1" sz="1900">
              <a:solidFill>
                <a:schemeClr val="lt1"/>
              </a:solidFill>
            </a:endParaRPr>
          </a:p>
          <a:p>
            <a:pPr indent="0" lvl="0" marL="0" rtl="0" algn="l">
              <a:spcBef>
                <a:spcPts val="0"/>
              </a:spcBef>
              <a:spcAft>
                <a:spcPts val="0"/>
              </a:spcAft>
              <a:buNone/>
            </a:pPr>
            <a:r>
              <a:rPr b="1" lang="en" sz="1900">
                <a:solidFill>
                  <a:schemeClr val="lt1"/>
                </a:solidFill>
              </a:rPr>
              <a:t>Sharanya Saha		21111056</a:t>
            </a:r>
            <a:endParaRPr b="1" sz="1900">
              <a:solidFill>
                <a:schemeClr val="lt1"/>
              </a:solidFill>
            </a:endParaRPr>
          </a:p>
          <a:p>
            <a:pPr indent="0" lvl="0" marL="0" rtl="0" algn="l">
              <a:spcBef>
                <a:spcPts val="0"/>
              </a:spcBef>
              <a:spcAft>
                <a:spcPts val="0"/>
              </a:spcAft>
              <a:buNone/>
            </a:pPr>
            <a:r>
              <a:rPr b="1" lang="en" sz="1900">
                <a:solidFill>
                  <a:schemeClr val="lt1"/>
                </a:solidFill>
              </a:rPr>
              <a:t>Utkarsh Srivastava	21111063</a:t>
            </a:r>
            <a:endParaRPr b="1" sz="12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Cleaning and Pre-processing :</a:t>
            </a:r>
            <a:endParaRPr/>
          </a:p>
        </p:txBody>
      </p:sp>
      <p:sp>
        <p:nvSpPr>
          <p:cNvPr id="149" name="Google Shape;149;p22"/>
          <p:cNvSpPr txBox="1"/>
          <p:nvPr/>
        </p:nvSpPr>
        <p:spPr>
          <a:xfrm>
            <a:off x="537825" y="1154200"/>
            <a:ext cx="83916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Colleges not consistent were dropped from </a:t>
            </a:r>
            <a:r>
              <a:rPr b="1" lang="en">
                <a:latin typeface="Roboto"/>
                <a:ea typeface="Roboto"/>
                <a:cs typeface="Roboto"/>
                <a:sym typeface="Roboto"/>
              </a:rPr>
              <a:t>analysis</a:t>
            </a:r>
            <a:endParaRPr b="1">
              <a:latin typeface="Roboto"/>
              <a:ea typeface="Roboto"/>
              <a:cs typeface="Roboto"/>
              <a:sym typeface="Roboto"/>
            </a:endParaRPr>
          </a:p>
          <a:p>
            <a:pPr indent="0" lvl="0" marL="457200" rtl="0" algn="l">
              <a:spcBef>
                <a:spcPts val="0"/>
              </a:spcBef>
              <a:spcAft>
                <a:spcPts val="0"/>
              </a:spcAft>
              <a:buNone/>
            </a:pPr>
            <a:r>
              <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College names were corrected manually</a:t>
            </a:r>
            <a:r>
              <a:rPr lang="en">
                <a:latin typeface="Roboto"/>
                <a:ea typeface="Roboto"/>
                <a:cs typeface="Roboto"/>
                <a:sym typeface="Roboto"/>
              </a:rPr>
              <a:t> (College name varies over the years, for example: ISM Dhanbad is mentioned as IIT ISM Dhanbad and IIT (Indian School of Mines, Dhanbad)</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Tables having mismatching number of columns were extracted using dictionaries in Python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t>Analysis of consistency of Institutes in NIRF Rankings</a:t>
            </a:r>
            <a:endParaRPr b="1" sz="2700"/>
          </a:p>
          <a:p>
            <a:pPr indent="0" lvl="0" marL="0" rtl="0" algn="l">
              <a:spcBef>
                <a:spcPts val="0"/>
              </a:spcBef>
              <a:spcAft>
                <a:spcPts val="0"/>
              </a:spcAft>
              <a:buNone/>
            </a:pPr>
            <a:r>
              <a:t/>
            </a:r>
            <a:endParaRPr b="1" sz="2700"/>
          </a:p>
          <a:p>
            <a:pPr indent="0" lvl="0" marL="0" rtl="0" algn="l">
              <a:spcBef>
                <a:spcPts val="0"/>
              </a:spcBef>
              <a:spcAft>
                <a:spcPts val="0"/>
              </a:spcAft>
              <a:buNone/>
            </a:pPr>
            <a:r>
              <a:t/>
            </a:r>
            <a:endParaRPr b="1" sz="2700"/>
          </a:p>
        </p:txBody>
      </p:sp>
      <p:pic>
        <p:nvPicPr>
          <p:cNvPr id="155" name="Google Shape;155;p23"/>
          <p:cNvPicPr preferRelativeResize="0"/>
          <p:nvPr/>
        </p:nvPicPr>
        <p:blipFill>
          <a:blip r:embed="rId3">
            <a:alphaModFix/>
          </a:blip>
          <a:stretch>
            <a:fillRect/>
          </a:stretch>
        </p:blipFill>
        <p:spPr>
          <a:xfrm>
            <a:off x="3852375" y="270225"/>
            <a:ext cx="4974825" cy="4522900"/>
          </a:xfrm>
          <a:prstGeom prst="rect">
            <a:avLst/>
          </a:prstGeom>
          <a:noFill/>
          <a:ln>
            <a:noFill/>
          </a:ln>
        </p:spPr>
      </p:pic>
      <p:sp>
        <p:nvSpPr>
          <p:cNvPr id="156" name="Google Shape;156;p23"/>
          <p:cNvSpPr txBox="1"/>
          <p:nvPr/>
        </p:nvSpPr>
        <p:spPr>
          <a:xfrm>
            <a:off x="439700" y="2224950"/>
            <a:ext cx="242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lt1"/>
                </a:highlight>
              </a:rPr>
              <a:t>List of the institutes which do not appear in Top 100 for the three consecutive years.</a:t>
            </a:r>
            <a:endParaRPr>
              <a:highlight>
                <a:schemeClr val="lt1"/>
              </a:highlight>
              <a:latin typeface="Roboto"/>
              <a:ea typeface="Roboto"/>
              <a:cs typeface="Roboto"/>
              <a:sym typeface="Roboto"/>
            </a:endParaRPr>
          </a:p>
        </p:txBody>
      </p:sp>
      <p:sp>
        <p:nvSpPr>
          <p:cNvPr id="157" name="Google Shape;157;p23"/>
          <p:cNvSpPr/>
          <p:nvPr/>
        </p:nvSpPr>
        <p:spPr>
          <a:xfrm>
            <a:off x="605275" y="3244300"/>
            <a:ext cx="254400" cy="1212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txBox="1"/>
          <p:nvPr/>
        </p:nvSpPr>
        <p:spPr>
          <a:xfrm>
            <a:off x="909200" y="3143350"/>
            <a:ext cx="149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Present in 2020 and 2021</a:t>
            </a:r>
            <a:endParaRPr sz="900">
              <a:latin typeface="Roboto"/>
              <a:ea typeface="Roboto"/>
              <a:cs typeface="Roboto"/>
              <a:sym typeface="Roboto"/>
            </a:endParaRPr>
          </a:p>
        </p:txBody>
      </p:sp>
      <p:sp>
        <p:nvSpPr>
          <p:cNvPr id="159" name="Google Shape;159;p23"/>
          <p:cNvSpPr/>
          <p:nvPr/>
        </p:nvSpPr>
        <p:spPr>
          <a:xfrm>
            <a:off x="605275" y="3499025"/>
            <a:ext cx="254400" cy="121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nvSpPr>
        <p:spPr>
          <a:xfrm>
            <a:off x="909200" y="3398075"/>
            <a:ext cx="1585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Only </a:t>
            </a:r>
            <a:r>
              <a:rPr lang="en" sz="900">
                <a:latin typeface="Roboto"/>
                <a:ea typeface="Roboto"/>
                <a:cs typeface="Roboto"/>
                <a:sym typeface="Roboto"/>
              </a:rPr>
              <a:t>Present in 2021 </a:t>
            </a:r>
            <a:endParaRPr sz="9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11700" y="238850"/>
            <a:ext cx="3984900" cy="210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t>How frequently a program is conducted in the top  institutes.</a:t>
            </a:r>
            <a:endParaRPr b="1" sz="2700"/>
          </a:p>
        </p:txBody>
      </p:sp>
      <p:pic>
        <p:nvPicPr>
          <p:cNvPr id="166" name="Google Shape;166;p24"/>
          <p:cNvPicPr preferRelativeResize="0"/>
          <p:nvPr/>
        </p:nvPicPr>
        <p:blipFill>
          <a:blip r:embed="rId3">
            <a:alphaModFix/>
          </a:blip>
          <a:stretch>
            <a:fillRect/>
          </a:stretch>
        </p:blipFill>
        <p:spPr>
          <a:xfrm>
            <a:off x="3936450" y="53700"/>
            <a:ext cx="5207550" cy="5036101"/>
          </a:xfrm>
          <a:prstGeom prst="rect">
            <a:avLst/>
          </a:prstGeom>
          <a:noFill/>
          <a:ln>
            <a:noFill/>
          </a:ln>
        </p:spPr>
      </p:pic>
      <p:sp>
        <p:nvSpPr>
          <p:cNvPr id="167" name="Google Shape;167;p24"/>
          <p:cNvSpPr txBox="1"/>
          <p:nvPr/>
        </p:nvSpPr>
        <p:spPr>
          <a:xfrm>
            <a:off x="311700" y="3107750"/>
            <a:ext cx="2769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We have counted the unique </a:t>
            </a:r>
            <a:r>
              <a:rPr lang="en" sz="1600">
                <a:latin typeface="Roboto"/>
                <a:ea typeface="Roboto"/>
                <a:cs typeface="Roboto"/>
                <a:sym typeface="Roboto"/>
              </a:rPr>
              <a:t>programs</a:t>
            </a:r>
            <a:r>
              <a:rPr lang="en" sz="1600">
                <a:latin typeface="Roboto"/>
                <a:ea typeface="Roboto"/>
                <a:cs typeface="Roboto"/>
                <a:sym typeface="Roboto"/>
              </a:rPr>
              <a:t> and then found how many institutes conduct each of the courses. </a:t>
            </a:r>
            <a:endParaRPr sz="16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Average number of PhD students over last 3 years.</a:t>
            </a:r>
            <a:endParaRPr b="1"/>
          </a:p>
        </p:txBody>
      </p:sp>
      <p:pic>
        <p:nvPicPr>
          <p:cNvPr id="173" name="Google Shape;173;p25"/>
          <p:cNvPicPr preferRelativeResize="0"/>
          <p:nvPr/>
        </p:nvPicPr>
        <p:blipFill>
          <a:blip r:embed="rId3">
            <a:alphaModFix/>
          </a:blip>
          <a:stretch>
            <a:fillRect/>
          </a:stretch>
        </p:blipFill>
        <p:spPr>
          <a:xfrm>
            <a:off x="3755925" y="1170200"/>
            <a:ext cx="5459125" cy="3973300"/>
          </a:xfrm>
          <a:prstGeom prst="rect">
            <a:avLst/>
          </a:prstGeom>
          <a:noFill/>
          <a:ln>
            <a:noFill/>
          </a:ln>
        </p:spPr>
      </p:pic>
      <p:sp>
        <p:nvSpPr>
          <p:cNvPr id="174" name="Google Shape;174;p25"/>
          <p:cNvSpPr txBox="1"/>
          <p:nvPr/>
        </p:nvSpPr>
        <p:spPr>
          <a:xfrm>
            <a:off x="540475" y="1729525"/>
            <a:ext cx="3143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The total number of PhD students in a college is also indicative of how much research is supported and funded by the institutes.</a:t>
            </a:r>
            <a:endParaRPr sz="16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p:nvPr/>
        </p:nvSpPr>
        <p:spPr>
          <a:xfrm>
            <a:off x="182200" y="2326500"/>
            <a:ext cx="2971200" cy="764400"/>
          </a:xfrm>
          <a:prstGeom prst="rect">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
          <p:cNvSpPr txBox="1"/>
          <p:nvPr>
            <p:ph type="title"/>
          </p:nvPr>
        </p:nvSpPr>
        <p:spPr>
          <a:xfrm>
            <a:off x="311700" y="265875"/>
            <a:ext cx="8520600" cy="88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Best Program in terms of percentage of students getting placed</a:t>
            </a:r>
            <a:endParaRPr b="1" sz="2400"/>
          </a:p>
        </p:txBody>
      </p:sp>
      <p:pic>
        <p:nvPicPr>
          <p:cNvPr id="181" name="Google Shape;181;p26"/>
          <p:cNvPicPr preferRelativeResize="0"/>
          <p:nvPr/>
        </p:nvPicPr>
        <p:blipFill>
          <a:blip r:embed="rId3">
            <a:alphaModFix/>
          </a:blip>
          <a:stretch>
            <a:fillRect/>
          </a:stretch>
        </p:blipFill>
        <p:spPr>
          <a:xfrm>
            <a:off x="3323550" y="1233250"/>
            <a:ext cx="5874500" cy="3910250"/>
          </a:xfrm>
          <a:prstGeom prst="rect">
            <a:avLst/>
          </a:prstGeom>
          <a:noFill/>
          <a:ln>
            <a:noFill/>
          </a:ln>
        </p:spPr>
      </p:pic>
      <p:sp>
        <p:nvSpPr>
          <p:cNvPr id="182" name="Google Shape;182;p26"/>
          <p:cNvSpPr txBox="1"/>
          <p:nvPr/>
        </p:nvSpPr>
        <p:spPr>
          <a:xfrm>
            <a:off x="308275" y="2290600"/>
            <a:ext cx="201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 of students placed </a:t>
            </a:r>
            <a:endParaRPr>
              <a:latin typeface="Roboto"/>
              <a:ea typeface="Roboto"/>
              <a:cs typeface="Roboto"/>
              <a:sym typeface="Roboto"/>
            </a:endParaRPr>
          </a:p>
        </p:txBody>
      </p:sp>
      <p:cxnSp>
        <p:nvCxnSpPr>
          <p:cNvPr id="183" name="Google Shape;183;p26"/>
          <p:cNvCxnSpPr/>
          <p:nvPr/>
        </p:nvCxnSpPr>
        <p:spPr>
          <a:xfrm flipH="1" rot="10800000">
            <a:off x="294325" y="2690800"/>
            <a:ext cx="2046000" cy="14100"/>
          </a:xfrm>
          <a:prstGeom prst="straightConnector1">
            <a:avLst/>
          </a:prstGeom>
          <a:noFill/>
          <a:ln cap="flat" cmpd="sng" w="9525">
            <a:solidFill>
              <a:schemeClr val="dk2"/>
            </a:solidFill>
            <a:prstDash val="solid"/>
            <a:round/>
            <a:headEnd len="med" w="med" type="none"/>
            <a:tailEnd len="med" w="med" type="none"/>
          </a:ln>
        </p:spPr>
      </p:cxnSp>
      <p:sp>
        <p:nvSpPr>
          <p:cNvPr id="184" name="Google Shape;184;p26"/>
          <p:cNvSpPr txBox="1"/>
          <p:nvPr/>
        </p:nvSpPr>
        <p:spPr>
          <a:xfrm>
            <a:off x="182125" y="2690800"/>
            <a:ext cx="23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 of students graduated</a:t>
            </a:r>
            <a:endParaRPr/>
          </a:p>
        </p:txBody>
      </p:sp>
      <p:sp>
        <p:nvSpPr>
          <p:cNvPr id="185" name="Google Shape;185;p26"/>
          <p:cNvSpPr txBox="1"/>
          <p:nvPr/>
        </p:nvSpPr>
        <p:spPr>
          <a:xfrm>
            <a:off x="2410575" y="2497750"/>
            <a:ext cx="6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X 100</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Percentage of students unplaced</a:t>
            </a:r>
            <a:endParaRPr sz="2500"/>
          </a:p>
        </p:txBody>
      </p:sp>
      <p:pic>
        <p:nvPicPr>
          <p:cNvPr id="191" name="Google Shape;191;p27"/>
          <p:cNvPicPr preferRelativeResize="0"/>
          <p:nvPr/>
        </p:nvPicPr>
        <p:blipFill>
          <a:blip r:embed="rId3">
            <a:alphaModFix/>
          </a:blip>
          <a:stretch>
            <a:fillRect/>
          </a:stretch>
        </p:blipFill>
        <p:spPr>
          <a:xfrm>
            <a:off x="448238" y="1935250"/>
            <a:ext cx="8247524" cy="226695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311700" y="2437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Analysis of Student to Faculty Ratio</a:t>
            </a:r>
            <a:endParaRPr/>
          </a:p>
        </p:txBody>
      </p:sp>
      <p:sp>
        <p:nvSpPr>
          <p:cNvPr id="197" name="Google Shape;197;p28"/>
          <p:cNvSpPr txBox="1"/>
          <p:nvPr/>
        </p:nvSpPr>
        <p:spPr>
          <a:xfrm>
            <a:off x="846300" y="3999375"/>
            <a:ext cx="7451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The Graph shows the best and worst institutes in terms of student to faculty ratio.</a:t>
            </a:r>
            <a:endParaRPr>
              <a:latin typeface="Roboto"/>
              <a:ea typeface="Roboto"/>
              <a:cs typeface="Roboto"/>
              <a:sym typeface="Roboto"/>
            </a:endParaRPr>
          </a:p>
        </p:txBody>
      </p:sp>
      <p:pic>
        <p:nvPicPr>
          <p:cNvPr id="198" name="Google Shape;198;p28"/>
          <p:cNvPicPr preferRelativeResize="0"/>
          <p:nvPr/>
        </p:nvPicPr>
        <p:blipFill>
          <a:blip r:embed="rId3">
            <a:alphaModFix/>
          </a:blip>
          <a:stretch>
            <a:fillRect/>
          </a:stretch>
        </p:blipFill>
        <p:spPr>
          <a:xfrm>
            <a:off x="563725" y="851550"/>
            <a:ext cx="8016549" cy="302072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311700" y="839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Analysis of programs in various colleges that either overfill or have vacant seats</a:t>
            </a:r>
            <a:endParaRPr sz="2400"/>
          </a:p>
        </p:txBody>
      </p:sp>
      <p:sp>
        <p:nvSpPr>
          <p:cNvPr id="204" name="Google Shape;204;p29"/>
          <p:cNvSpPr txBox="1"/>
          <p:nvPr/>
        </p:nvSpPr>
        <p:spPr>
          <a:xfrm>
            <a:off x="3657200" y="173852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Top5 programs with highest overfill percentage.png</a:t>
            </a:r>
            <a:endParaRPr/>
          </a:p>
        </p:txBody>
      </p:sp>
      <p:pic>
        <p:nvPicPr>
          <p:cNvPr id="205" name="Google Shape;205;p29"/>
          <p:cNvPicPr preferRelativeResize="0"/>
          <p:nvPr/>
        </p:nvPicPr>
        <p:blipFill>
          <a:blip r:embed="rId3">
            <a:alphaModFix/>
          </a:blip>
          <a:stretch>
            <a:fillRect/>
          </a:stretch>
        </p:blipFill>
        <p:spPr>
          <a:xfrm>
            <a:off x="212900" y="3030025"/>
            <a:ext cx="6171126" cy="1943100"/>
          </a:xfrm>
          <a:prstGeom prst="rect">
            <a:avLst/>
          </a:prstGeom>
          <a:noFill/>
          <a:ln>
            <a:noFill/>
          </a:ln>
        </p:spPr>
      </p:pic>
      <p:pic>
        <p:nvPicPr>
          <p:cNvPr id="206" name="Google Shape;206;p29"/>
          <p:cNvPicPr preferRelativeResize="0"/>
          <p:nvPr/>
        </p:nvPicPr>
        <p:blipFill>
          <a:blip r:embed="rId4">
            <a:alphaModFix/>
          </a:blip>
          <a:stretch>
            <a:fillRect/>
          </a:stretch>
        </p:blipFill>
        <p:spPr>
          <a:xfrm>
            <a:off x="1458425" y="1008525"/>
            <a:ext cx="7508324" cy="1850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descr="Background pointer shape in timeline graphic" id="211" name="Google Shape;211;p30"/>
          <p:cNvSpPr/>
          <p:nvPr/>
        </p:nvSpPr>
        <p:spPr>
          <a:xfrm>
            <a:off x="340926" y="2199000"/>
            <a:ext cx="31989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212" name="Google Shape;212;p30"/>
          <p:cNvGrpSpPr/>
          <p:nvPr/>
        </p:nvGrpSpPr>
        <p:grpSpPr>
          <a:xfrm>
            <a:off x="969270" y="1610215"/>
            <a:ext cx="198900" cy="593656"/>
            <a:chOff x="777447" y="1610215"/>
            <a:chExt cx="198900" cy="593656"/>
          </a:xfrm>
        </p:grpSpPr>
        <p:cxnSp>
          <p:nvCxnSpPr>
            <p:cNvPr id="213" name="Google Shape;213;p30"/>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214" name="Google Shape;214;p30"/>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30"/>
          <p:cNvSpPr txBox="1"/>
          <p:nvPr>
            <p:ph idx="4294967295" type="body"/>
          </p:nvPr>
        </p:nvSpPr>
        <p:spPr>
          <a:xfrm>
            <a:off x="318375" y="919980"/>
            <a:ext cx="2242800" cy="37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Exploring different project ideas</a:t>
            </a:r>
            <a:endParaRPr sz="1600"/>
          </a:p>
        </p:txBody>
      </p:sp>
      <p:grpSp>
        <p:nvGrpSpPr>
          <p:cNvPr id="216" name="Google Shape;216;p30"/>
          <p:cNvGrpSpPr/>
          <p:nvPr/>
        </p:nvGrpSpPr>
        <p:grpSpPr>
          <a:xfrm>
            <a:off x="2266282" y="2938958"/>
            <a:ext cx="198900" cy="593656"/>
            <a:chOff x="2223534" y="2938958"/>
            <a:chExt cx="198900" cy="593656"/>
          </a:xfrm>
        </p:grpSpPr>
        <p:cxnSp>
          <p:nvCxnSpPr>
            <p:cNvPr id="217" name="Google Shape;217;p30"/>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218" name="Google Shape;218;p30"/>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30"/>
          <p:cNvSpPr txBox="1"/>
          <p:nvPr>
            <p:ph idx="4294967295" type="body"/>
          </p:nvPr>
        </p:nvSpPr>
        <p:spPr>
          <a:xfrm>
            <a:off x="172412" y="3451450"/>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Decided on the project idea and looked for </a:t>
            </a:r>
            <a:r>
              <a:rPr lang="en" sz="1600"/>
              <a:t>relevant</a:t>
            </a:r>
            <a:r>
              <a:rPr lang="en" sz="1600"/>
              <a:t> dataset</a:t>
            </a:r>
            <a:endParaRPr sz="1600"/>
          </a:p>
        </p:txBody>
      </p:sp>
      <p:sp>
        <p:nvSpPr>
          <p:cNvPr descr="Background pointer shape in timeline graphic" id="220" name="Google Shape;220;p30"/>
          <p:cNvSpPr/>
          <p:nvPr/>
        </p:nvSpPr>
        <p:spPr>
          <a:xfrm>
            <a:off x="2826050" y="2203875"/>
            <a:ext cx="31989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221" name="Google Shape;221;p30"/>
          <p:cNvGrpSpPr/>
          <p:nvPr/>
        </p:nvGrpSpPr>
        <p:grpSpPr>
          <a:xfrm>
            <a:off x="3450595" y="1610215"/>
            <a:ext cx="198900" cy="593656"/>
            <a:chOff x="3918084" y="1610215"/>
            <a:chExt cx="198900" cy="593656"/>
          </a:xfrm>
        </p:grpSpPr>
        <p:cxnSp>
          <p:nvCxnSpPr>
            <p:cNvPr id="222" name="Google Shape;222;p30"/>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23" name="Google Shape;223;p30"/>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30"/>
          <p:cNvSpPr txBox="1"/>
          <p:nvPr>
            <p:ph idx="4294967295" type="body"/>
          </p:nvPr>
        </p:nvSpPr>
        <p:spPr>
          <a:xfrm>
            <a:off x="3553600" y="956050"/>
            <a:ext cx="2505000" cy="69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Presented the idea to professor</a:t>
            </a:r>
            <a:endParaRPr sz="1600"/>
          </a:p>
        </p:txBody>
      </p:sp>
      <p:sp>
        <p:nvSpPr>
          <p:cNvPr descr="Background pointer shape in timeline graphic" id="225" name="Google Shape;225;p30"/>
          <p:cNvSpPr/>
          <p:nvPr/>
        </p:nvSpPr>
        <p:spPr>
          <a:xfrm>
            <a:off x="5645300" y="2199000"/>
            <a:ext cx="30693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226" name="Google Shape;226;p30"/>
          <p:cNvGrpSpPr/>
          <p:nvPr/>
        </p:nvGrpSpPr>
        <p:grpSpPr>
          <a:xfrm>
            <a:off x="6586895" y="2938958"/>
            <a:ext cx="198900" cy="593656"/>
            <a:chOff x="5958946" y="2938958"/>
            <a:chExt cx="198900" cy="593656"/>
          </a:xfrm>
        </p:grpSpPr>
        <p:cxnSp>
          <p:nvCxnSpPr>
            <p:cNvPr id="227" name="Google Shape;227;p30"/>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228" name="Google Shape;228;p30"/>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30"/>
          <p:cNvSpPr txBox="1"/>
          <p:nvPr>
            <p:ph idx="4294967295" type="body"/>
          </p:nvPr>
        </p:nvSpPr>
        <p:spPr>
          <a:xfrm>
            <a:off x="6716127" y="3451450"/>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Performed the analytics on the processed data</a:t>
            </a:r>
            <a:endParaRPr sz="1600"/>
          </a:p>
        </p:txBody>
      </p:sp>
      <p:grpSp>
        <p:nvGrpSpPr>
          <p:cNvPr id="230" name="Google Shape;230;p30"/>
          <p:cNvGrpSpPr/>
          <p:nvPr/>
        </p:nvGrpSpPr>
        <p:grpSpPr>
          <a:xfrm>
            <a:off x="7669807" y="1610215"/>
            <a:ext cx="198900" cy="593656"/>
            <a:chOff x="3918084" y="1610215"/>
            <a:chExt cx="198900" cy="593656"/>
          </a:xfrm>
        </p:grpSpPr>
        <p:cxnSp>
          <p:nvCxnSpPr>
            <p:cNvPr id="231" name="Google Shape;231;p30"/>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32" name="Google Shape;232;p30"/>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30"/>
          <p:cNvSpPr txBox="1"/>
          <p:nvPr>
            <p:ph idx="4294967295" type="body"/>
          </p:nvPr>
        </p:nvSpPr>
        <p:spPr>
          <a:xfrm>
            <a:off x="6586904" y="9199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Worked on report and presentation</a:t>
            </a:r>
            <a:endParaRPr sz="1600"/>
          </a:p>
        </p:txBody>
      </p:sp>
      <p:sp>
        <p:nvSpPr>
          <p:cNvPr id="234" name="Google Shape;234;p30"/>
          <p:cNvSpPr txBox="1"/>
          <p:nvPr/>
        </p:nvSpPr>
        <p:spPr>
          <a:xfrm>
            <a:off x="606350" y="2315550"/>
            <a:ext cx="22428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lt1"/>
                </a:solidFill>
                <a:latin typeface="Roboto"/>
                <a:ea typeface="Roboto"/>
                <a:cs typeface="Roboto"/>
                <a:sym typeface="Roboto"/>
              </a:rPr>
              <a:t>September</a:t>
            </a:r>
            <a:endParaRPr sz="2700">
              <a:solidFill>
                <a:schemeClr val="lt1"/>
              </a:solidFill>
              <a:latin typeface="Roboto"/>
              <a:ea typeface="Roboto"/>
              <a:cs typeface="Roboto"/>
              <a:sym typeface="Roboto"/>
            </a:endParaRPr>
          </a:p>
        </p:txBody>
      </p:sp>
      <p:sp>
        <p:nvSpPr>
          <p:cNvPr id="235" name="Google Shape;235;p30"/>
          <p:cNvSpPr txBox="1"/>
          <p:nvPr/>
        </p:nvSpPr>
        <p:spPr>
          <a:xfrm>
            <a:off x="3450588" y="2315550"/>
            <a:ext cx="22428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lt1"/>
                </a:solidFill>
                <a:latin typeface="Roboto"/>
                <a:ea typeface="Roboto"/>
                <a:cs typeface="Roboto"/>
                <a:sym typeface="Roboto"/>
              </a:rPr>
              <a:t>October</a:t>
            </a:r>
            <a:endParaRPr sz="2700">
              <a:solidFill>
                <a:schemeClr val="lt1"/>
              </a:solidFill>
              <a:latin typeface="Roboto"/>
              <a:ea typeface="Roboto"/>
              <a:cs typeface="Roboto"/>
              <a:sym typeface="Roboto"/>
            </a:endParaRPr>
          </a:p>
        </p:txBody>
      </p:sp>
      <p:sp>
        <p:nvSpPr>
          <p:cNvPr id="236" name="Google Shape;236;p30"/>
          <p:cNvSpPr txBox="1"/>
          <p:nvPr/>
        </p:nvSpPr>
        <p:spPr>
          <a:xfrm>
            <a:off x="6058550" y="2271263"/>
            <a:ext cx="22428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lt1"/>
                </a:solidFill>
                <a:latin typeface="Roboto"/>
                <a:ea typeface="Roboto"/>
                <a:cs typeface="Roboto"/>
                <a:sym typeface="Roboto"/>
              </a:rPr>
              <a:t>November</a:t>
            </a:r>
            <a:endParaRPr sz="2700">
              <a:solidFill>
                <a:schemeClr val="lt1"/>
              </a:solidFill>
              <a:latin typeface="Roboto"/>
              <a:ea typeface="Roboto"/>
              <a:cs typeface="Roboto"/>
              <a:sym typeface="Roboto"/>
            </a:endParaRPr>
          </a:p>
        </p:txBody>
      </p:sp>
      <p:grpSp>
        <p:nvGrpSpPr>
          <p:cNvPr id="237" name="Google Shape;237;p30"/>
          <p:cNvGrpSpPr/>
          <p:nvPr/>
        </p:nvGrpSpPr>
        <p:grpSpPr>
          <a:xfrm>
            <a:off x="5076007" y="2938958"/>
            <a:ext cx="198900" cy="593656"/>
            <a:chOff x="2223534" y="2938958"/>
            <a:chExt cx="198900" cy="593656"/>
          </a:xfrm>
        </p:grpSpPr>
        <p:cxnSp>
          <p:nvCxnSpPr>
            <p:cNvPr id="238" name="Google Shape;238;p30"/>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239" name="Google Shape;239;p30"/>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30"/>
          <p:cNvSpPr txBox="1"/>
          <p:nvPr/>
        </p:nvSpPr>
        <p:spPr>
          <a:xfrm>
            <a:off x="2922375" y="3506900"/>
            <a:ext cx="23922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600">
                <a:solidFill>
                  <a:schemeClr val="dk2"/>
                </a:solidFill>
                <a:latin typeface="Roboto"/>
                <a:ea typeface="Roboto"/>
                <a:cs typeface="Roboto"/>
                <a:sym typeface="Roboto"/>
              </a:rPr>
              <a:t>W</a:t>
            </a:r>
            <a:r>
              <a:rPr lang="en" sz="1600">
                <a:solidFill>
                  <a:schemeClr val="dk2"/>
                </a:solidFill>
                <a:latin typeface="Roboto"/>
                <a:ea typeface="Roboto"/>
                <a:cs typeface="Roboto"/>
                <a:sym typeface="Roboto"/>
              </a:rPr>
              <a:t>orked on cleaning and preprocessing the PDFs</a:t>
            </a:r>
            <a:endParaRPr>
              <a:latin typeface="Roboto"/>
              <a:ea typeface="Roboto"/>
              <a:cs typeface="Roboto"/>
              <a:sym typeface="Roboto"/>
            </a:endParaRPr>
          </a:p>
        </p:txBody>
      </p:sp>
      <p:sp>
        <p:nvSpPr>
          <p:cNvPr id="241" name="Google Shape;241;p30"/>
          <p:cNvSpPr txBox="1"/>
          <p:nvPr/>
        </p:nvSpPr>
        <p:spPr>
          <a:xfrm>
            <a:off x="378300" y="297275"/>
            <a:ext cx="5188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u="sng">
                <a:solidFill>
                  <a:schemeClr val="accent5"/>
                </a:solidFill>
                <a:latin typeface="Roboto"/>
                <a:ea typeface="Roboto"/>
                <a:cs typeface="Roboto"/>
                <a:sym typeface="Roboto"/>
              </a:rPr>
              <a:t>MILESTONES ACHIEVED</a:t>
            </a:r>
            <a:endParaRPr b="1" sz="2700" u="sng">
              <a:solidFill>
                <a:schemeClr val="accent5"/>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grpSp>
        <p:nvGrpSpPr>
          <p:cNvPr id="246" name="Google Shape;246;p31"/>
          <p:cNvGrpSpPr/>
          <p:nvPr/>
        </p:nvGrpSpPr>
        <p:grpSpPr>
          <a:xfrm>
            <a:off x="4939500" y="1219611"/>
            <a:ext cx="3837000" cy="2704200"/>
            <a:chOff x="4939500" y="1219611"/>
            <a:chExt cx="3837000" cy="2704200"/>
          </a:xfrm>
        </p:grpSpPr>
        <p:cxnSp>
          <p:nvCxnSpPr>
            <p:cNvPr id="247" name="Google Shape;247;p31"/>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8" name="Google Shape;248;p31"/>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9" name="Google Shape;249;p31"/>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0" name="Google Shape;250;p31"/>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1" name="Google Shape;251;p31"/>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2" name="Google Shape;252;p31"/>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3" name="Google Shape;253;p31"/>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4" name="Google Shape;254;p31"/>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5" name="Google Shape;255;p31"/>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6" name="Google Shape;256;p31"/>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257" name="Google Shape;257;p31"/>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1"/>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Thank you</a:t>
            </a:r>
            <a:endParaRPr b="1"/>
          </a:p>
        </p:txBody>
      </p:sp>
      <p:sp>
        <p:nvSpPr>
          <p:cNvPr id="259" name="Google Shape;259;p31"/>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Feedback is welcomed :).</a:t>
            </a:r>
            <a:endParaRPr/>
          </a:p>
        </p:txBody>
      </p:sp>
      <p:grpSp>
        <p:nvGrpSpPr>
          <p:cNvPr id="260" name="Google Shape;260;p31"/>
          <p:cNvGrpSpPr/>
          <p:nvPr/>
        </p:nvGrpSpPr>
        <p:grpSpPr>
          <a:xfrm>
            <a:off x="4939534" y="2017046"/>
            <a:ext cx="3825543" cy="1573620"/>
            <a:chOff x="1000000" y="2393988"/>
            <a:chExt cx="4144235" cy="1704713"/>
          </a:xfrm>
        </p:grpSpPr>
        <p:sp>
          <p:nvSpPr>
            <p:cNvPr id="261" name="Google Shape;261;p31"/>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262" name="Google Shape;262;p31"/>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1"/>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1"/>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1"/>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1"/>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1"/>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31"/>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 name="Google Shape;271;p31"/>
          <p:cNvGrpSpPr/>
          <p:nvPr/>
        </p:nvGrpSpPr>
        <p:grpSpPr>
          <a:xfrm>
            <a:off x="4939557" y="1778136"/>
            <a:ext cx="3836911" cy="1503799"/>
            <a:chOff x="1000025" y="2059300"/>
            <a:chExt cx="4156550" cy="1629075"/>
          </a:xfrm>
        </p:grpSpPr>
        <p:sp>
          <p:nvSpPr>
            <p:cNvPr id="272" name="Google Shape;272;p31"/>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273" name="Google Shape;273;p31"/>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1"/>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1"/>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1"/>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1"/>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1"/>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1"/>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1"/>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 name="Google Shape;281;p31"/>
          <p:cNvSpPr txBox="1"/>
          <p:nvPr>
            <p:ph idx="2" type="body"/>
          </p:nvPr>
        </p:nvSpPr>
        <p:spPr>
          <a:xfrm>
            <a:off x="6847150" y="1606395"/>
            <a:ext cx="11796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000000"/>
                </a:solidFill>
                <a:latin typeface="Arial"/>
                <a:ea typeface="Arial"/>
                <a:cs typeface="Arial"/>
                <a:sym typeface="Arial"/>
              </a:rPr>
              <a:t>The National Institutional Ranking Framework (NIRF) was approved by the MHRD and launched by Honourable Minister of Human Resource Development on 29th September 2015. This framework outlines a methodology to rank institutions across the country. A lot of information is published by the board but it is not given any analytical form which could help in doing an analytical comparison between multiple institutes. Therefore we aim to extract the data present on the website in PDF format and do various sorts of analysis on the data.</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 :</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50">
                <a:solidFill>
                  <a:srgbClr val="000000"/>
                </a:solidFill>
                <a:highlight>
                  <a:schemeClr val="lt1"/>
                </a:highlight>
                <a:latin typeface="Arial"/>
                <a:ea typeface="Arial"/>
                <a:cs typeface="Arial"/>
                <a:sym typeface="Arial"/>
              </a:rPr>
              <a:t>National Institutional Ranking </a:t>
            </a:r>
            <a:r>
              <a:rPr b="1" lang="en" sz="1150">
                <a:solidFill>
                  <a:srgbClr val="000000"/>
                </a:solidFill>
                <a:highlight>
                  <a:schemeClr val="lt1"/>
                </a:highlight>
                <a:latin typeface="Arial"/>
                <a:ea typeface="Arial"/>
                <a:cs typeface="Arial"/>
                <a:sym typeface="Arial"/>
              </a:rPr>
              <a:t>Framework(</a:t>
            </a:r>
            <a:r>
              <a:rPr b="1" lang="en" sz="1150" u="sng">
                <a:solidFill>
                  <a:schemeClr val="hlink"/>
                </a:solidFill>
                <a:highlight>
                  <a:schemeClr val="lt1"/>
                </a:highlight>
                <a:latin typeface="Arial"/>
                <a:ea typeface="Arial"/>
                <a:cs typeface="Arial"/>
                <a:sym typeface="Arial"/>
                <a:hlinkClick r:id="rId3"/>
              </a:rPr>
              <a:t>NIRF Official Website</a:t>
            </a:r>
            <a:r>
              <a:rPr b="1" lang="en" sz="1150">
                <a:solidFill>
                  <a:srgbClr val="000000"/>
                </a:solidFill>
                <a:highlight>
                  <a:schemeClr val="lt1"/>
                </a:highlight>
                <a:latin typeface="Arial"/>
                <a:ea typeface="Arial"/>
                <a:cs typeface="Arial"/>
                <a:sym typeface="Arial"/>
              </a:rPr>
              <a:t>)</a:t>
            </a:r>
            <a:br>
              <a:rPr lang="en" sz="1150">
                <a:solidFill>
                  <a:srgbClr val="000000"/>
                </a:solidFill>
                <a:highlight>
                  <a:schemeClr val="lt1"/>
                </a:highlight>
                <a:latin typeface="Arial"/>
                <a:ea typeface="Arial"/>
                <a:cs typeface="Arial"/>
                <a:sym typeface="Arial"/>
              </a:rPr>
            </a:br>
            <a:endParaRPr sz="115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rPr lang="en" sz="1150">
                <a:solidFill>
                  <a:srgbClr val="000000"/>
                </a:solidFill>
                <a:highlight>
                  <a:schemeClr val="lt1"/>
                </a:highlight>
                <a:latin typeface="Arial"/>
                <a:ea typeface="Arial"/>
                <a:cs typeface="Arial"/>
                <a:sym typeface="Arial"/>
              </a:rPr>
              <a:t>This framework outlines a methodology to rank institutions across the country. The parameters broadly cover “Teaching, Learning and Resources,” “Research and Professional Practices,” “Graduation Outcomes,” “Outreach and Inclusivity,” and “Perception”</a:t>
            </a:r>
            <a:endParaRPr sz="115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rPr lang="en" sz="1150">
                <a:solidFill>
                  <a:srgbClr val="000000"/>
                </a:solidFill>
                <a:highlight>
                  <a:schemeClr val="lt1"/>
                </a:highlight>
                <a:latin typeface="Arial"/>
                <a:ea typeface="Arial"/>
                <a:cs typeface="Arial"/>
                <a:sym typeface="Arial"/>
              </a:rPr>
              <a:t>We have considered doing analytics on the ranking data provided by NIRF for last three years:</a:t>
            </a:r>
            <a:endParaRPr sz="115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000000"/>
              </a:solidFill>
              <a:highlight>
                <a:schemeClr val="lt1"/>
              </a:highlight>
              <a:latin typeface="Arial"/>
              <a:ea typeface="Arial"/>
              <a:cs typeface="Arial"/>
              <a:sym typeface="Arial"/>
            </a:endParaRPr>
          </a:p>
          <a:p>
            <a:pPr indent="-301625" lvl="0" marL="457200" rtl="0" algn="l">
              <a:lnSpc>
                <a:spcPct val="100000"/>
              </a:lnSpc>
              <a:spcBef>
                <a:spcPts val="0"/>
              </a:spcBef>
              <a:spcAft>
                <a:spcPts val="0"/>
              </a:spcAft>
              <a:buClr>
                <a:srgbClr val="000000"/>
              </a:buClr>
              <a:buSzPts val="1150"/>
              <a:buFont typeface="Arial"/>
              <a:buChar char="-"/>
            </a:pPr>
            <a:r>
              <a:rPr lang="en" sz="1150" u="sng">
                <a:solidFill>
                  <a:schemeClr val="hlink"/>
                </a:solidFill>
                <a:highlight>
                  <a:schemeClr val="lt1"/>
                </a:highlight>
                <a:latin typeface="Arial"/>
                <a:ea typeface="Arial"/>
                <a:cs typeface="Arial"/>
                <a:sym typeface="Arial"/>
                <a:hlinkClick r:id="rId4"/>
              </a:rPr>
              <a:t>NIRF India Rankings 2021: Overall</a:t>
            </a:r>
            <a:endParaRPr sz="1150">
              <a:solidFill>
                <a:srgbClr val="000000"/>
              </a:solidFill>
              <a:highlight>
                <a:schemeClr val="lt1"/>
              </a:highlight>
              <a:latin typeface="Arial"/>
              <a:ea typeface="Arial"/>
              <a:cs typeface="Arial"/>
              <a:sym typeface="Arial"/>
            </a:endParaRPr>
          </a:p>
          <a:p>
            <a:pPr indent="0" lvl="0" marL="457200" rtl="0" algn="l">
              <a:lnSpc>
                <a:spcPct val="100000"/>
              </a:lnSpc>
              <a:spcBef>
                <a:spcPts val="0"/>
              </a:spcBef>
              <a:spcAft>
                <a:spcPts val="0"/>
              </a:spcAft>
              <a:buNone/>
            </a:pPr>
            <a:r>
              <a:t/>
            </a:r>
            <a:endParaRPr sz="1150">
              <a:solidFill>
                <a:srgbClr val="000000"/>
              </a:solidFill>
              <a:highlight>
                <a:schemeClr val="lt1"/>
              </a:highlight>
              <a:latin typeface="Arial"/>
              <a:ea typeface="Arial"/>
              <a:cs typeface="Arial"/>
              <a:sym typeface="Arial"/>
            </a:endParaRPr>
          </a:p>
          <a:p>
            <a:pPr indent="-301625" lvl="0" marL="457200" rtl="0" algn="l">
              <a:lnSpc>
                <a:spcPct val="100000"/>
              </a:lnSpc>
              <a:spcBef>
                <a:spcPts val="0"/>
              </a:spcBef>
              <a:spcAft>
                <a:spcPts val="0"/>
              </a:spcAft>
              <a:buClr>
                <a:srgbClr val="000000"/>
              </a:buClr>
              <a:buSzPts val="1150"/>
              <a:buFont typeface="Arial"/>
              <a:buChar char="-"/>
            </a:pPr>
            <a:r>
              <a:rPr lang="en" sz="1150" u="sng">
                <a:solidFill>
                  <a:schemeClr val="hlink"/>
                </a:solidFill>
                <a:highlight>
                  <a:schemeClr val="lt1"/>
                </a:highlight>
                <a:latin typeface="Arial"/>
                <a:ea typeface="Arial"/>
                <a:cs typeface="Arial"/>
                <a:sym typeface="Arial"/>
                <a:hlinkClick r:id="rId5"/>
              </a:rPr>
              <a:t>NIRF India Rankings 2020: Overall</a:t>
            </a:r>
            <a:endParaRPr sz="1150">
              <a:solidFill>
                <a:srgbClr val="000000"/>
              </a:solidFill>
              <a:highlight>
                <a:schemeClr val="lt1"/>
              </a:highlight>
              <a:latin typeface="Arial"/>
              <a:ea typeface="Arial"/>
              <a:cs typeface="Arial"/>
              <a:sym typeface="Arial"/>
            </a:endParaRPr>
          </a:p>
          <a:p>
            <a:pPr indent="0" lvl="0" marL="457200" rtl="0" algn="l">
              <a:lnSpc>
                <a:spcPct val="100000"/>
              </a:lnSpc>
              <a:spcBef>
                <a:spcPts val="0"/>
              </a:spcBef>
              <a:spcAft>
                <a:spcPts val="0"/>
              </a:spcAft>
              <a:buNone/>
            </a:pPr>
            <a:r>
              <a:t/>
            </a:r>
            <a:endParaRPr sz="1150">
              <a:solidFill>
                <a:srgbClr val="000000"/>
              </a:solidFill>
              <a:highlight>
                <a:schemeClr val="lt1"/>
              </a:highlight>
              <a:latin typeface="Arial"/>
              <a:ea typeface="Arial"/>
              <a:cs typeface="Arial"/>
              <a:sym typeface="Arial"/>
            </a:endParaRPr>
          </a:p>
          <a:p>
            <a:pPr indent="-301625" lvl="0" marL="457200" rtl="0" algn="l">
              <a:lnSpc>
                <a:spcPct val="100000"/>
              </a:lnSpc>
              <a:spcBef>
                <a:spcPts val="0"/>
              </a:spcBef>
              <a:spcAft>
                <a:spcPts val="0"/>
              </a:spcAft>
              <a:buClr>
                <a:srgbClr val="000000"/>
              </a:buClr>
              <a:buSzPts val="1150"/>
              <a:buFont typeface="Arial"/>
              <a:buChar char="-"/>
            </a:pPr>
            <a:r>
              <a:rPr lang="en" sz="1150" u="sng">
                <a:solidFill>
                  <a:schemeClr val="hlink"/>
                </a:solidFill>
                <a:highlight>
                  <a:schemeClr val="lt1"/>
                </a:highlight>
                <a:latin typeface="Arial"/>
                <a:ea typeface="Arial"/>
                <a:cs typeface="Arial"/>
                <a:sym typeface="Arial"/>
                <a:hlinkClick r:id="rId6"/>
              </a:rPr>
              <a:t>NIRF India Rankings 2019: Overall</a:t>
            </a:r>
            <a:endParaRPr sz="1150">
              <a:solidFill>
                <a:srgbClr val="000000"/>
              </a:solidFill>
              <a:highlight>
                <a:schemeClr val="lt1"/>
              </a:highlight>
              <a:latin typeface="Arial"/>
              <a:ea typeface="Arial"/>
              <a:cs typeface="Arial"/>
              <a:sym typeface="Arial"/>
            </a:endParaRPr>
          </a:p>
          <a:p>
            <a:pPr indent="0" lvl="0" marL="457200" rtl="0" algn="l">
              <a:lnSpc>
                <a:spcPct val="100000"/>
              </a:lnSpc>
              <a:spcBef>
                <a:spcPts val="0"/>
              </a:spcBef>
              <a:spcAft>
                <a:spcPts val="0"/>
              </a:spcAft>
              <a:buNone/>
            </a:pPr>
            <a:r>
              <a:t/>
            </a:r>
            <a:endParaRPr sz="1150">
              <a:solidFill>
                <a:srgbClr val="000000"/>
              </a:solidFill>
              <a:highlight>
                <a:schemeClr val="lt1"/>
              </a:highlight>
              <a:latin typeface="Arial"/>
              <a:ea typeface="Arial"/>
              <a:cs typeface="Arial"/>
              <a:sym typeface="Arial"/>
            </a:endParaRPr>
          </a:p>
          <a:p>
            <a:pPr indent="0" lvl="0" marL="457200" rtl="0" algn="l">
              <a:lnSpc>
                <a:spcPct val="100000"/>
              </a:lnSpc>
              <a:spcBef>
                <a:spcPts val="0"/>
              </a:spcBef>
              <a:spcAft>
                <a:spcPts val="0"/>
              </a:spcAft>
              <a:buNone/>
            </a:pPr>
            <a:r>
              <a:t/>
            </a:r>
            <a:endParaRPr sz="1150">
              <a:solidFill>
                <a:srgbClr val="000000"/>
              </a:solidFill>
              <a:highlight>
                <a:schemeClr val="lt1"/>
              </a:highlight>
              <a:latin typeface="Arial"/>
              <a:ea typeface="Arial"/>
              <a:cs typeface="Arial"/>
              <a:sym typeface="Arial"/>
            </a:endParaRPr>
          </a:p>
          <a:p>
            <a:pPr indent="0" lvl="0" marL="457200" rtl="0" algn="l">
              <a:lnSpc>
                <a:spcPct val="100000"/>
              </a:lnSpc>
              <a:spcBef>
                <a:spcPts val="0"/>
              </a:spcBef>
              <a:spcAft>
                <a:spcPts val="0"/>
              </a:spcAft>
              <a:buNone/>
            </a:pPr>
            <a:r>
              <a:t/>
            </a:r>
            <a:endParaRPr sz="115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rPr lang="en" sz="1150">
                <a:solidFill>
                  <a:srgbClr val="000000"/>
                </a:solidFill>
                <a:highlight>
                  <a:schemeClr val="lt1"/>
                </a:highlight>
                <a:latin typeface="Arial"/>
                <a:ea typeface="Arial"/>
                <a:cs typeface="Arial"/>
                <a:sym typeface="Arial"/>
              </a:rPr>
              <a:t>NOTE: The data provided here is in the PDF format, which we have used to do further preprocessing </a:t>
            </a:r>
            <a:endParaRPr sz="115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rPr lang="en" sz="1150">
                <a:solidFill>
                  <a:srgbClr val="000000"/>
                </a:solidFill>
                <a:highlight>
                  <a:schemeClr val="lt1"/>
                </a:highlight>
                <a:latin typeface="Arial"/>
                <a:ea typeface="Arial"/>
                <a:cs typeface="Arial"/>
                <a:sym typeface="Arial"/>
              </a:rPr>
              <a:t>and analytics.</a:t>
            </a:r>
            <a:br>
              <a:rPr lang="en" sz="1150">
                <a:solidFill>
                  <a:srgbClr val="000000"/>
                </a:solidFill>
                <a:highlight>
                  <a:schemeClr val="lt1"/>
                </a:highlight>
                <a:latin typeface="Arial"/>
                <a:ea typeface="Arial"/>
                <a:cs typeface="Arial"/>
                <a:sym typeface="Arial"/>
              </a:rPr>
            </a:br>
            <a:br>
              <a:rPr lang="en" sz="1150">
                <a:solidFill>
                  <a:srgbClr val="000000"/>
                </a:solidFill>
                <a:highlight>
                  <a:schemeClr val="lt1"/>
                </a:highlight>
                <a:latin typeface="Arial"/>
                <a:ea typeface="Arial"/>
                <a:cs typeface="Arial"/>
                <a:sym typeface="Arial"/>
              </a:rPr>
            </a:br>
            <a:endParaRPr sz="115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000000"/>
              </a:solidFill>
              <a:highlight>
                <a:schemeClr val="lt1"/>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idx="4294967295" type="ctrTitle"/>
          </p:nvPr>
        </p:nvSpPr>
        <p:spPr>
          <a:xfrm>
            <a:off x="598100" y="252574"/>
            <a:ext cx="8222100" cy="61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Format</a:t>
            </a:r>
            <a:endParaRPr/>
          </a:p>
        </p:txBody>
      </p:sp>
      <p:sp>
        <p:nvSpPr>
          <p:cNvPr id="105" name="Google Shape;105;p16"/>
          <p:cNvSpPr txBox="1"/>
          <p:nvPr>
            <p:ph idx="4294967295" type="subTitle"/>
          </p:nvPr>
        </p:nvSpPr>
        <p:spPr>
          <a:xfrm>
            <a:off x="228325" y="1315463"/>
            <a:ext cx="3083700" cy="208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Each college has a separate PDF file</a:t>
            </a:r>
            <a:endParaRPr/>
          </a:p>
          <a:p>
            <a:pPr indent="-342900" lvl="0" marL="457200" rtl="0" algn="l">
              <a:spcBef>
                <a:spcPts val="0"/>
              </a:spcBef>
              <a:spcAft>
                <a:spcPts val="0"/>
              </a:spcAft>
              <a:buSzPts val="1800"/>
              <a:buChar char="●"/>
            </a:pPr>
            <a:r>
              <a:rPr lang="en"/>
              <a:t>Multiple tables in a PDF file</a:t>
            </a:r>
            <a:endParaRPr/>
          </a:p>
          <a:p>
            <a:pPr indent="-342900" lvl="0" marL="457200" rtl="0" algn="l">
              <a:spcBef>
                <a:spcPts val="0"/>
              </a:spcBef>
              <a:spcAft>
                <a:spcPts val="0"/>
              </a:spcAft>
              <a:buSzPts val="1800"/>
              <a:buChar char="●"/>
            </a:pPr>
            <a:r>
              <a:rPr lang="en"/>
              <a:t>Tables dimension non-uniform</a:t>
            </a:r>
            <a:endParaRPr/>
          </a:p>
        </p:txBody>
      </p:sp>
      <p:pic>
        <p:nvPicPr>
          <p:cNvPr id="106" name="Google Shape;106;p16"/>
          <p:cNvPicPr preferRelativeResize="0"/>
          <p:nvPr/>
        </p:nvPicPr>
        <p:blipFill>
          <a:blip r:embed="rId3">
            <a:alphaModFix/>
          </a:blip>
          <a:stretch>
            <a:fillRect/>
          </a:stretch>
        </p:blipFill>
        <p:spPr>
          <a:xfrm>
            <a:off x="3446479" y="252575"/>
            <a:ext cx="5262074" cy="3717926"/>
          </a:xfrm>
          <a:prstGeom prst="rect">
            <a:avLst/>
          </a:prstGeom>
          <a:noFill/>
          <a:ln>
            <a:noFill/>
          </a:ln>
        </p:spPr>
      </p:pic>
      <p:sp>
        <p:nvSpPr>
          <p:cNvPr id="107" name="Google Shape;107;p16"/>
          <p:cNvSpPr txBox="1"/>
          <p:nvPr/>
        </p:nvSpPr>
        <p:spPr>
          <a:xfrm>
            <a:off x="3637963" y="3970500"/>
            <a:ext cx="33738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latin typeface="Roboto"/>
                <a:ea typeface="Roboto"/>
                <a:cs typeface="Roboto"/>
                <a:sym typeface="Roboto"/>
              </a:rPr>
              <a:t>Sample Snapshot of NIRF Tables</a:t>
            </a:r>
            <a:endParaRPr sz="17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extraction</a:t>
            </a:r>
            <a:endParaRPr/>
          </a:p>
        </p:txBody>
      </p:sp>
      <p:sp>
        <p:nvSpPr>
          <p:cNvPr id="113" name="Google Shape;113;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300 PDF files</a:t>
            </a:r>
            <a:r>
              <a:rPr lang="en"/>
              <a:t>(each </a:t>
            </a:r>
            <a:r>
              <a:rPr lang="en"/>
              <a:t>corresponding</a:t>
            </a:r>
            <a:r>
              <a:rPr lang="en"/>
              <a:t> to top 100 colleges of 2021, 2020, 2019) were processed</a:t>
            </a:r>
            <a:endParaRPr/>
          </a:p>
          <a:p>
            <a:pPr indent="-342900" lvl="0" marL="457200" rtl="0" algn="l">
              <a:spcBef>
                <a:spcPts val="0"/>
              </a:spcBef>
              <a:spcAft>
                <a:spcPts val="0"/>
              </a:spcAft>
              <a:buSzPts val="1800"/>
              <a:buChar char="●"/>
            </a:pPr>
            <a:r>
              <a:rPr b="1" lang="en"/>
              <a:t>Common tables</a:t>
            </a:r>
            <a:r>
              <a:rPr lang="en"/>
              <a:t> were determined, i.e. tables present in each of the 100 colleges for a particular year</a:t>
            </a:r>
            <a:endParaRPr/>
          </a:p>
          <a:p>
            <a:pPr indent="-342900" lvl="0" marL="457200" rtl="0" algn="l">
              <a:spcBef>
                <a:spcPts val="0"/>
              </a:spcBef>
              <a:spcAft>
                <a:spcPts val="0"/>
              </a:spcAft>
              <a:buSzPts val="1800"/>
              <a:buChar char="●"/>
            </a:pPr>
            <a:r>
              <a:rPr b="1" lang="en"/>
              <a:t>Final dataset</a:t>
            </a:r>
            <a:r>
              <a:rPr lang="en"/>
              <a:t> was created, consisting of csv files for different parameters across top colleges over last three years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 Challenges:</a:t>
            </a:r>
            <a:endParaRPr/>
          </a:p>
        </p:txBody>
      </p:sp>
      <p:sp>
        <p:nvSpPr>
          <p:cNvPr id="119" name="Google Shape;119;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Retrieving cross page tables</a:t>
            </a:r>
            <a:endParaRPr/>
          </a:p>
          <a:p>
            <a:pPr indent="-342900" lvl="0" marL="457200" rtl="0" algn="l">
              <a:lnSpc>
                <a:spcPct val="150000"/>
              </a:lnSpc>
              <a:spcBef>
                <a:spcPts val="0"/>
              </a:spcBef>
              <a:spcAft>
                <a:spcPts val="0"/>
              </a:spcAft>
              <a:buSzPts val="1800"/>
              <a:buChar char="●"/>
            </a:pPr>
            <a:r>
              <a:rPr lang="en"/>
              <a:t>Extraction of single lined tables</a:t>
            </a:r>
            <a:endParaRPr/>
          </a:p>
          <a:p>
            <a:pPr indent="-342900" lvl="0" marL="457200" rtl="0" algn="l">
              <a:lnSpc>
                <a:spcPct val="150000"/>
              </a:lnSpc>
              <a:spcBef>
                <a:spcPts val="0"/>
              </a:spcBef>
              <a:spcAft>
                <a:spcPts val="0"/>
              </a:spcAft>
              <a:buSzPts val="1800"/>
              <a:buChar char="●"/>
            </a:pPr>
            <a:r>
              <a:rPr lang="en"/>
              <a:t>Inconsistency in the PDF format over the years</a:t>
            </a:r>
            <a:endParaRPr/>
          </a:p>
          <a:p>
            <a:pPr indent="-342900" lvl="0" marL="457200" rtl="0" algn="l">
              <a:lnSpc>
                <a:spcPct val="150000"/>
              </a:lnSpc>
              <a:spcBef>
                <a:spcPts val="0"/>
              </a:spcBef>
              <a:spcAft>
                <a:spcPts val="0"/>
              </a:spcAft>
              <a:buSzPts val="1800"/>
              <a:buChar char="●"/>
            </a:pPr>
            <a:r>
              <a:rPr lang="en"/>
              <a:t>Different number of tables in the PDFs</a:t>
            </a:r>
            <a:endParaRPr/>
          </a:p>
          <a:p>
            <a:pPr indent="-342900" lvl="0" marL="457200" rtl="0" algn="l">
              <a:lnSpc>
                <a:spcPct val="150000"/>
              </a:lnSpc>
              <a:spcBef>
                <a:spcPts val="0"/>
              </a:spcBef>
              <a:spcAft>
                <a:spcPts val="0"/>
              </a:spcAft>
              <a:buSzPts val="1800"/>
              <a:buChar char="●"/>
            </a:pPr>
            <a:r>
              <a:rPr lang="en"/>
              <a:t>Large </a:t>
            </a:r>
            <a:r>
              <a:rPr lang="en"/>
              <a:t>numbers</a:t>
            </a:r>
            <a:r>
              <a:rPr lang="en"/>
              <a:t> of NA values and NULL characters</a:t>
            </a:r>
            <a:endParaRPr/>
          </a:p>
          <a:p>
            <a:pPr indent="-342900" lvl="0" marL="457200" rtl="0" algn="l">
              <a:lnSpc>
                <a:spcPct val="150000"/>
              </a:lnSpc>
              <a:spcBef>
                <a:spcPts val="0"/>
              </a:spcBef>
              <a:spcAft>
                <a:spcPts val="0"/>
              </a:spcAft>
              <a:buSzPts val="1800"/>
              <a:buChar char="●"/>
            </a:pPr>
            <a:r>
              <a:rPr lang="en"/>
              <a:t>Spelling mismatches in college names </a:t>
            </a:r>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 to</a:t>
            </a:r>
            <a:r>
              <a:rPr lang="en"/>
              <a:t> Challenges Faced</a:t>
            </a:r>
            <a:endParaRPr/>
          </a:p>
        </p:txBody>
      </p:sp>
      <p:pic>
        <p:nvPicPr>
          <p:cNvPr id="125" name="Google Shape;125;p19"/>
          <p:cNvPicPr preferRelativeResize="0"/>
          <p:nvPr/>
        </p:nvPicPr>
        <p:blipFill>
          <a:blip r:embed="rId3">
            <a:alphaModFix/>
          </a:blip>
          <a:stretch>
            <a:fillRect/>
          </a:stretch>
        </p:blipFill>
        <p:spPr>
          <a:xfrm>
            <a:off x="152400" y="1147600"/>
            <a:ext cx="8839202" cy="1760505"/>
          </a:xfrm>
          <a:prstGeom prst="rect">
            <a:avLst/>
          </a:prstGeom>
          <a:noFill/>
          <a:ln>
            <a:noFill/>
          </a:ln>
        </p:spPr>
      </p:pic>
      <p:sp>
        <p:nvSpPr>
          <p:cNvPr id="126" name="Google Shape;126;p19"/>
          <p:cNvSpPr txBox="1"/>
          <p:nvPr/>
        </p:nvSpPr>
        <p:spPr>
          <a:xfrm>
            <a:off x="2788975" y="910975"/>
            <a:ext cx="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27" name="Google Shape;127;p19"/>
          <p:cNvSpPr txBox="1"/>
          <p:nvPr/>
        </p:nvSpPr>
        <p:spPr>
          <a:xfrm>
            <a:off x="518550" y="3069275"/>
            <a:ext cx="7484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Roboto"/>
                <a:ea typeface="Roboto"/>
                <a:cs typeface="Roboto"/>
                <a:sym typeface="Roboto"/>
              </a:rPr>
              <a:t>Problem: Cross Page Tables</a:t>
            </a:r>
            <a:endParaRPr sz="21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a:p>
            <a:pPr indent="0" lvl="0" marL="0" rtl="0" algn="l">
              <a:spcBef>
                <a:spcPts val="0"/>
              </a:spcBef>
              <a:spcAft>
                <a:spcPts val="0"/>
              </a:spcAft>
              <a:buNone/>
            </a:pPr>
            <a:r>
              <a:rPr lang="en" sz="2100">
                <a:latin typeface="Roboto"/>
                <a:ea typeface="Roboto"/>
                <a:cs typeface="Roboto"/>
                <a:sym typeface="Roboto"/>
              </a:rPr>
              <a:t>Solution: Used all possible </a:t>
            </a:r>
            <a:r>
              <a:rPr lang="en" sz="2100">
                <a:latin typeface="Roboto"/>
                <a:ea typeface="Roboto"/>
                <a:cs typeface="Roboto"/>
                <a:sym typeface="Roboto"/>
              </a:rPr>
              <a:t>string combinations which could be occurring in last row of 1st table and first row of 2nd table.</a:t>
            </a:r>
            <a:endParaRPr sz="21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 to Challenges Faced</a:t>
            </a:r>
            <a:endParaRPr/>
          </a:p>
        </p:txBody>
      </p:sp>
      <p:sp>
        <p:nvSpPr>
          <p:cNvPr id="133" name="Google Shape;133;p20"/>
          <p:cNvSpPr txBox="1"/>
          <p:nvPr/>
        </p:nvSpPr>
        <p:spPr>
          <a:xfrm>
            <a:off x="2788975" y="910975"/>
            <a:ext cx="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4" name="Google Shape;134;p20"/>
          <p:cNvSpPr txBox="1"/>
          <p:nvPr/>
        </p:nvSpPr>
        <p:spPr>
          <a:xfrm>
            <a:off x="518550" y="3337500"/>
            <a:ext cx="74841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Problem: Mismatched number of columns in cross page tables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Solution: Made a dictionary to extract relevant details and later added to a dataframe explicitly.</a:t>
            </a:r>
            <a:endParaRPr sz="1900">
              <a:latin typeface="Roboto"/>
              <a:ea typeface="Roboto"/>
              <a:cs typeface="Roboto"/>
              <a:sym typeface="Roboto"/>
            </a:endParaRPr>
          </a:p>
        </p:txBody>
      </p:sp>
      <p:pic>
        <p:nvPicPr>
          <p:cNvPr id="135" name="Google Shape;135;p20"/>
          <p:cNvPicPr preferRelativeResize="0"/>
          <p:nvPr/>
        </p:nvPicPr>
        <p:blipFill>
          <a:blip r:embed="rId3">
            <a:alphaModFix/>
          </a:blip>
          <a:stretch>
            <a:fillRect/>
          </a:stretch>
        </p:blipFill>
        <p:spPr>
          <a:xfrm>
            <a:off x="448225" y="910975"/>
            <a:ext cx="8260975" cy="2309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 to Challenges Faced</a:t>
            </a:r>
            <a:endParaRPr/>
          </a:p>
        </p:txBody>
      </p:sp>
      <p:sp>
        <p:nvSpPr>
          <p:cNvPr id="141" name="Google Shape;141;p21"/>
          <p:cNvSpPr txBox="1"/>
          <p:nvPr/>
        </p:nvSpPr>
        <p:spPr>
          <a:xfrm>
            <a:off x="2788975" y="910975"/>
            <a:ext cx="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2" name="Google Shape;142;p21"/>
          <p:cNvSpPr txBox="1"/>
          <p:nvPr/>
        </p:nvSpPr>
        <p:spPr>
          <a:xfrm>
            <a:off x="934500" y="2247250"/>
            <a:ext cx="7484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Roboto"/>
                <a:ea typeface="Roboto"/>
                <a:cs typeface="Roboto"/>
                <a:sym typeface="Roboto"/>
              </a:rPr>
              <a:t>Problem: Table consisting of a single line only.</a:t>
            </a:r>
            <a:endParaRPr sz="21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a:p>
            <a:pPr indent="0" lvl="0" marL="0" rtl="0" algn="l">
              <a:spcBef>
                <a:spcPts val="0"/>
              </a:spcBef>
              <a:spcAft>
                <a:spcPts val="0"/>
              </a:spcAft>
              <a:buNone/>
            </a:pPr>
            <a:r>
              <a:rPr lang="en" sz="2100">
                <a:latin typeface="Roboto"/>
                <a:ea typeface="Roboto"/>
                <a:cs typeface="Roboto"/>
                <a:sym typeface="Roboto"/>
              </a:rPr>
              <a:t>Solution: Used PyPDF to extract PDF in text format and then used text matching to extract required row.</a:t>
            </a:r>
            <a:endParaRPr sz="2100">
              <a:latin typeface="Roboto"/>
              <a:ea typeface="Roboto"/>
              <a:cs typeface="Roboto"/>
              <a:sym typeface="Roboto"/>
            </a:endParaRPr>
          </a:p>
        </p:txBody>
      </p:sp>
      <p:pic>
        <p:nvPicPr>
          <p:cNvPr id="143" name="Google Shape;143;p21"/>
          <p:cNvPicPr preferRelativeResize="0"/>
          <p:nvPr/>
        </p:nvPicPr>
        <p:blipFill>
          <a:blip r:embed="rId3">
            <a:alphaModFix/>
          </a:blip>
          <a:stretch>
            <a:fillRect/>
          </a:stretch>
        </p:blipFill>
        <p:spPr>
          <a:xfrm>
            <a:off x="152400" y="1328624"/>
            <a:ext cx="8839200" cy="607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