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ec06f83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ec06f83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ec06f83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ec06f83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ee6e1af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ee6e1af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ee6e1af97_2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ee6e1af9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311700" y="315925"/>
            <a:ext cx="8520600" cy="95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200" u="sng"/>
              <a:t>SAFE VEHICLE</a:t>
            </a:r>
            <a:endParaRPr b="1" sz="5200" u="sng"/>
          </a:p>
        </p:txBody>
      </p:sp>
      <p:sp>
        <p:nvSpPr>
          <p:cNvPr id="63" name="Google Shape;63;p13"/>
          <p:cNvSpPr txBox="1"/>
          <p:nvPr/>
        </p:nvSpPr>
        <p:spPr>
          <a:xfrm>
            <a:off x="1383200" y="1403700"/>
            <a:ext cx="59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64" name="Google Shape;64;p13"/>
          <p:cNvSpPr txBox="1"/>
          <p:nvPr/>
        </p:nvSpPr>
        <p:spPr>
          <a:xfrm>
            <a:off x="6918725" y="2060375"/>
            <a:ext cx="1778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Open Sans"/>
                <a:ea typeface="Open Sans"/>
                <a:cs typeface="Open Sans"/>
                <a:sym typeface="Open Sans"/>
              </a:rPr>
              <a:t>TEAM</a:t>
            </a:r>
            <a:r>
              <a:rPr lang="en" sz="1900">
                <a:latin typeface="Open Sans"/>
                <a:ea typeface="Open Sans"/>
                <a:cs typeface="Open Sans"/>
                <a:sym typeface="Open Sans"/>
              </a:rPr>
              <a:t>: </a:t>
            </a:r>
            <a:r>
              <a:rPr b="1" lang="en" sz="1900">
                <a:latin typeface="Open Sans"/>
                <a:ea typeface="Open Sans"/>
                <a:cs typeface="Open Sans"/>
                <a:sym typeface="Open Sans"/>
              </a:rPr>
              <a:t>Falcon</a:t>
            </a:r>
            <a:endParaRPr b="1" sz="1900">
              <a:latin typeface="Open Sans"/>
              <a:ea typeface="Open Sans"/>
              <a:cs typeface="Open Sans"/>
              <a:sym typeface="Open Sans"/>
            </a:endParaRPr>
          </a:p>
        </p:txBody>
      </p:sp>
      <p:sp>
        <p:nvSpPr>
          <p:cNvPr id="65" name="Google Shape;65;p13"/>
          <p:cNvSpPr txBox="1"/>
          <p:nvPr/>
        </p:nvSpPr>
        <p:spPr>
          <a:xfrm>
            <a:off x="6771575" y="2571750"/>
            <a:ext cx="2073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Members:</a:t>
            </a:r>
            <a:endParaRPr b="1">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Gajender Sharma</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Kajal Sethi</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Pranshu Sahijwani</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Shivam Tripathi</a:t>
            </a:r>
            <a:endParaRPr>
              <a:latin typeface="Open Sans"/>
              <a:ea typeface="Open Sans"/>
              <a:cs typeface="Open Sans"/>
              <a:sym typeface="Open Sans"/>
            </a:endParaRPr>
          </a:p>
        </p:txBody>
      </p:sp>
      <p:sp>
        <p:nvSpPr>
          <p:cNvPr id="66" name="Google Shape;66;p13"/>
          <p:cNvSpPr txBox="1"/>
          <p:nvPr/>
        </p:nvSpPr>
        <p:spPr>
          <a:xfrm>
            <a:off x="1567650" y="3452900"/>
            <a:ext cx="22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67" name="Google Shape;67;p13"/>
          <p:cNvPicPr preferRelativeResize="0"/>
          <p:nvPr/>
        </p:nvPicPr>
        <p:blipFill>
          <a:blip r:embed="rId3">
            <a:alphaModFix/>
          </a:blip>
          <a:stretch>
            <a:fillRect/>
          </a:stretch>
        </p:blipFill>
        <p:spPr>
          <a:xfrm>
            <a:off x="522025" y="1147225"/>
            <a:ext cx="6110775" cy="364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 </a:t>
            </a:r>
            <a:endParaRPr/>
          </a:p>
        </p:txBody>
      </p:sp>
      <p:sp>
        <p:nvSpPr>
          <p:cNvPr id="73" name="Google Shape;73;p14"/>
          <p:cNvSpPr txBox="1"/>
          <p:nvPr/>
        </p:nvSpPr>
        <p:spPr>
          <a:xfrm>
            <a:off x="518000" y="1013350"/>
            <a:ext cx="7922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Drowsiness of the driver is one of the leading causes for car accidents today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Observe the behaviour of the driver and send alerts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Prevent potential accidents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grpSp>
        <p:nvGrpSpPr>
          <p:cNvPr id="74" name="Google Shape;74;p14"/>
          <p:cNvGrpSpPr/>
          <p:nvPr/>
        </p:nvGrpSpPr>
        <p:grpSpPr>
          <a:xfrm>
            <a:off x="437787" y="2031161"/>
            <a:ext cx="4052887" cy="2747171"/>
            <a:chOff x="437821" y="1568580"/>
            <a:chExt cx="2685454" cy="3086709"/>
          </a:xfrm>
        </p:grpSpPr>
        <p:sp>
          <p:nvSpPr>
            <p:cNvPr id="75" name="Google Shape;75;p14"/>
            <p:cNvSpPr/>
            <p:nvPr/>
          </p:nvSpPr>
          <p:spPr>
            <a:xfrm>
              <a:off x="4400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nvSpPr>
          <p:spPr>
            <a:xfrm>
              <a:off x="437821" y="1568580"/>
              <a:ext cx="2683200" cy="4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4"/>
          <p:cNvSpPr txBox="1"/>
          <p:nvPr>
            <p:ph idx="4294967295" type="body"/>
          </p:nvPr>
        </p:nvSpPr>
        <p:spPr>
          <a:xfrm>
            <a:off x="500878" y="2031200"/>
            <a:ext cx="3926700" cy="27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Shortcomings of Current Systems</a:t>
            </a:r>
            <a:endParaRPr>
              <a:solidFill>
                <a:schemeClr val="lt1"/>
              </a:solidFill>
            </a:endParaRPr>
          </a:p>
        </p:txBody>
      </p:sp>
      <p:sp>
        <p:nvSpPr>
          <p:cNvPr id="78" name="Google Shape;78;p14"/>
          <p:cNvSpPr txBox="1"/>
          <p:nvPr>
            <p:ph idx="4294967295" type="body"/>
          </p:nvPr>
        </p:nvSpPr>
        <p:spPr>
          <a:xfrm>
            <a:off x="518009" y="2702903"/>
            <a:ext cx="3800100" cy="20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Doesn’t Track Behaviour</a:t>
            </a:r>
            <a:endParaRPr sz="1400"/>
          </a:p>
          <a:p>
            <a:pPr indent="0" lvl="0" marL="0" rtl="0" algn="l">
              <a:spcBef>
                <a:spcPts val="800"/>
              </a:spcBef>
              <a:spcAft>
                <a:spcPts val="0"/>
              </a:spcAft>
              <a:buNone/>
            </a:pPr>
            <a:r>
              <a:rPr lang="en" sz="1400"/>
              <a:t>Doesn’t Record Crash Intensity</a:t>
            </a:r>
            <a:endParaRPr sz="1400"/>
          </a:p>
          <a:p>
            <a:pPr indent="0" lvl="0" marL="0" rtl="0" algn="l">
              <a:spcBef>
                <a:spcPts val="800"/>
              </a:spcBef>
              <a:spcAft>
                <a:spcPts val="800"/>
              </a:spcAft>
              <a:buClr>
                <a:schemeClr val="dk1"/>
              </a:buClr>
              <a:buSzPts val="1100"/>
              <a:buFont typeface="Arial"/>
              <a:buNone/>
            </a:pPr>
            <a:r>
              <a:rPr lang="en" sz="1400"/>
              <a:t>Frequently Raises False Alarm</a:t>
            </a:r>
            <a:endParaRPr sz="1400"/>
          </a:p>
        </p:txBody>
      </p:sp>
      <p:grpSp>
        <p:nvGrpSpPr>
          <p:cNvPr id="79" name="Google Shape;79;p14"/>
          <p:cNvGrpSpPr/>
          <p:nvPr/>
        </p:nvGrpSpPr>
        <p:grpSpPr>
          <a:xfrm>
            <a:off x="4561800" y="2031194"/>
            <a:ext cx="4152254" cy="2747163"/>
            <a:chOff x="3230398" y="1568589"/>
            <a:chExt cx="2683202" cy="3086700"/>
          </a:xfrm>
        </p:grpSpPr>
        <p:sp>
          <p:nvSpPr>
            <p:cNvPr id="80" name="Google Shape;80;p14"/>
            <p:cNvSpPr/>
            <p:nvPr/>
          </p:nvSpPr>
          <p:spPr>
            <a:xfrm>
              <a:off x="3230400"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3230398" y="1568594"/>
              <a:ext cx="2683200" cy="46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4"/>
          <p:cNvSpPr txBox="1"/>
          <p:nvPr>
            <p:ph idx="4294967295" type="body"/>
          </p:nvPr>
        </p:nvSpPr>
        <p:spPr>
          <a:xfrm>
            <a:off x="4490675" y="2031200"/>
            <a:ext cx="4053000" cy="2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a:solidFill>
                  <a:schemeClr val="lt1"/>
                </a:solidFill>
              </a:rPr>
              <a:t>Proposed Functionalities</a:t>
            </a:r>
            <a:endParaRPr>
              <a:solidFill>
                <a:schemeClr val="lt1"/>
              </a:solidFill>
            </a:endParaRPr>
          </a:p>
        </p:txBody>
      </p:sp>
      <p:sp>
        <p:nvSpPr>
          <p:cNvPr id="83" name="Google Shape;83;p14"/>
          <p:cNvSpPr txBox="1"/>
          <p:nvPr>
            <p:ph idx="4294967295" type="body"/>
          </p:nvPr>
        </p:nvSpPr>
        <p:spPr>
          <a:xfrm>
            <a:off x="4643230" y="2458049"/>
            <a:ext cx="3989400" cy="22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Analyzes Behaviour</a:t>
            </a:r>
            <a:endParaRPr sz="1400"/>
          </a:p>
          <a:p>
            <a:pPr indent="0" lvl="0" marL="0" rtl="0" algn="l">
              <a:spcBef>
                <a:spcPts val="800"/>
              </a:spcBef>
              <a:spcAft>
                <a:spcPts val="0"/>
              </a:spcAft>
              <a:buNone/>
            </a:pPr>
            <a:r>
              <a:rPr lang="en" sz="1400"/>
              <a:t>Alerts Driver and Sends Notification to Relatives and Nearby Hospitals</a:t>
            </a:r>
            <a:endParaRPr sz="1400"/>
          </a:p>
          <a:p>
            <a:pPr indent="0" lvl="0" marL="0" rtl="0" algn="l">
              <a:spcBef>
                <a:spcPts val="800"/>
              </a:spcBef>
              <a:spcAft>
                <a:spcPts val="0"/>
              </a:spcAft>
              <a:buNone/>
            </a:pPr>
            <a:r>
              <a:rPr lang="en" sz="1400"/>
              <a:t>Records Location using GPS</a:t>
            </a:r>
            <a:endParaRPr sz="1400"/>
          </a:p>
          <a:p>
            <a:pPr indent="0" lvl="0" marL="0" rtl="0" algn="l">
              <a:spcBef>
                <a:spcPts val="800"/>
              </a:spcBef>
              <a:spcAft>
                <a:spcPts val="0"/>
              </a:spcAft>
              <a:buNone/>
            </a:pPr>
            <a:r>
              <a:rPr lang="en" sz="1400"/>
              <a:t>Seat Belt and Face mask detection</a:t>
            </a:r>
            <a:endParaRPr sz="1400"/>
          </a:p>
          <a:p>
            <a:pPr indent="0" lvl="0" marL="0" rtl="0" algn="l">
              <a:spcBef>
                <a:spcPts val="800"/>
              </a:spcBef>
              <a:spcAft>
                <a:spcPts val="800"/>
              </a:spcAft>
              <a:buNone/>
            </a:pPr>
            <a:r>
              <a:rPr lang="en" sz="1400"/>
              <a:t>Additional: Crash Sensor to Measure Intensity of the Accident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373175" y="0"/>
            <a:ext cx="8520600" cy="831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Workflow</a:t>
            </a:r>
            <a:endParaRPr/>
          </a:p>
        </p:txBody>
      </p:sp>
      <p:pic>
        <p:nvPicPr>
          <p:cNvPr id="89" name="Google Shape;89;p15"/>
          <p:cNvPicPr preferRelativeResize="0"/>
          <p:nvPr/>
        </p:nvPicPr>
        <p:blipFill>
          <a:blip r:embed="rId3">
            <a:alphaModFix/>
          </a:blip>
          <a:stretch>
            <a:fillRect/>
          </a:stretch>
        </p:blipFill>
        <p:spPr>
          <a:xfrm>
            <a:off x="515425" y="739375"/>
            <a:ext cx="4528150" cy="4200100"/>
          </a:xfrm>
          <a:prstGeom prst="rect">
            <a:avLst/>
          </a:prstGeom>
          <a:noFill/>
          <a:ln>
            <a:noFill/>
          </a:ln>
        </p:spPr>
      </p:pic>
      <p:grpSp>
        <p:nvGrpSpPr>
          <p:cNvPr id="90" name="Google Shape;90;p15"/>
          <p:cNvGrpSpPr/>
          <p:nvPr/>
        </p:nvGrpSpPr>
        <p:grpSpPr>
          <a:xfrm>
            <a:off x="5358295" y="1417629"/>
            <a:ext cx="3322611" cy="2308234"/>
            <a:chOff x="6022975" y="1568589"/>
            <a:chExt cx="2683204" cy="3086700"/>
          </a:xfrm>
        </p:grpSpPr>
        <p:sp>
          <p:nvSpPr>
            <p:cNvPr id="91" name="Google Shape;91;p15"/>
            <p:cNvSpPr/>
            <p:nvPr/>
          </p:nvSpPr>
          <p:spPr>
            <a:xfrm>
              <a:off x="60229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6022979" y="1582195"/>
              <a:ext cx="2683200" cy="50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lt1"/>
                  </a:solidFill>
                  <a:latin typeface="Open Sans"/>
                  <a:ea typeface="Open Sans"/>
                  <a:cs typeface="Open Sans"/>
                  <a:sym typeface="Open Sans"/>
                </a:rPr>
                <a:t> Hardware Required</a:t>
              </a:r>
              <a:endParaRPr sz="1800">
                <a:solidFill>
                  <a:schemeClr val="lt1"/>
                </a:solidFill>
                <a:latin typeface="Open Sans"/>
                <a:ea typeface="Open Sans"/>
                <a:cs typeface="Open Sans"/>
                <a:sym typeface="Open Sans"/>
              </a:endParaRPr>
            </a:p>
          </p:txBody>
        </p:sp>
      </p:grpSp>
      <p:sp>
        <p:nvSpPr>
          <p:cNvPr id="93" name="Google Shape;93;p15"/>
          <p:cNvSpPr txBox="1"/>
          <p:nvPr>
            <p:ph idx="4294967295" type="body"/>
          </p:nvPr>
        </p:nvSpPr>
        <p:spPr>
          <a:xfrm>
            <a:off x="5320700" y="1771775"/>
            <a:ext cx="3397800" cy="223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Raspberry Pi or Intel Edison</a:t>
            </a:r>
            <a:endParaRPr sz="1400"/>
          </a:p>
          <a:p>
            <a:pPr indent="-317500" lvl="0" marL="457200" rtl="0" algn="l">
              <a:spcBef>
                <a:spcPts val="0"/>
              </a:spcBef>
              <a:spcAft>
                <a:spcPts val="0"/>
              </a:spcAft>
              <a:buSzPts val="1400"/>
              <a:buChar char="●"/>
            </a:pPr>
            <a:r>
              <a:rPr lang="en" sz="1400"/>
              <a:t>GPS Sensor</a:t>
            </a:r>
            <a:endParaRPr sz="1400"/>
          </a:p>
          <a:p>
            <a:pPr indent="-317500" lvl="0" marL="457200" rtl="0" algn="l">
              <a:spcBef>
                <a:spcPts val="0"/>
              </a:spcBef>
              <a:spcAft>
                <a:spcPts val="0"/>
              </a:spcAft>
              <a:buSzPts val="1400"/>
              <a:buChar char="●"/>
            </a:pPr>
            <a:r>
              <a:rPr lang="en" sz="1400"/>
              <a:t>Camera or IR Sensor</a:t>
            </a:r>
            <a:endParaRPr sz="1400"/>
          </a:p>
          <a:p>
            <a:pPr indent="-317500" lvl="0" marL="457200" rtl="0" algn="l">
              <a:spcBef>
                <a:spcPts val="0"/>
              </a:spcBef>
              <a:spcAft>
                <a:spcPts val="0"/>
              </a:spcAft>
              <a:buSzPts val="1400"/>
              <a:buChar char="●"/>
            </a:pPr>
            <a:r>
              <a:rPr lang="en" sz="1400"/>
              <a:t>Speaker</a:t>
            </a:r>
            <a:endParaRPr sz="1400"/>
          </a:p>
          <a:p>
            <a:pPr indent="-317500" lvl="0" marL="457200" rtl="0" algn="l">
              <a:spcBef>
                <a:spcPts val="0"/>
              </a:spcBef>
              <a:spcAft>
                <a:spcPts val="0"/>
              </a:spcAft>
              <a:buSzPts val="1400"/>
              <a:buChar char="●"/>
            </a:pPr>
            <a:r>
              <a:rPr lang="en" sz="1400"/>
              <a:t>Crash or FSR Sensor</a:t>
            </a:r>
            <a:endParaRPr sz="1400"/>
          </a:p>
          <a:p>
            <a:pPr indent="-317500" lvl="0" marL="457200" rtl="0" algn="l">
              <a:spcBef>
                <a:spcPts val="0"/>
              </a:spcBef>
              <a:spcAft>
                <a:spcPts val="0"/>
              </a:spcAft>
              <a:buSzPts val="1400"/>
              <a:buChar char="●"/>
            </a:pPr>
            <a:r>
              <a:rPr lang="en" sz="1400"/>
              <a:t>Accelerometer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315925"/>
            <a:ext cx="8520600" cy="300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500"/>
              <a:t>References</a:t>
            </a:r>
            <a:endParaRPr b="1" sz="4500"/>
          </a:p>
          <a:p>
            <a:pPr indent="0" lvl="0" marL="0" rtl="0" algn="l">
              <a:lnSpc>
                <a:spcPct val="115000"/>
              </a:lnSpc>
              <a:spcBef>
                <a:spcPts val="0"/>
              </a:spcBef>
              <a:spcAft>
                <a:spcPts val="0"/>
              </a:spcAft>
              <a:buNone/>
            </a:pPr>
            <a:r>
              <a:t/>
            </a:r>
            <a:endParaRPr sz="7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400">
                <a:latin typeface="Open Sans"/>
                <a:ea typeface="Open Sans"/>
                <a:cs typeface="Open Sans"/>
                <a:sym typeface="Open Sans"/>
              </a:rPr>
              <a:t>Bakar, Auni Syahirah Abu, et al. "IOT—Eye Drowsiness Detection System by Using Intel Edison with GPS Navigation." Proceedings of the 10th National Technical Seminar on Underwater System Technology 2018. Springer, Singapore, 2019</a:t>
            </a:r>
            <a:endParaRPr sz="14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spcBef>
                <a:spcPts val="800"/>
              </a:spcBef>
              <a:spcAft>
                <a:spcPts val="0"/>
              </a:spcAft>
              <a:buNone/>
            </a:pPr>
            <a:r>
              <a:t/>
            </a:r>
            <a:endParaRPr/>
          </a:p>
        </p:txBody>
      </p:sp>
      <p:sp>
        <p:nvSpPr>
          <p:cNvPr id="99" name="Google Shape;99;p16"/>
          <p:cNvSpPr txBox="1"/>
          <p:nvPr>
            <p:ph idx="4294967295" type="body"/>
          </p:nvPr>
        </p:nvSpPr>
        <p:spPr>
          <a:xfrm>
            <a:off x="311850" y="2571750"/>
            <a:ext cx="8292900" cy="208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500">
                <a:latin typeface="Economica"/>
                <a:ea typeface="Economica"/>
                <a:cs typeface="Economica"/>
                <a:sym typeface="Economica"/>
              </a:rPr>
              <a:t>Future scope</a:t>
            </a:r>
            <a:endParaRPr b="1" sz="4500">
              <a:latin typeface="Economica"/>
              <a:ea typeface="Economica"/>
              <a:cs typeface="Economica"/>
              <a:sym typeface="Economica"/>
            </a:endParaRPr>
          </a:p>
          <a:p>
            <a:pPr indent="0" lvl="0" marL="0" rtl="0" algn="l">
              <a:lnSpc>
                <a:spcPct val="100000"/>
              </a:lnSpc>
              <a:spcBef>
                <a:spcPts val="0"/>
              </a:spcBef>
              <a:spcAft>
                <a:spcPts val="0"/>
              </a:spcAft>
              <a:buNone/>
            </a:pPr>
            <a:r>
              <a:t/>
            </a:r>
            <a:endParaRPr sz="1400">
              <a:latin typeface="Economica"/>
              <a:ea typeface="Economica"/>
              <a:cs typeface="Economica"/>
              <a:sym typeface="Economica"/>
            </a:endParaRPr>
          </a:p>
          <a:p>
            <a:pPr indent="-317500" lvl="0" marL="457200" rtl="0" algn="l">
              <a:spcBef>
                <a:spcPts val="0"/>
              </a:spcBef>
              <a:spcAft>
                <a:spcPts val="0"/>
              </a:spcAft>
              <a:buSzPts val="1400"/>
              <a:buAutoNum type="arabicPeriod"/>
            </a:pPr>
            <a:r>
              <a:rPr lang="en" sz="1400"/>
              <a:t>Observing the pulses of the driver to detect any kind of abnormality with the driver.</a:t>
            </a:r>
            <a:endParaRPr sz="1400"/>
          </a:p>
          <a:p>
            <a:pPr indent="-317500" lvl="0" marL="457200" rtl="0" algn="l">
              <a:spcBef>
                <a:spcPts val="0"/>
              </a:spcBef>
              <a:spcAft>
                <a:spcPts val="0"/>
              </a:spcAft>
              <a:buSzPts val="1400"/>
              <a:buAutoNum type="arabicPeriod"/>
            </a:pPr>
            <a:r>
              <a:rPr lang="en" sz="1400"/>
              <a:t>Gradually decrease the speed of the vehicle with turning the hazard lights on.</a:t>
            </a:r>
            <a:endParaRPr sz="1400"/>
          </a:p>
          <a:p>
            <a:pPr indent="0" lvl="0" marL="0" rtl="0" algn="l">
              <a:spcBef>
                <a:spcPts val="800"/>
              </a:spcBef>
              <a:spcAft>
                <a:spcPts val="8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