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Raleway"/>
      <p:regular r:id="rId31"/>
      <p:bold r:id="rId32"/>
      <p:italic r:id="rId33"/>
      <p:boldItalic r:id="rId34"/>
    </p:embeddedFont>
    <p:embeddedFont>
      <p:font typeface="Amiko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9411CA9-57D8-434E-910F-98E36652908D}">
  <a:tblStyle styleId="{E9411CA9-57D8-434E-910F-98E3665290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aleway-italic.fntdata"/><Relationship Id="rId10" Type="http://schemas.openxmlformats.org/officeDocument/2006/relationships/slide" Target="slides/slide4.xml"/><Relationship Id="rId32" Type="http://schemas.openxmlformats.org/officeDocument/2006/relationships/font" Target="fonts/Raleway-bold.fntdata"/><Relationship Id="rId13" Type="http://schemas.openxmlformats.org/officeDocument/2006/relationships/slide" Target="slides/slide7.xml"/><Relationship Id="rId35" Type="http://schemas.openxmlformats.org/officeDocument/2006/relationships/font" Target="fonts/Amiko-regular.fntdata"/><Relationship Id="rId12" Type="http://schemas.openxmlformats.org/officeDocument/2006/relationships/slide" Target="slides/slide6.xml"/><Relationship Id="rId34" Type="http://schemas.openxmlformats.org/officeDocument/2006/relationships/font" Target="fonts/Raleway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Amik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4c637de9e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b4c637de9e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91b48f98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91b48f98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91b48f9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691b48f9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91b48f98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691b48f98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91b48f98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91b48f98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91b48f98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91b48f98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91b48f98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91b48f98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691b48f98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691b48f98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691b48f98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691b48f98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691b48f98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691b48f98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691b48f98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691b48f98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691b48f98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691b48f98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4c637de9e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4c637de9e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b4c637de9e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b4c637de9e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b4c637de9e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b4c637de9e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6de11ae4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6de11ae4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8ebb1b152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8ebb1b152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8ebb1b152a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8ebb1b152a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b4c637de9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b4c637de9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b4f8c8c46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b4f8c8c46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b4c637de9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b4c637de9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519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/>
              <a:t>Enhancing Social Media Sentiment Analysis with Emojis and Emoticons Embeddings for Mitigating Online Toxicity</a:t>
            </a:r>
            <a:endParaRPr sz="35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82200" y="3022425"/>
            <a:ext cx="7779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Pranshu Choubey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20BAI1069</a:t>
            </a:r>
            <a:endParaRPr sz="200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682200" y="4119600"/>
            <a:ext cx="7779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Guided By: Dr. Sandhya M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533400"/>
            <a:ext cx="8520600" cy="40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3. Toxicity Identification Module:</a:t>
            </a:r>
            <a:endParaRPr b="1"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 u="sng"/>
              <a:t>Objective</a:t>
            </a:r>
            <a:r>
              <a:rPr lang="en"/>
              <a:t>: Develop a specialized module to identify and flag online toxicity, focusing on hate speech and dark sentiments.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u="sng"/>
              <a:t>Methodology</a:t>
            </a:r>
            <a:r>
              <a:rPr lang="en"/>
              <a:t>: Utilize machine learning algorithms trained on datasets enriched with toxic content to recognize patterns indicative of harmful language.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u="sng"/>
              <a:t>Outcome</a:t>
            </a:r>
            <a:r>
              <a:rPr lang="en"/>
              <a:t>: An effective module that enhances the overall framework's ability to identify and mitigate toxic expressions in online communication.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4. Context Preservation Module:</a:t>
            </a:r>
            <a:endParaRPr b="1"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 u="sng"/>
              <a:t>Objective</a:t>
            </a:r>
            <a:r>
              <a:rPr lang="en"/>
              <a:t>: Ensure the preservation of context and significance of emojis and emoticons in the text-only embedding for accurate sentiment analysis.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u="sng"/>
              <a:t>Methodology</a:t>
            </a:r>
            <a:r>
              <a:rPr lang="en"/>
              <a:t>: Integrate contextual analysis algorithms to understand the interplay between emojis, emoticons, and surrounding text, capturing nuanced meanings.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u="sng"/>
              <a:t>Outcome</a:t>
            </a:r>
            <a:r>
              <a:rPr lang="en"/>
              <a:t>: A module that enriches sentiment analysis by maintaining the integrity of contextual information, allowing for a more nuanced understanding of sentiments expressed in social media content.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Implementation</a:t>
            </a:r>
            <a:endParaRPr b="1" sz="4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017725"/>
            <a:ext cx="7231068" cy="412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 Embedding Generator Prototype: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16883"/>
            <a:ext cx="8520601" cy="3438943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1.2 Embedding Generator Sample Output: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 Hashtag (#) Extractor Prototype:</a:t>
            </a:r>
            <a:endParaRPr/>
          </a:p>
        </p:txBody>
      </p:sp>
      <p:pic>
        <p:nvPicPr>
          <p:cNvPr id="135" name="Google Shape;1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4050"/>
            <a:ext cx="6561952" cy="403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 Hashtag (#) Extractor Sample Output:</a:t>
            </a:r>
            <a:endParaRPr/>
          </a:p>
        </p:txBody>
      </p:sp>
      <p:pic>
        <p:nvPicPr>
          <p:cNvPr id="141" name="Google Shape;1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91325"/>
            <a:ext cx="8839199" cy="3242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311700" y="254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3.1 Hate Speech Detection from Twitter Data</a:t>
            </a:r>
            <a:endParaRPr/>
          </a:p>
        </p:txBody>
      </p:sp>
      <p:pic>
        <p:nvPicPr>
          <p:cNvPr id="147" name="Google Shape;1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313" y="890828"/>
            <a:ext cx="4210450" cy="4252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5037" y="890825"/>
            <a:ext cx="4278925" cy="42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3.2 Most Frequent Words in Non-Hate Tweets:</a:t>
            </a:r>
            <a:endParaRPr/>
          </a:p>
        </p:txBody>
      </p:sp>
      <p:pic>
        <p:nvPicPr>
          <p:cNvPr id="154" name="Google Shape;1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575" y="1017718"/>
            <a:ext cx="7900850" cy="4146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3.3 </a:t>
            </a:r>
            <a:r>
              <a:rPr lang="en"/>
              <a:t>Most Frequent Words in Hate Tweets:</a:t>
            </a:r>
            <a:endParaRPr/>
          </a:p>
        </p:txBody>
      </p:sp>
      <p:pic>
        <p:nvPicPr>
          <p:cNvPr id="160" name="Google Shape;16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047" y="1017725"/>
            <a:ext cx="7861916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3.4 Data Visualization:</a:t>
            </a:r>
            <a:endParaRPr/>
          </a:p>
        </p:txBody>
      </p:sp>
      <p:pic>
        <p:nvPicPr>
          <p:cNvPr id="166" name="Google Shape;16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0875" y="1212000"/>
            <a:ext cx="4241076" cy="3737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050" y="1264500"/>
            <a:ext cx="4341533" cy="373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1985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CFE2F3"/>
                </a:solidFill>
                <a:latin typeface="Raleway"/>
                <a:ea typeface="Raleway"/>
                <a:cs typeface="Raleway"/>
                <a:sym typeface="Raleway"/>
              </a:rPr>
              <a:t>Table of Contents</a:t>
            </a:r>
            <a:endParaRPr sz="2400">
              <a:solidFill>
                <a:srgbClr val="CFE2F3"/>
              </a:solidFill>
            </a:endParaRPr>
          </a:p>
        </p:txBody>
      </p:sp>
      <p:graphicFrame>
        <p:nvGraphicFramePr>
          <p:cNvPr id="62" name="Google Shape;62;p14"/>
          <p:cNvGraphicFramePr/>
          <p:nvPr/>
        </p:nvGraphicFramePr>
        <p:xfrm>
          <a:off x="767150" y="104033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{E9411CA9-57D8-434E-910F-98E36652908D}</a:tableStyleId>
              </a:tblPr>
              <a:tblGrid>
                <a:gridCol w="422475"/>
                <a:gridCol w="7187225"/>
              </a:tblGrid>
              <a:tr h="36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miko"/>
                          <a:ea typeface="Amiko"/>
                          <a:cs typeface="Amiko"/>
                          <a:sym typeface="Amiko"/>
                        </a:rPr>
                        <a:t>1.</a:t>
                      </a:r>
                      <a:endParaRPr b="1" sz="1200">
                        <a:solidFill>
                          <a:schemeClr val="lt1"/>
                        </a:solidFill>
                        <a:latin typeface="Amiko"/>
                        <a:ea typeface="Amiko"/>
                        <a:cs typeface="Amiko"/>
                        <a:sym typeface="Amik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rgbClr val="CFE2F3"/>
                          </a:solidFill>
                          <a:latin typeface="Amiko"/>
                          <a:ea typeface="Amiko"/>
                          <a:cs typeface="Amiko"/>
                          <a:sym typeface="Amiko"/>
                        </a:rPr>
                        <a:t>Introduction</a:t>
                      </a:r>
                      <a:endParaRPr b="1" sz="1000">
                        <a:solidFill>
                          <a:srgbClr val="CFE2F3"/>
                        </a:solidFill>
                        <a:latin typeface="Amiko"/>
                        <a:ea typeface="Amiko"/>
                        <a:cs typeface="Amiko"/>
                        <a:sym typeface="Amik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miko"/>
                          <a:ea typeface="Amiko"/>
                          <a:cs typeface="Amiko"/>
                          <a:sym typeface="Amiko"/>
                        </a:rPr>
                        <a:t>2.</a:t>
                      </a:r>
                      <a:endParaRPr b="1" sz="1200">
                        <a:solidFill>
                          <a:schemeClr val="lt1"/>
                        </a:solidFill>
                        <a:latin typeface="Amiko"/>
                        <a:ea typeface="Amiko"/>
                        <a:cs typeface="Amiko"/>
                        <a:sym typeface="Amik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rgbClr val="CFE2F3"/>
                          </a:solidFill>
                          <a:latin typeface="Amiko"/>
                          <a:ea typeface="Amiko"/>
                          <a:cs typeface="Amiko"/>
                          <a:sym typeface="Amiko"/>
                        </a:rPr>
                        <a:t>Problem Statement</a:t>
                      </a:r>
                      <a:endParaRPr b="1" sz="1000">
                        <a:solidFill>
                          <a:srgbClr val="CFE2F3"/>
                        </a:solidFill>
                        <a:latin typeface="Amiko"/>
                        <a:ea typeface="Amiko"/>
                        <a:cs typeface="Amiko"/>
                        <a:sym typeface="Amik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miko"/>
                          <a:ea typeface="Amiko"/>
                          <a:cs typeface="Amiko"/>
                          <a:sym typeface="Amiko"/>
                        </a:rPr>
                        <a:t>3.</a:t>
                      </a:r>
                      <a:endParaRPr b="1" sz="1200">
                        <a:solidFill>
                          <a:schemeClr val="lt1"/>
                        </a:solidFill>
                        <a:latin typeface="Amiko"/>
                        <a:ea typeface="Amiko"/>
                        <a:cs typeface="Amiko"/>
                        <a:sym typeface="Amik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CFE2F3"/>
                          </a:solidFill>
                          <a:latin typeface="Amiko"/>
                          <a:ea typeface="Amiko"/>
                          <a:cs typeface="Amiko"/>
                          <a:sym typeface="Amiko"/>
                        </a:rPr>
                        <a:t>Research Objectives</a:t>
                      </a:r>
                      <a:endParaRPr b="1" sz="1000">
                        <a:solidFill>
                          <a:srgbClr val="CFE2F3"/>
                        </a:solidFill>
                        <a:latin typeface="Amiko"/>
                        <a:ea typeface="Amiko"/>
                        <a:cs typeface="Amiko"/>
                        <a:sym typeface="Amik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miko"/>
                          <a:ea typeface="Amiko"/>
                          <a:cs typeface="Amiko"/>
                          <a:sym typeface="Amiko"/>
                        </a:rPr>
                        <a:t>4.</a:t>
                      </a:r>
                      <a:endParaRPr b="1" sz="1200">
                        <a:solidFill>
                          <a:schemeClr val="lt1"/>
                        </a:solidFill>
                        <a:latin typeface="Amiko"/>
                        <a:ea typeface="Amiko"/>
                        <a:cs typeface="Amiko"/>
                        <a:sym typeface="Amik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rgbClr val="CFE2F3"/>
                          </a:solidFill>
                          <a:latin typeface="Amiko"/>
                          <a:ea typeface="Amiko"/>
                          <a:cs typeface="Amiko"/>
                          <a:sym typeface="Amiko"/>
                        </a:rPr>
                        <a:t>Proposed System: Introduction, Flowchart, Modules and their Explanation</a:t>
                      </a:r>
                      <a:endParaRPr b="1" sz="1000">
                        <a:solidFill>
                          <a:srgbClr val="CFE2F3"/>
                        </a:solidFill>
                        <a:latin typeface="Amiko"/>
                        <a:ea typeface="Amiko"/>
                        <a:cs typeface="Amiko"/>
                        <a:sym typeface="Amik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miko"/>
                          <a:ea typeface="Amiko"/>
                          <a:cs typeface="Amiko"/>
                          <a:sym typeface="Amiko"/>
                        </a:rPr>
                        <a:t>5.</a:t>
                      </a:r>
                      <a:endParaRPr b="1" sz="1200">
                        <a:solidFill>
                          <a:schemeClr val="lt1"/>
                        </a:solidFill>
                        <a:latin typeface="Amiko"/>
                        <a:ea typeface="Amiko"/>
                        <a:cs typeface="Amiko"/>
                        <a:sym typeface="Amik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rgbClr val="CFE2F3"/>
                          </a:solidFill>
                          <a:latin typeface="Amiko"/>
                          <a:ea typeface="Amiko"/>
                          <a:cs typeface="Amiko"/>
                          <a:sym typeface="Amiko"/>
                        </a:rPr>
                        <a:t>Implementation with Results</a:t>
                      </a:r>
                      <a:endParaRPr b="1" sz="1000">
                        <a:solidFill>
                          <a:srgbClr val="CFE2F3"/>
                        </a:solidFill>
                        <a:latin typeface="Amiko"/>
                        <a:ea typeface="Amiko"/>
                        <a:cs typeface="Amiko"/>
                        <a:sym typeface="Amik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miko"/>
                          <a:ea typeface="Amiko"/>
                          <a:cs typeface="Amiko"/>
                          <a:sym typeface="Amiko"/>
                        </a:rPr>
                        <a:t>6.</a:t>
                      </a:r>
                      <a:endParaRPr b="1" sz="1200">
                        <a:solidFill>
                          <a:schemeClr val="lt1"/>
                        </a:solidFill>
                        <a:latin typeface="Amiko"/>
                        <a:ea typeface="Amiko"/>
                        <a:cs typeface="Amiko"/>
                        <a:sym typeface="Amik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CFE2F3"/>
                          </a:solidFill>
                          <a:latin typeface="Amiko"/>
                          <a:ea typeface="Amiko"/>
                          <a:cs typeface="Amiko"/>
                          <a:sym typeface="Amiko"/>
                        </a:rPr>
                        <a:t>Findings and Discussions</a:t>
                      </a:r>
                      <a:endParaRPr b="1" sz="1000">
                        <a:solidFill>
                          <a:srgbClr val="CFE2F3"/>
                        </a:solidFill>
                        <a:latin typeface="Amiko"/>
                        <a:ea typeface="Amiko"/>
                        <a:cs typeface="Amiko"/>
                        <a:sym typeface="Amik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miko"/>
                          <a:ea typeface="Amiko"/>
                          <a:cs typeface="Amiko"/>
                          <a:sym typeface="Amiko"/>
                        </a:rPr>
                        <a:t>7.</a:t>
                      </a:r>
                      <a:endParaRPr b="1" sz="1200">
                        <a:solidFill>
                          <a:schemeClr val="lt1"/>
                        </a:solidFill>
                        <a:latin typeface="Amiko"/>
                        <a:ea typeface="Amiko"/>
                        <a:cs typeface="Amiko"/>
                        <a:sym typeface="Amik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rgbClr val="CFE2F3"/>
                          </a:solidFill>
                          <a:latin typeface="Amiko"/>
                          <a:ea typeface="Amiko"/>
                          <a:cs typeface="Amiko"/>
                          <a:sym typeface="Amiko"/>
                        </a:rPr>
                        <a:t>What is to be done next?</a:t>
                      </a:r>
                      <a:endParaRPr b="1" sz="1000">
                        <a:solidFill>
                          <a:srgbClr val="CFE2F3"/>
                        </a:solidFill>
                        <a:latin typeface="Amiko"/>
                        <a:ea typeface="Amiko"/>
                        <a:cs typeface="Amiko"/>
                        <a:sym typeface="Amik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miko"/>
                          <a:ea typeface="Amiko"/>
                          <a:cs typeface="Amiko"/>
                          <a:sym typeface="Amiko"/>
                        </a:rPr>
                        <a:t>8.</a:t>
                      </a:r>
                      <a:endParaRPr b="1" sz="1200">
                        <a:solidFill>
                          <a:schemeClr val="lt1"/>
                        </a:solidFill>
                        <a:latin typeface="Amiko"/>
                        <a:ea typeface="Amiko"/>
                        <a:cs typeface="Amiko"/>
                        <a:sym typeface="Amik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rgbClr val="CFE2F3"/>
                          </a:solidFill>
                          <a:latin typeface="Amiko"/>
                          <a:ea typeface="Amiko"/>
                          <a:cs typeface="Amiko"/>
                          <a:sym typeface="Amiko"/>
                        </a:rPr>
                        <a:t>Guide Approval Mail</a:t>
                      </a:r>
                      <a:endParaRPr b="1" sz="1000">
                        <a:solidFill>
                          <a:srgbClr val="CFE2F3"/>
                        </a:solidFill>
                        <a:latin typeface="Amiko"/>
                        <a:ea typeface="Amiko"/>
                        <a:cs typeface="Amiko"/>
                        <a:sym typeface="Amik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miko"/>
                          <a:ea typeface="Amiko"/>
                          <a:cs typeface="Amiko"/>
                          <a:sym typeface="Amiko"/>
                        </a:rPr>
                        <a:t>9.</a:t>
                      </a:r>
                      <a:endParaRPr b="1" sz="1200">
                        <a:solidFill>
                          <a:schemeClr val="lt1"/>
                        </a:solidFill>
                        <a:latin typeface="Amiko"/>
                        <a:ea typeface="Amiko"/>
                        <a:cs typeface="Amiko"/>
                        <a:sym typeface="Amik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rgbClr val="CFE2F3"/>
                          </a:solidFill>
                          <a:latin typeface="Amiko"/>
                          <a:ea typeface="Amiko"/>
                          <a:cs typeface="Amiko"/>
                          <a:sym typeface="Amiko"/>
                        </a:rPr>
                        <a:t>Research Paper Status</a:t>
                      </a:r>
                      <a:endParaRPr b="1" sz="1000">
                        <a:solidFill>
                          <a:srgbClr val="CFE2F3"/>
                        </a:solidFill>
                        <a:latin typeface="Amiko"/>
                        <a:ea typeface="Amiko"/>
                        <a:cs typeface="Amiko"/>
                        <a:sym typeface="Amik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miko"/>
                          <a:ea typeface="Amiko"/>
                          <a:cs typeface="Amiko"/>
                          <a:sym typeface="Amiko"/>
                        </a:rPr>
                        <a:t>10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  <a:latin typeface="Amiko"/>
                          <a:ea typeface="Amiko"/>
                          <a:cs typeface="Amiko"/>
                          <a:sym typeface="Amiko"/>
                        </a:rPr>
                        <a:t>.</a:t>
                      </a:r>
                      <a:endParaRPr b="1" sz="1200">
                        <a:solidFill>
                          <a:schemeClr val="lt1"/>
                        </a:solidFill>
                        <a:latin typeface="Amiko"/>
                        <a:ea typeface="Amiko"/>
                        <a:cs typeface="Amiko"/>
                        <a:sym typeface="Amik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rgbClr val="CFE2F3"/>
                          </a:solidFill>
                          <a:latin typeface="Amiko"/>
                          <a:ea typeface="Amiko"/>
                          <a:cs typeface="Amiko"/>
                          <a:sym typeface="Amiko"/>
                        </a:rPr>
                        <a:t>References</a:t>
                      </a:r>
                      <a:endParaRPr b="1" sz="1000">
                        <a:solidFill>
                          <a:srgbClr val="CFE2F3"/>
                        </a:solidFill>
                        <a:latin typeface="Amiko"/>
                        <a:ea typeface="Amiko"/>
                        <a:cs typeface="Amiko"/>
                        <a:sym typeface="Amik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3.5 Model Building and Evaluation</a:t>
            </a:r>
            <a:endParaRPr/>
          </a:p>
        </p:txBody>
      </p:sp>
      <p:pic>
        <p:nvPicPr>
          <p:cNvPr id="173" name="Google Shape;17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1150" y="1148900"/>
            <a:ext cx="3902381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481" y="1148900"/>
            <a:ext cx="361559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Findings and Discussions:</a:t>
            </a:r>
            <a:endParaRPr b="1"/>
          </a:p>
        </p:txBody>
      </p:sp>
      <p:sp>
        <p:nvSpPr>
          <p:cNvPr id="180" name="Google Shape;18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Logistic Regression model achieved an accuracy of 93.17% on the test data for hate speech detection.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GridSearchCV further improved the model performance, achieving a test accuracy of 94.89%.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Non-hate tweets contained more words related to life, thanks, happy while hate tweets contained words like misogyny, racism, hate indicating negative topics.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model was able to correctly classify over 95% of the non-hate tweets but struggled with hate tweets, only predicting correctly 29% of the time.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Further hyperparameter tuning and use of deep learning models may help improve performance especially for identifying hate speech tweets.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type="title"/>
          </p:nvPr>
        </p:nvSpPr>
        <p:spPr>
          <a:xfrm>
            <a:off x="311700" y="307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to be done next?</a:t>
            </a:r>
            <a:endParaRPr/>
          </a:p>
        </p:txBody>
      </p:sp>
      <p:sp>
        <p:nvSpPr>
          <p:cNvPr id="186" name="Google Shape;186;p34"/>
          <p:cNvSpPr txBox="1"/>
          <p:nvPr>
            <p:ph idx="1" type="body"/>
          </p:nvPr>
        </p:nvSpPr>
        <p:spPr>
          <a:xfrm>
            <a:off x="311700" y="1060150"/>
            <a:ext cx="8438700" cy="3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500">
                <a:solidFill>
                  <a:schemeClr val="dk1"/>
                </a:solidFill>
              </a:rPr>
              <a:t>Testing and Evaluation: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Conduct rigorous testing of each module</a:t>
            </a:r>
            <a:r>
              <a:rPr lang="en" sz="1500"/>
              <a:t> individually and collectively to ensure functionality and coherence and e</a:t>
            </a:r>
            <a:r>
              <a:rPr lang="en" sz="1500"/>
              <a:t>valuate the system's </a:t>
            </a:r>
            <a:r>
              <a:rPr lang="en" sz="1500">
                <a:solidFill>
                  <a:schemeClr val="dk1"/>
                </a:solidFill>
              </a:rPr>
              <a:t>performance against diverse datasets.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500">
                <a:solidFill>
                  <a:schemeClr val="dk1"/>
                </a:solidFill>
              </a:rPr>
              <a:t>Fine-tuning and Optimization: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Iteratively fine-tune</a:t>
            </a:r>
            <a:r>
              <a:rPr lang="en" sz="1500"/>
              <a:t> the modules based on testing outcomes and feedback.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Optimize the system's parameters</a:t>
            </a:r>
            <a:r>
              <a:rPr lang="en" sz="1500"/>
              <a:t> for efficiency and accuracy.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500">
                <a:solidFill>
                  <a:schemeClr val="dk1"/>
                </a:solidFill>
              </a:rPr>
              <a:t>Documentation and Reporting: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Document the implementation process</a:t>
            </a:r>
            <a:r>
              <a:rPr lang="en" sz="1500"/>
              <a:t>, including codebase and algorithms.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500">
                <a:solidFill>
                  <a:schemeClr val="dk1"/>
                </a:solidFill>
              </a:rPr>
              <a:t>User Feedback and Iteration: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Gather user feedback</a:t>
            </a:r>
            <a:r>
              <a:rPr lang="en" sz="1500"/>
              <a:t> through pilot testing and adjust the system accordingly.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Iterate on the system based on </a:t>
            </a:r>
            <a:r>
              <a:rPr lang="en" sz="1500">
                <a:solidFill>
                  <a:schemeClr val="dk1"/>
                </a:solidFill>
              </a:rPr>
              <a:t>real-world usage and user experience.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>
            <p:ph type="title"/>
          </p:nvPr>
        </p:nvSpPr>
        <p:spPr>
          <a:xfrm>
            <a:off x="114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</p:txBody>
      </p:sp>
      <p:sp>
        <p:nvSpPr>
          <p:cNvPr id="192" name="Google Shape;192;p35"/>
          <p:cNvSpPr txBox="1"/>
          <p:nvPr>
            <p:ph idx="1" type="body"/>
          </p:nvPr>
        </p:nvSpPr>
        <p:spPr>
          <a:xfrm>
            <a:off x="367050" y="572700"/>
            <a:ext cx="8409900" cy="42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[1] Chuchu Liu a, Fan Fang, Xu Lin, Tie Cai, Xu Tan, Jianguo Liu, Xin Lu - “Improving sentiment analysis accuracy with emoji embedding.” Journal of Safety Science and Resilience pp. 246-252 - 2021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[2] Anatoliy Surikov, Evgeniia Egorova - “Alternative method sentiment analysis using emojis and emoticons” ScienceDirect pp. 182-193 - 2020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[3] Serkan Ayvaz, Mohammed O. Shiha - “The Effects of Emoji in Sentiment Analysis” International Journal of Computer Electrical Engineering pp. 360-369 - 2019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[4] Geetika Vashisht, Manisha Jailia - “Emoticons &amp; Emojis Based Sentiment Analysis: The Last Two Decades!” INTERNATIONAL JOURNAL OF SCIENTIFIC &amp; TECHNOLOGY pp. 639 - 645 - 2020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[5] Gaël Guibon, Magalie Ochs, Patrice Bellot - “From Emojis to Sentiment Analysis” Second Joint Conference on Lexical and Computational Semantics pp. 423- 430 - 2021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[6] Wieslaw Wolny - “Twitter Sentiment Analysis Using Emoticons and Emoji Ideograms” 25TH INTERNATIONAL CONFERENCE ON INFORMATION SYSTEMS DEVELOPMENT pp. 333- 342 - 2019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/>
              <a:t>[7] V Jagadishwari, A Indulekha, Kiran Raghu and P Harshini - “Sentiment analysis of Social Media Text-Emoticon Post with Machine learning Models Contribution Title”  Journal of Physics: Conference Series. DOI: 10.1088/1742-6596/2070/1/012079 - 2021</a:t>
            </a:r>
            <a:endParaRPr sz="13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idx="1" type="body"/>
          </p:nvPr>
        </p:nvSpPr>
        <p:spPr>
          <a:xfrm>
            <a:off x="249750" y="292575"/>
            <a:ext cx="8644500" cy="43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325"/>
              <a:t>[8] Bhaskaran S; Veeramanickam M.R.M; S. Hariharan; N. Bharathiraja; Pradeepa K; Raja Marappan - “Sentiment Analysis Model using Text and Emoticons for Pharmaceutical &amp; Healthcare Industries”  Conference on Lexical and Computational Semantics. DOI: 10.1109/CISCT55310.2022.10046449 - 2023</a:t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325"/>
              <a:t>[9] Haochen Zou, Kun Xiang - “Sentiment Classification Method Based on Blending of Emoticons and Short Texts” International Conference on Communication Systems &amp; Networks (COMSNETS) pp. 398 - 415 - 2022</a:t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325"/>
              <a:t>[10] Himanshu Sakode; T. Lakshmi Surekha; M. Divya Sri; G. Bharath Kumar - “Sentiment Analysis using Text And” Conference on Lexical and Computational Semantics pp. 268- 275 - 2023</a:t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325"/>
              <a:t>[11] S. Ayvaz, Mohammed O. Shiha - “The Effects of Emoji in Sentiment Analysis” IEEE Transactions on Computational Social Systems pp. 360 -369 - 2021</a:t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325"/>
              <a:t>[12] Deng Yang, Liu Kejian, Yang Cheng - “Emoji-based Fine-grained Attention Network for Sentiment Analysis in the Microblog Comments” IEEE Transactions on Computational Social Systems pp. 48-63 - 2022</a:t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325"/>
              <a:t>[13] Sirisha Velampalli, Chandrashekar Muniyappa, Ashutosh Saxena - “Performance Evaluation of Sentiment Analysis on Text and Emoji Data Using End-to-End, Transfer Learning, Distributed and Explainable AI Models” Journal of Advances in Information Technology pp.167-172 - 2022</a:t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325"/>
              <a:t>[14] V.Kavya, Mr.M.Swami Das - “Emoticons and Text Analysis as context to Sentiment Analysis” Journal of Emerging Technologies and Innovative Research (JETIR) pp. 87-90 - 2020</a:t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lang="en" sz="1325"/>
              <a:t>[15] Travis LeCompte - “Sentiment Analysis of Tweets Including Emoji Data” ACM Transactions on Software Engineering and Methodology pp. 202-250 - 2020</a:t>
            </a:r>
            <a:endParaRPr sz="132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592950" y="1192125"/>
            <a:ext cx="795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Digital communication</a:t>
            </a:r>
            <a:r>
              <a:rPr lang="en"/>
              <a:t> is defined by prolific </a:t>
            </a:r>
            <a:r>
              <a:rPr lang="en">
                <a:solidFill>
                  <a:schemeClr val="dk1"/>
                </a:solidFill>
              </a:rPr>
              <a:t>social media</a:t>
            </a:r>
            <a:r>
              <a:rPr lang="en"/>
              <a:t>, where diverse opinions and expressions flourish, posing a challenge to traditional </a:t>
            </a:r>
            <a:r>
              <a:rPr lang="en">
                <a:solidFill>
                  <a:schemeClr val="dk1"/>
                </a:solidFill>
              </a:rPr>
              <a:t>sentiment analysis</a:t>
            </a:r>
            <a:r>
              <a:rPr lang="en"/>
              <a:t>, which relies solely on </a:t>
            </a:r>
            <a:r>
              <a:rPr lang="en">
                <a:solidFill>
                  <a:schemeClr val="dk1"/>
                </a:solidFill>
              </a:rPr>
              <a:t>textual cues</a:t>
            </a:r>
            <a:r>
              <a:rPr lang="en"/>
              <a:t>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This is particularly apparent in the challenge of precisely identifying nuanced and discerning sentiments in text, especially when incorporating </a:t>
            </a:r>
            <a:r>
              <a:rPr lang="en">
                <a:solidFill>
                  <a:schemeClr val="dk1"/>
                </a:solidFill>
              </a:rPr>
              <a:t>emojis</a:t>
            </a:r>
            <a:r>
              <a:rPr lang="en"/>
              <a:t> and </a:t>
            </a:r>
            <a:r>
              <a:rPr lang="en">
                <a:solidFill>
                  <a:schemeClr val="dk1"/>
                </a:solidFill>
              </a:rPr>
              <a:t>emoticons</a:t>
            </a:r>
            <a:r>
              <a:rPr lang="en"/>
              <a:t> with </a:t>
            </a:r>
            <a:r>
              <a:rPr lang="en">
                <a:solidFill>
                  <a:schemeClr val="dk1"/>
                </a:solidFill>
              </a:rPr>
              <a:t>context-dependent</a:t>
            </a:r>
            <a:r>
              <a:rPr lang="en"/>
              <a:t> and </a:t>
            </a:r>
            <a:r>
              <a:rPr lang="en">
                <a:solidFill>
                  <a:schemeClr val="dk1"/>
                </a:solidFill>
              </a:rPr>
              <a:t>ambiguous</a:t>
            </a:r>
            <a:r>
              <a:rPr lang="en"/>
              <a:t> meanings.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idea is to enhance sentiment analysis through a unique </a:t>
            </a:r>
            <a:r>
              <a:rPr lang="en">
                <a:solidFill>
                  <a:schemeClr val="dk1"/>
                </a:solidFill>
              </a:rPr>
              <a:t>embedding method</a:t>
            </a:r>
            <a:r>
              <a:rPr lang="en"/>
              <a:t> that seamlessly integrates </a:t>
            </a:r>
            <a:r>
              <a:rPr lang="en">
                <a:solidFill>
                  <a:schemeClr val="dk1"/>
                </a:solidFill>
              </a:rPr>
              <a:t>text, emojis, and emoticons</a:t>
            </a:r>
            <a:r>
              <a:rPr lang="en"/>
              <a:t> into a </a:t>
            </a:r>
            <a:r>
              <a:rPr lang="en">
                <a:solidFill>
                  <a:schemeClr val="dk1"/>
                </a:solidFill>
              </a:rPr>
              <a:t>text-only embedding</a:t>
            </a:r>
            <a:r>
              <a:rPr lang="en"/>
              <a:t> for sentiment analysis models, preserving the context and significance of </a:t>
            </a:r>
            <a:r>
              <a:rPr lang="en">
                <a:solidFill>
                  <a:schemeClr val="dk1"/>
                </a:solidFill>
              </a:rPr>
              <a:t>emojis/emoticons</a:t>
            </a:r>
            <a:r>
              <a:rPr lang="en"/>
              <a:t> in the text.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This is followed by inputting the generated embedding into a robust </a:t>
            </a:r>
            <a:r>
              <a:rPr lang="en">
                <a:solidFill>
                  <a:schemeClr val="dk1"/>
                </a:solidFill>
              </a:rPr>
              <a:t>sentiment analysis model</a:t>
            </a:r>
            <a:r>
              <a:rPr lang="en"/>
              <a:t> equipped to identify and categorize a </a:t>
            </a:r>
            <a:r>
              <a:rPr lang="en">
                <a:solidFill>
                  <a:schemeClr val="dk1"/>
                </a:solidFill>
              </a:rPr>
              <a:t>spectrum of human emotions</a:t>
            </a:r>
            <a:r>
              <a:rPr lang="en"/>
              <a:t>, transcending the conventional </a:t>
            </a:r>
            <a:r>
              <a:rPr lang="en">
                <a:solidFill>
                  <a:schemeClr val="dk1"/>
                </a:solidFill>
              </a:rPr>
              <a:t>positive, negative, and neutral classifications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B. Background, Context, and Significance of Study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</a:rPr>
              <a:t>Background: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Traditional sentiment analysis models encounter challenges in accurately identifying nuanced and context-dependent content, primarily due to their reliance on textual cues.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</a:rPr>
              <a:t>Context: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integration of emojis and emoticons with advanced sentiment analysis methodologies enhances the understanding of the emotional landscape, acknowledging the significance of visual elements in communication.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</a:rPr>
              <a:t>Significance of Study: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This project holds significance in advancing sentiment analysis by incorporating emojis and emoticons embeddings, aiming to develop a robust framework capable of recognizing nuanced emotions often overlooked by text-only models.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349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096600"/>
            <a:ext cx="8142600" cy="3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The </a:t>
            </a:r>
            <a:r>
              <a:rPr lang="en">
                <a:solidFill>
                  <a:schemeClr val="dk1"/>
                </a:solidFill>
              </a:rPr>
              <a:t>exponential growth</a:t>
            </a:r>
            <a:r>
              <a:rPr lang="en"/>
              <a:t> of </a:t>
            </a:r>
            <a:r>
              <a:rPr lang="en">
                <a:solidFill>
                  <a:schemeClr val="dk1"/>
                </a:solidFill>
              </a:rPr>
              <a:t>social media</a:t>
            </a:r>
            <a:r>
              <a:rPr lang="en"/>
              <a:t> has led to a proliferation of </a:t>
            </a:r>
            <a:r>
              <a:rPr lang="en">
                <a:solidFill>
                  <a:schemeClr val="dk1"/>
                </a:solidFill>
              </a:rPr>
              <a:t>hate speech</a:t>
            </a:r>
            <a:r>
              <a:rPr lang="en"/>
              <a:t>, </a:t>
            </a:r>
            <a:r>
              <a:rPr lang="en">
                <a:solidFill>
                  <a:schemeClr val="dk1"/>
                </a:solidFill>
              </a:rPr>
              <a:t>dark sentiments</a:t>
            </a:r>
            <a:r>
              <a:rPr lang="en"/>
              <a:t>, and </a:t>
            </a:r>
            <a:r>
              <a:rPr lang="en">
                <a:solidFill>
                  <a:schemeClr val="dk1"/>
                </a:solidFill>
              </a:rPr>
              <a:t>toxic comments</a:t>
            </a:r>
            <a:r>
              <a:rPr lang="en"/>
              <a:t>.</a:t>
            </a:r>
            <a:endParaRPr/>
          </a:p>
          <a:p>
            <a:pPr indent="-334327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Conventional </a:t>
            </a:r>
            <a:r>
              <a:rPr lang="en">
                <a:solidFill>
                  <a:schemeClr val="dk1"/>
                </a:solidFill>
              </a:rPr>
              <a:t>sentiment analysis models</a:t>
            </a:r>
            <a:r>
              <a:rPr lang="en"/>
              <a:t>, primarily dependent on </a:t>
            </a:r>
            <a:r>
              <a:rPr lang="en">
                <a:solidFill>
                  <a:schemeClr val="dk1"/>
                </a:solidFill>
              </a:rPr>
              <a:t>textual cues</a:t>
            </a:r>
            <a:r>
              <a:rPr lang="en"/>
              <a:t>, encounter difficulties in precisely discerning the nuanced and context-dependent characteristics of content.</a:t>
            </a:r>
            <a:endParaRPr/>
          </a:p>
          <a:p>
            <a:pPr indent="-334327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Even those that consider </a:t>
            </a:r>
            <a:r>
              <a:rPr lang="en">
                <a:solidFill>
                  <a:schemeClr val="dk1"/>
                </a:solidFill>
              </a:rPr>
              <a:t>emojis</a:t>
            </a:r>
            <a:r>
              <a:rPr lang="en"/>
              <a:t> in their analysis often limit classifications to </a:t>
            </a:r>
            <a:r>
              <a:rPr lang="en">
                <a:solidFill>
                  <a:schemeClr val="dk1"/>
                </a:solidFill>
              </a:rPr>
              <a:t>positive, negative, and neutral categories</a:t>
            </a:r>
            <a:r>
              <a:rPr lang="en"/>
              <a:t>, thereby exhibiting limitations in capturing the diverse and subtle emotional nuances.</a:t>
            </a:r>
            <a:endParaRPr/>
          </a:p>
          <a:p>
            <a:pPr indent="-334327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This project proposes an innovative </a:t>
            </a:r>
            <a:r>
              <a:rPr lang="en">
                <a:solidFill>
                  <a:schemeClr val="dk1"/>
                </a:solidFill>
              </a:rPr>
              <a:t>embedding approach</a:t>
            </a:r>
            <a:r>
              <a:rPr lang="en"/>
              <a:t> that seamlessly integrates </a:t>
            </a:r>
            <a:r>
              <a:rPr lang="en">
                <a:solidFill>
                  <a:schemeClr val="dk1"/>
                </a:solidFill>
              </a:rPr>
              <a:t>text, emojis, and emoticons</a:t>
            </a:r>
            <a:r>
              <a:rPr lang="en"/>
              <a:t> into a unified representation, enhancing sentiment analysis.</a:t>
            </a:r>
            <a:endParaRPr/>
          </a:p>
          <a:p>
            <a:pPr indent="-334327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The aim is to develop a comprehensive framework capable of identifying and mitigating </a:t>
            </a:r>
            <a:r>
              <a:rPr lang="en">
                <a:solidFill>
                  <a:schemeClr val="dk1"/>
                </a:solidFill>
              </a:rPr>
              <a:t>online toxicity</a:t>
            </a:r>
            <a:r>
              <a:rPr lang="en"/>
              <a:t> by preserving the context and significance of </a:t>
            </a:r>
            <a:r>
              <a:rPr lang="en">
                <a:solidFill>
                  <a:schemeClr val="dk1"/>
                </a:solidFill>
              </a:rPr>
              <a:t>emojis and emoticons</a:t>
            </a:r>
            <a:r>
              <a:rPr lang="en"/>
              <a:t> in textual content.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Objectives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479400" y="1141875"/>
            <a:ext cx="8070600" cy="36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Develop a novel </a:t>
            </a:r>
            <a:r>
              <a:rPr lang="en" sz="1600">
                <a:solidFill>
                  <a:schemeClr val="dk1"/>
                </a:solidFill>
              </a:rPr>
              <a:t>embedding method</a:t>
            </a:r>
            <a:r>
              <a:rPr lang="en" sz="1600"/>
              <a:t> seamlessly integrating </a:t>
            </a:r>
            <a:r>
              <a:rPr lang="en" sz="1600">
                <a:solidFill>
                  <a:schemeClr val="dk1"/>
                </a:solidFill>
              </a:rPr>
              <a:t>text, emojis, and emoticons</a:t>
            </a:r>
            <a:r>
              <a:rPr lang="en" sz="1600"/>
              <a:t> for enhanced </a:t>
            </a:r>
            <a:r>
              <a:rPr lang="en" sz="1600">
                <a:solidFill>
                  <a:schemeClr val="dk1"/>
                </a:solidFill>
              </a:rPr>
              <a:t>sentiment analysis</a:t>
            </a:r>
            <a:r>
              <a:rPr lang="en" sz="1600"/>
              <a:t>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Preserve the </a:t>
            </a:r>
            <a:r>
              <a:rPr lang="en" sz="1600">
                <a:solidFill>
                  <a:schemeClr val="dk1"/>
                </a:solidFill>
              </a:rPr>
              <a:t>context and significance</a:t>
            </a:r>
            <a:r>
              <a:rPr lang="en" sz="1600"/>
              <a:t> of </a:t>
            </a:r>
            <a:r>
              <a:rPr lang="en" sz="1600">
                <a:solidFill>
                  <a:schemeClr val="dk1"/>
                </a:solidFill>
              </a:rPr>
              <a:t>emojis and emoticons</a:t>
            </a:r>
            <a:r>
              <a:rPr lang="en" sz="1600"/>
              <a:t> in the </a:t>
            </a:r>
            <a:r>
              <a:rPr lang="en" sz="1600">
                <a:solidFill>
                  <a:schemeClr val="dk1"/>
                </a:solidFill>
              </a:rPr>
              <a:t>text-only embedding</a:t>
            </a:r>
            <a:r>
              <a:rPr lang="en" sz="1600"/>
              <a:t>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Design and implement a </a:t>
            </a:r>
            <a:r>
              <a:rPr lang="en" sz="1600">
                <a:solidFill>
                  <a:schemeClr val="dk1"/>
                </a:solidFill>
              </a:rPr>
              <a:t>robust sentiment analysis model</a:t>
            </a:r>
            <a:r>
              <a:rPr lang="en" sz="1600"/>
              <a:t> capable of categorizing a </a:t>
            </a:r>
            <a:r>
              <a:rPr lang="en" sz="1600">
                <a:solidFill>
                  <a:schemeClr val="dk1"/>
                </a:solidFill>
              </a:rPr>
              <a:t>spectrum of human emotions</a:t>
            </a:r>
            <a:r>
              <a:rPr lang="en" sz="1600"/>
              <a:t>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Mitigate </a:t>
            </a:r>
            <a:r>
              <a:rPr lang="en" sz="1600">
                <a:solidFill>
                  <a:schemeClr val="dk1"/>
                </a:solidFill>
              </a:rPr>
              <a:t>online toxicity</a:t>
            </a:r>
            <a:r>
              <a:rPr lang="en" sz="1600"/>
              <a:t> by accurately identifying nuanced sentiments often overlooked by </a:t>
            </a:r>
            <a:r>
              <a:rPr lang="en" sz="1600">
                <a:solidFill>
                  <a:schemeClr val="dk1"/>
                </a:solidFill>
              </a:rPr>
              <a:t>text-only models</a:t>
            </a:r>
            <a:r>
              <a:rPr lang="en" sz="1600"/>
              <a:t>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Explore the potential of the developed framework in recognizing </a:t>
            </a:r>
            <a:r>
              <a:rPr lang="en" sz="1600">
                <a:solidFill>
                  <a:schemeClr val="dk1"/>
                </a:solidFill>
              </a:rPr>
              <a:t>hate speech</a:t>
            </a:r>
            <a:r>
              <a:rPr lang="en" sz="1600"/>
              <a:t> and </a:t>
            </a:r>
            <a:r>
              <a:rPr lang="en" sz="1600">
                <a:solidFill>
                  <a:schemeClr val="dk1"/>
                </a:solidFill>
              </a:rPr>
              <a:t>dark sentiments</a:t>
            </a:r>
            <a:r>
              <a:rPr lang="en" sz="1600"/>
              <a:t> in </a:t>
            </a:r>
            <a:r>
              <a:rPr lang="en" sz="1600">
                <a:solidFill>
                  <a:schemeClr val="dk1"/>
                </a:solidFill>
              </a:rPr>
              <a:t>social media communication</a:t>
            </a:r>
            <a:r>
              <a:rPr lang="en" sz="1600"/>
              <a:t>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Establish the project's contribution to advancing </a:t>
            </a:r>
            <a:r>
              <a:rPr lang="en" sz="1600">
                <a:solidFill>
                  <a:schemeClr val="dk1"/>
                </a:solidFill>
              </a:rPr>
              <a:t>sentiment analysis methodologies</a:t>
            </a:r>
            <a:r>
              <a:rPr lang="en" sz="1600"/>
              <a:t> through the incorporation of </a:t>
            </a:r>
            <a:r>
              <a:rPr lang="en" sz="1600">
                <a:solidFill>
                  <a:schemeClr val="dk1"/>
                </a:solidFill>
              </a:rPr>
              <a:t>emojis and emoticons embeddings</a:t>
            </a:r>
            <a:r>
              <a:rPr lang="en" sz="1600"/>
              <a:t>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System Introduction: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494400" y="1075350"/>
            <a:ext cx="8155200" cy="3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response to the challenges posed by the evolving landscape of digital communication, the proposed system aims to </a:t>
            </a:r>
            <a:r>
              <a:rPr lang="en">
                <a:solidFill>
                  <a:schemeClr val="dk1"/>
                </a:solidFill>
              </a:rPr>
              <a:t>revolutionize sentiment analysis</a:t>
            </a:r>
            <a:r>
              <a:rPr lang="en"/>
              <a:t> by introducing a </a:t>
            </a:r>
            <a:r>
              <a:rPr lang="en">
                <a:solidFill>
                  <a:schemeClr val="dk1"/>
                </a:solidFill>
              </a:rPr>
              <a:t>comprehensive framework</a:t>
            </a:r>
            <a:r>
              <a:rPr lang="en"/>
              <a:t> that </a:t>
            </a:r>
            <a:r>
              <a:rPr lang="en">
                <a:solidFill>
                  <a:schemeClr val="dk1"/>
                </a:solidFill>
              </a:rPr>
              <a:t>seamlessly integrates text, emojis, and emoticons.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Through a series of </a:t>
            </a:r>
            <a:r>
              <a:rPr lang="en">
                <a:solidFill>
                  <a:schemeClr val="dk1"/>
                </a:solidFill>
              </a:rPr>
              <a:t>carefully designed modules</a:t>
            </a:r>
            <a:r>
              <a:rPr lang="en"/>
              <a:t>, the system seeks to address the </a:t>
            </a:r>
            <a:r>
              <a:rPr lang="en">
                <a:solidFill>
                  <a:schemeClr val="dk1"/>
                </a:solidFill>
              </a:rPr>
              <a:t>limitations of conventional sentiment analysis models and enhance their capability</a:t>
            </a:r>
            <a:r>
              <a:rPr lang="en"/>
              <a:t> to </a:t>
            </a:r>
            <a:r>
              <a:rPr lang="en">
                <a:solidFill>
                  <a:schemeClr val="dk1"/>
                </a:solidFill>
              </a:rPr>
              <a:t>discern nuanced sentiments, mitigate online toxicity, and preserve contextual information.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List of Modules:</a:t>
            </a:r>
            <a:endParaRPr b="1" sz="2000">
              <a:solidFill>
                <a:schemeClr val="dk1"/>
              </a:solidFill>
            </a:endParaRPr>
          </a:p>
          <a:p>
            <a:pPr indent="-323056" lvl="0" marL="457200" rtl="0" algn="l">
              <a:spcBef>
                <a:spcPts val="1200"/>
              </a:spcBef>
              <a:spcAft>
                <a:spcPts val="0"/>
              </a:spcAft>
              <a:buClr>
                <a:srgbClr val="9E9E9E"/>
              </a:buClr>
              <a:buSzPct val="100000"/>
              <a:buAutoNum type="arabicPeriod"/>
            </a:pPr>
            <a:r>
              <a:rPr lang="en" sz="1750">
                <a:solidFill>
                  <a:srgbClr val="9E9E9E"/>
                </a:solidFill>
              </a:rPr>
              <a:t>Embedding Module</a:t>
            </a:r>
            <a:endParaRPr sz="1750">
              <a:solidFill>
                <a:srgbClr val="9E9E9E"/>
              </a:solidFill>
            </a:endParaRPr>
          </a:p>
          <a:p>
            <a:pPr indent="-323056" lvl="0" marL="4572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ct val="100000"/>
              <a:buAutoNum type="arabicPeriod"/>
            </a:pPr>
            <a:r>
              <a:rPr lang="en" sz="1750">
                <a:solidFill>
                  <a:srgbClr val="9E9E9E"/>
                </a:solidFill>
              </a:rPr>
              <a:t>Sentiment Analysis Model</a:t>
            </a:r>
            <a:endParaRPr sz="1750">
              <a:solidFill>
                <a:srgbClr val="9E9E9E"/>
              </a:solidFill>
            </a:endParaRPr>
          </a:p>
          <a:p>
            <a:pPr indent="-323056" lvl="0" marL="4572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ct val="100000"/>
              <a:buAutoNum type="arabicPeriod"/>
            </a:pPr>
            <a:r>
              <a:rPr lang="en" sz="1750">
                <a:solidFill>
                  <a:srgbClr val="9E9E9E"/>
                </a:solidFill>
              </a:rPr>
              <a:t>Toxicity Identification Module</a:t>
            </a:r>
            <a:endParaRPr sz="1750">
              <a:solidFill>
                <a:srgbClr val="9E9E9E"/>
              </a:solidFill>
            </a:endParaRPr>
          </a:p>
          <a:p>
            <a:pPr indent="-323056" lvl="0" marL="4572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ct val="100000"/>
              <a:buAutoNum type="arabicPeriod"/>
            </a:pPr>
            <a:r>
              <a:rPr lang="en" sz="1750">
                <a:solidFill>
                  <a:srgbClr val="9E9E9E"/>
                </a:solidFill>
              </a:rPr>
              <a:t>Context Preservation Module</a:t>
            </a:r>
            <a:endParaRPr sz="1750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116675" y="179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System Flowchart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52090"/>
            <a:ext cx="9143998" cy="439140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0"/>
          <p:cNvSpPr/>
          <p:nvPr/>
        </p:nvSpPr>
        <p:spPr>
          <a:xfrm>
            <a:off x="116675" y="794525"/>
            <a:ext cx="1179300" cy="400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/>
          <p:nvPr/>
        </p:nvSpPr>
        <p:spPr>
          <a:xfrm>
            <a:off x="7851750" y="4700575"/>
            <a:ext cx="1179300" cy="400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307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 of All Modules: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990525"/>
            <a:ext cx="8520600" cy="37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</a:rPr>
              <a:t>1. Embedding Module:</a:t>
            </a:r>
            <a:endParaRPr b="1" sz="2800">
              <a:solidFill>
                <a:schemeClr val="dk1"/>
              </a:solidFill>
            </a:endParaRPr>
          </a:p>
          <a:p>
            <a:pPr indent="-3130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 sz="2800" u="sng"/>
              <a:t>Objective</a:t>
            </a:r>
            <a:r>
              <a:rPr lang="en" sz="2800"/>
              <a:t>: Innovate a novel embedding method that fuses text, emojis, and emoticons into a unified representation.</a:t>
            </a:r>
            <a:endParaRPr sz="2800"/>
          </a:p>
          <a:p>
            <a:pPr indent="-3130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2800" u="sng"/>
              <a:t>Methodology</a:t>
            </a:r>
            <a:r>
              <a:rPr lang="en" sz="2800"/>
              <a:t>: Employ advanced natural language processing (NLP) and deep learning techniques to capture the semantic meaning of textual and visual elements.</a:t>
            </a:r>
            <a:endParaRPr sz="2800"/>
          </a:p>
          <a:p>
            <a:pPr indent="-3130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2800" u="sng"/>
              <a:t>Outcome</a:t>
            </a:r>
            <a:r>
              <a:rPr lang="en" sz="2800"/>
              <a:t>: A seamless embedding capable of conveying nuanced sentiments by preserving the significance of emojis and emoticons.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</a:rPr>
              <a:t>2. Sentiment Analysis Model:</a:t>
            </a:r>
            <a:endParaRPr b="1" sz="2800">
              <a:solidFill>
                <a:schemeClr val="dk1"/>
              </a:solidFill>
            </a:endParaRPr>
          </a:p>
          <a:p>
            <a:pPr indent="-3130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 sz="2800" u="sng"/>
              <a:t>Objective</a:t>
            </a:r>
            <a:r>
              <a:rPr lang="en" sz="2800"/>
              <a:t>: Create a robust sentiment analysis model capable of understanding and categorizing diverse human emotions.</a:t>
            </a:r>
            <a:endParaRPr sz="2800"/>
          </a:p>
          <a:p>
            <a:pPr indent="-3130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2800" u="sng"/>
              <a:t>Methodology</a:t>
            </a:r>
            <a:r>
              <a:rPr lang="en" sz="2800"/>
              <a:t>: Implement a deep learning architecture with attention mechanisms to capture contextual nuances, going beyond conventional positive, negative, and neutral classifications.</a:t>
            </a:r>
            <a:endParaRPr sz="2800"/>
          </a:p>
          <a:p>
            <a:pPr indent="-3130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2800" u="sng"/>
              <a:t>Outcome</a:t>
            </a:r>
            <a:r>
              <a:rPr lang="en" sz="2800"/>
              <a:t>: An adaptable model capable of accurately discerning a broad spectrum of emotions in social media content.</a:t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