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147470035" r:id="rId2"/>
    <p:sldId id="2147470055" r:id="rId3"/>
    <p:sldId id="2147470037" r:id="rId4"/>
    <p:sldId id="2147470048" r:id="rId5"/>
    <p:sldId id="2147470049" r:id="rId6"/>
    <p:sldId id="2147470054" r:id="rId7"/>
    <p:sldId id="2147470050" r:id="rId8"/>
    <p:sldId id="2147470043" r:id="rId9"/>
    <p:sldId id="2147470053" r:id="rId10"/>
    <p:sldId id="214747005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AA54948-2A6A-4086-A3C2-3083BA7841D9}">
          <p14:sldIdLst>
            <p14:sldId id="2147470035"/>
            <p14:sldId id="2147470055"/>
            <p14:sldId id="2147470037"/>
            <p14:sldId id="2147470048"/>
            <p14:sldId id="2147470049"/>
            <p14:sldId id="2147470054"/>
            <p14:sldId id="2147470050"/>
            <p14:sldId id="2147470043"/>
            <p14:sldId id="2147470053"/>
            <p14:sldId id="214747005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BB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72" autoAdjust="0"/>
    <p:restoredTop sz="94660"/>
  </p:normalViewPr>
  <p:slideViewPr>
    <p:cSldViewPr snapToGrid="0">
      <p:cViewPr varScale="1">
        <p:scale>
          <a:sx n="54" d="100"/>
          <a:sy n="54" d="100"/>
        </p:scale>
        <p:origin x="811"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7C853-05B4-406D-AF0B-130835AB75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326EBB9-C489-4B53-A19B-2347CABE92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3E43BC9-76F8-4A47-B471-F75E224709EB}"/>
              </a:ext>
            </a:extLst>
          </p:cNvPr>
          <p:cNvSpPr>
            <a:spLocks noGrp="1"/>
          </p:cNvSpPr>
          <p:nvPr>
            <p:ph type="dt" sz="half" idx="10"/>
          </p:nvPr>
        </p:nvSpPr>
        <p:spPr/>
        <p:txBody>
          <a:bodyPr/>
          <a:lstStyle/>
          <a:p>
            <a:fld id="{B77962DF-02F7-4AA3-BD04-B39721C677E0}" type="datetimeFigureOut">
              <a:rPr lang="en-IN" smtClean="0"/>
              <a:pPr/>
              <a:t>11-06-2025</a:t>
            </a:fld>
            <a:endParaRPr lang="en-IN"/>
          </a:p>
        </p:txBody>
      </p:sp>
      <p:sp>
        <p:nvSpPr>
          <p:cNvPr id="5" name="Footer Placeholder 4">
            <a:extLst>
              <a:ext uri="{FF2B5EF4-FFF2-40B4-BE49-F238E27FC236}">
                <a16:creationId xmlns:a16="http://schemas.microsoft.com/office/drawing/2014/main" id="{91A2F8C1-9E62-4C1E-80CB-0FDB6FF5D7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D84996-0834-4917-B8FC-BB4385FCAB42}"/>
              </a:ext>
            </a:extLst>
          </p:cNvPr>
          <p:cNvSpPr>
            <a:spLocks noGrp="1"/>
          </p:cNvSpPr>
          <p:nvPr>
            <p:ph type="sldNum" sz="quarter" idx="12"/>
          </p:nvPr>
        </p:nvSpPr>
        <p:spPr/>
        <p:txBody>
          <a:bodyPr/>
          <a:lstStyle/>
          <a:p>
            <a:fld id="{AA402B85-F8EF-4D0D-ADEF-75F6F7DB8E5A}" type="slidenum">
              <a:rPr lang="en-IN" smtClean="0"/>
              <a:pPr/>
              <a:t>‹#›</a:t>
            </a:fld>
            <a:endParaRPr lang="en-IN"/>
          </a:p>
        </p:txBody>
      </p:sp>
    </p:spTree>
    <p:extLst>
      <p:ext uri="{BB962C8B-B14F-4D97-AF65-F5344CB8AC3E}">
        <p14:creationId xmlns:p14="http://schemas.microsoft.com/office/powerpoint/2010/main" val="3767362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0292-E577-4181-A1E4-27C641228EA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7262FD-C7E8-4F1C-800F-88ECC648A7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284C3C-4AD7-4B95-B475-E2BC292E240A}"/>
              </a:ext>
            </a:extLst>
          </p:cNvPr>
          <p:cNvSpPr>
            <a:spLocks noGrp="1"/>
          </p:cNvSpPr>
          <p:nvPr>
            <p:ph type="dt" sz="half" idx="10"/>
          </p:nvPr>
        </p:nvSpPr>
        <p:spPr/>
        <p:txBody>
          <a:bodyPr/>
          <a:lstStyle/>
          <a:p>
            <a:fld id="{B77962DF-02F7-4AA3-BD04-B39721C677E0}" type="datetimeFigureOut">
              <a:rPr lang="en-IN" smtClean="0"/>
              <a:pPr/>
              <a:t>11-06-2025</a:t>
            </a:fld>
            <a:endParaRPr lang="en-IN"/>
          </a:p>
        </p:txBody>
      </p:sp>
      <p:sp>
        <p:nvSpPr>
          <p:cNvPr id="5" name="Footer Placeholder 4">
            <a:extLst>
              <a:ext uri="{FF2B5EF4-FFF2-40B4-BE49-F238E27FC236}">
                <a16:creationId xmlns:a16="http://schemas.microsoft.com/office/drawing/2014/main" id="{3388C3E2-85DA-4780-833A-872A0B997D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2E7D23-6801-4E8D-AF87-91DEA2DB4204}"/>
              </a:ext>
            </a:extLst>
          </p:cNvPr>
          <p:cNvSpPr>
            <a:spLocks noGrp="1"/>
          </p:cNvSpPr>
          <p:nvPr>
            <p:ph type="sldNum" sz="quarter" idx="12"/>
          </p:nvPr>
        </p:nvSpPr>
        <p:spPr/>
        <p:txBody>
          <a:bodyPr/>
          <a:lstStyle/>
          <a:p>
            <a:fld id="{AA402B85-F8EF-4D0D-ADEF-75F6F7DB8E5A}" type="slidenum">
              <a:rPr lang="en-IN" smtClean="0"/>
              <a:pPr/>
              <a:t>‹#›</a:t>
            </a:fld>
            <a:endParaRPr lang="en-IN"/>
          </a:p>
        </p:txBody>
      </p:sp>
    </p:spTree>
    <p:extLst>
      <p:ext uri="{BB962C8B-B14F-4D97-AF65-F5344CB8AC3E}">
        <p14:creationId xmlns:p14="http://schemas.microsoft.com/office/powerpoint/2010/main" val="189470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21CA3F-EB38-4CDF-9707-C9D5BCF740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A01217-0DFC-4D79-B9E0-286BCA44CE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51D809-DF36-4CED-983D-4F1413B103FC}"/>
              </a:ext>
            </a:extLst>
          </p:cNvPr>
          <p:cNvSpPr>
            <a:spLocks noGrp="1"/>
          </p:cNvSpPr>
          <p:nvPr>
            <p:ph type="dt" sz="half" idx="10"/>
          </p:nvPr>
        </p:nvSpPr>
        <p:spPr/>
        <p:txBody>
          <a:bodyPr/>
          <a:lstStyle/>
          <a:p>
            <a:fld id="{B77962DF-02F7-4AA3-BD04-B39721C677E0}" type="datetimeFigureOut">
              <a:rPr lang="en-IN" smtClean="0"/>
              <a:pPr/>
              <a:t>11-06-2025</a:t>
            </a:fld>
            <a:endParaRPr lang="en-IN"/>
          </a:p>
        </p:txBody>
      </p:sp>
      <p:sp>
        <p:nvSpPr>
          <p:cNvPr id="5" name="Footer Placeholder 4">
            <a:extLst>
              <a:ext uri="{FF2B5EF4-FFF2-40B4-BE49-F238E27FC236}">
                <a16:creationId xmlns:a16="http://schemas.microsoft.com/office/drawing/2014/main" id="{E405D4F6-B12F-49A5-AF8C-67D3BBBBC3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AA57EE-E1F8-4174-A737-19043DEC9439}"/>
              </a:ext>
            </a:extLst>
          </p:cNvPr>
          <p:cNvSpPr>
            <a:spLocks noGrp="1"/>
          </p:cNvSpPr>
          <p:nvPr>
            <p:ph type="sldNum" sz="quarter" idx="12"/>
          </p:nvPr>
        </p:nvSpPr>
        <p:spPr/>
        <p:txBody>
          <a:bodyPr/>
          <a:lstStyle/>
          <a:p>
            <a:fld id="{AA402B85-F8EF-4D0D-ADEF-75F6F7DB8E5A}" type="slidenum">
              <a:rPr lang="en-IN" smtClean="0"/>
              <a:pPr/>
              <a:t>‹#›</a:t>
            </a:fld>
            <a:endParaRPr lang="en-IN"/>
          </a:p>
        </p:txBody>
      </p:sp>
    </p:spTree>
    <p:extLst>
      <p:ext uri="{BB962C8B-B14F-4D97-AF65-F5344CB8AC3E}">
        <p14:creationId xmlns:p14="http://schemas.microsoft.com/office/powerpoint/2010/main" val="4027329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6B05F-3CA5-7E4F-A75A-65BF2240A646}"/>
              </a:ext>
            </a:extLst>
          </p:cNvPr>
          <p:cNvSpPr>
            <a:spLocks noGrp="1"/>
          </p:cNvSpPr>
          <p:nvPr>
            <p:ph type="title" hasCustomPrompt="1"/>
          </p:nvPr>
        </p:nvSpPr>
        <p:spPr>
          <a:xfrm>
            <a:off x="262490" y="219427"/>
            <a:ext cx="10514542" cy="483786"/>
          </a:xfrm>
          <a:prstGeom prst="rect">
            <a:avLst/>
          </a:prstGeom>
        </p:spPr>
        <p:txBody>
          <a:bodyPr/>
          <a:lstStyle>
            <a:lvl1pPr marL="0" marR="0" indent="0" algn="l" defTabSz="1462863" rtl="0" fontAlgn="auto" latinLnBrk="0" hangingPunct="0">
              <a:lnSpc>
                <a:spcPct val="100000"/>
              </a:lnSpc>
              <a:spcBef>
                <a:spcPts val="0"/>
              </a:spcBef>
              <a:spcAft>
                <a:spcPts val="0"/>
              </a:spcAft>
              <a:buClrTx/>
              <a:buSzTx/>
              <a:buFontTx/>
              <a:buNone/>
              <a:tabLst/>
              <a:defRPr kumimoji="0" lang="en-US" sz="2000" b="0" i="0" u="none" strike="noStrike" cap="none" spc="0" normalizeH="0" baseline="0" dirty="0">
                <a:ln>
                  <a:noFill/>
                </a:ln>
                <a:solidFill>
                  <a:srgbClr val="67BB6E"/>
                </a:solidFill>
                <a:effectLst/>
                <a:uFillTx/>
                <a:latin typeface="IBM Plex Sans Light"/>
                <a:ea typeface="IBM Plex Sans Light"/>
                <a:cs typeface="IBM Plex Sans Light"/>
                <a:sym typeface="IBM Plex Sans Light"/>
              </a:defRPr>
            </a:lvl1pPr>
          </a:lstStyle>
          <a:p>
            <a:r>
              <a:rPr lang="en-US" dirty="0"/>
              <a:t>Insert Title</a:t>
            </a:r>
          </a:p>
        </p:txBody>
      </p:sp>
      <p:grpSp>
        <p:nvGrpSpPr>
          <p:cNvPr id="2478" name="Group 10"/>
          <p:cNvGrpSpPr/>
          <p:nvPr/>
        </p:nvGrpSpPr>
        <p:grpSpPr>
          <a:xfrm>
            <a:off x="-146311" y="-146480"/>
            <a:ext cx="12485638" cy="7152651"/>
            <a:chOff x="0" y="-2"/>
            <a:chExt cx="14982764" cy="8583180"/>
          </a:xfrm>
        </p:grpSpPr>
        <p:grpSp>
          <p:nvGrpSpPr>
            <p:cNvPr id="2445" name="Group 2"/>
            <p:cNvGrpSpPr/>
            <p:nvPr/>
          </p:nvGrpSpPr>
          <p:grpSpPr>
            <a:xfrm>
              <a:off x="542341" y="-3"/>
              <a:ext cx="13898785" cy="146313"/>
              <a:chOff x="0" y="0"/>
              <a:chExt cx="13898784" cy="146311"/>
            </a:xfrm>
          </p:grpSpPr>
          <p:sp>
            <p:nvSpPr>
              <p:cNvPr id="2434" name="Straight Connector 92"/>
              <p:cNvSpPr/>
              <p:nvPr/>
            </p:nvSpPr>
            <p:spPr>
              <a:xfrm flipV="1">
                <a:off x="-1" y="-1"/>
                <a:ext cx="5" cy="146313"/>
              </a:xfrm>
              <a:prstGeom prst="line">
                <a:avLst/>
              </a:prstGeom>
              <a:noFill/>
              <a:ln w="3175" cap="flat">
                <a:solidFill>
                  <a:srgbClr val="BEBEBE"/>
                </a:solidFill>
                <a:prstDash val="solid"/>
                <a:round/>
              </a:ln>
              <a:effectLst/>
            </p:spPr>
            <p:txBody>
              <a:bodyPr wrap="square" lIns="45718" tIns="45718" rIns="45718" bIns="45718" numCol="1" anchor="t">
                <a:noAutofit/>
              </a:bodyPr>
              <a:lstStyle/>
              <a:p>
                <a:endParaRPr sz="1500"/>
              </a:p>
            </p:txBody>
          </p:sp>
          <p:sp>
            <p:nvSpPr>
              <p:cNvPr id="2435" name="Straight Connector 93"/>
              <p:cNvSpPr/>
              <p:nvPr/>
            </p:nvSpPr>
            <p:spPr>
              <a:xfrm flipV="1">
                <a:off x="2926080" y="-1"/>
                <a:ext cx="4" cy="146313"/>
              </a:xfrm>
              <a:prstGeom prst="line">
                <a:avLst/>
              </a:prstGeom>
              <a:noFill/>
              <a:ln w="3175" cap="flat">
                <a:solidFill>
                  <a:srgbClr val="BEBEBE"/>
                </a:solidFill>
                <a:prstDash val="solid"/>
                <a:round/>
              </a:ln>
              <a:effectLst/>
            </p:spPr>
            <p:txBody>
              <a:bodyPr wrap="square" lIns="45718" tIns="45718" rIns="45718" bIns="45718" numCol="1" anchor="t">
                <a:noAutofit/>
              </a:bodyPr>
              <a:lstStyle/>
              <a:p>
                <a:endParaRPr sz="1500"/>
              </a:p>
            </p:txBody>
          </p:sp>
          <p:sp>
            <p:nvSpPr>
              <p:cNvPr id="2436" name="Straight Connector 94"/>
              <p:cNvSpPr/>
              <p:nvPr/>
            </p:nvSpPr>
            <p:spPr>
              <a:xfrm flipV="1">
                <a:off x="3291842" y="-1"/>
                <a:ext cx="4" cy="146313"/>
              </a:xfrm>
              <a:prstGeom prst="line">
                <a:avLst/>
              </a:prstGeom>
              <a:noFill/>
              <a:ln w="3175" cap="flat">
                <a:solidFill>
                  <a:srgbClr val="BEBEBE"/>
                </a:solidFill>
                <a:prstDash val="solid"/>
                <a:round/>
              </a:ln>
              <a:effectLst/>
            </p:spPr>
            <p:txBody>
              <a:bodyPr wrap="square" lIns="45718" tIns="45718" rIns="45718" bIns="45718" numCol="1" anchor="t">
                <a:noAutofit/>
              </a:bodyPr>
              <a:lstStyle/>
              <a:p>
                <a:endParaRPr sz="1500"/>
              </a:p>
            </p:txBody>
          </p:sp>
          <p:sp>
            <p:nvSpPr>
              <p:cNvPr id="2437" name="Straight Connector 95"/>
              <p:cNvSpPr/>
              <p:nvPr/>
            </p:nvSpPr>
            <p:spPr>
              <a:xfrm flipV="1">
                <a:off x="3657602" y="-1"/>
                <a:ext cx="4" cy="146313"/>
              </a:xfrm>
              <a:prstGeom prst="line">
                <a:avLst/>
              </a:prstGeom>
              <a:noFill/>
              <a:ln w="3175" cap="flat">
                <a:solidFill>
                  <a:srgbClr val="BEBEBE"/>
                </a:solidFill>
                <a:prstDash val="solid"/>
                <a:round/>
              </a:ln>
              <a:effectLst/>
            </p:spPr>
            <p:txBody>
              <a:bodyPr wrap="square" lIns="45718" tIns="45718" rIns="45718" bIns="45718" numCol="1" anchor="t">
                <a:noAutofit/>
              </a:bodyPr>
              <a:lstStyle/>
              <a:p>
                <a:endParaRPr sz="1500"/>
              </a:p>
            </p:txBody>
          </p:sp>
          <p:sp>
            <p:nvSpPr>
              <p:cNvPr id="2438" name="Straight Connector 96"/>
              <p:cNvSpPr/>
              <p:nvPr/>
            </p:nvSpPr>
            <p:spPr>
              <a:xfrm flipV="1">
                <a:off x="6583685" y="-1"/>
                <a:ext cx="4" cy="146313"/>
              </a:xfrm>
              <a:prstGeom prst="line">
                <a:avLst/>
              </a:prstGeom>
              <a:noFill/>
              <a:ln w="3175" cap="flat">
                <a:solidFill>
                  <a:srgbClr val="BEBEBE"/>
                </a:solidFill>
                <a:prstDash val="solid"/>
                <a:round/>
              </a:ln>
              <a:effectLst/>
            </p:spPr>
            <p:txBody>
              <a:bodyPr wrap="square" lIns="45718" tIns="45718" rIns="45718" bIns="45718" numCol="1" anchor="t">
                <a:noAutofit/>
              </a:bodyPr>
              <a:lstStyle/>
              <a:p>
                <a:endParaRPr sz="1500"/>
              </a:p>
            </p:txBody>
          </p:sp>
          <p:sp>
            <p:nvSpPr>
              <p:cNvPr id="2439" name="Straight Connector 97"/>
              <p:cNvSpPr/>
              <p:nvPr/>
            </p:nvSpPr>
            <p:spPr>
              <a:xfrm flipV="1">
                <a:off x="6949444" y="-1"/>
                <a:ext cx="4" cy="146313"/>
              </a:xfrm>
              <a:prstGeom prst="line">
                <a:avLst/>
              </a:prstGeom>
              <a:noFill/>
              <a:ln w="3175" cap="flat">
                <a:solidFill>
                  <a:srgbClr val="BEBEBE"/>
                </a:solidFill>
                <a:prstDash val="solid"/>
                <a:round/>
              </a:ln>
              <a:effectLst/>
            </p:spPr>
            <p:txBody>
              <a:bodyPr wrap="square" lIns="45718" tIns="45718" rIns="45718" bIns="45718" numCol="1" anchor="t">
                <a:noAutofit/>
              </a:bodyPr>
              <a:lstStyle/>
              <a:p>
                <a:endParaRPr sz="1500"/>
              </a:p>
            </p:txBody>
          </p:sp>
          <p:sp>
            <p:nvSpPr>
              <p:cNvPr id="2440" name="Straight Connector 98"/>
              <p:cNvSpPr/>
              <p:nvPr/>
            </p:nvSpPr>
            <p:spPr>
              <a:xfrm flipV="1">
                <a:off x="7315204" y="-1"/>
                <a:ext cx="4" cy="146313"/>
              </a:xfrm>
              <a:prstGeom prst="line">
                <a:avLst/>
              </a:prstGeom>
              <a:noFill/>
              <a:ln w="3175" cap="flat">
                <a:solidFill>
                  <a:srgbClr val="BEBEBE"/>
                </a:solidFill>
                <a:prstDash val="solid"/>
                <a:round/>
              </a:ln>
              <a:effectLst/>
            </p:spPr>
            <p:txBody>
              <a:bodyPr wrap="square" lIns="45718" tIns="45718" rIns="45718" bIns="45718" numCol="1" anchor="t">
                <a:noAutofit/>
              </a:bodyPr>
              <a:lstStyle/>
              <a:p>
                <a:endParaRPr sz="1500"/>
              </a:p>
            </p:txBody>
          </p:sp>
          <p:sp>
            <p:nvSpPr>
              <p:cNvPr id="2441" name="Straight Connector 99"/>
              <p:cNvSpPr/>
              <p:nvPr/>
            </p:nvSpPr>
            <p:spPr>
              <a:xfrm flipV="1">
                <a:off x="10241287" y="-1"/>
                <a:ext cx="4" cy="146313"/>
              </a:xfrm>
              <a:prstGeom prst="line">
                <a:avLst/>
              </a:prstGeom>
              <a:noFill/>
              <a:ln w="3175" cap="flat">
                <a:solidFill>
                  <a:srgbClr val="BEBEBE"/>
                </a:solidFill>
                <a:prstDash val="solid"/>
                <a:round/>
              </a:ln>
              <a:effectLst/>
            </p:spPr>
            <p:txBody>
              <a:bodyPr wrap="square" lIns="45718" tIns="45718" rIns="45718" bIns="45718" numCol="1" anchor="t">
                <a:noAutofit/>
              </a:bodyPr>
              <a:lstStyle/>
              <a:p>
                <a:endParaRPr sz="1500"/>
              </a:p>
            </p:txBody>
          </p:sp>
          <p:sp>
            <p:nvSpPr>
              <p:cNvPr id="2442" name="Straight Connector 100"/>
              <p:cNvSpPr/>
              <p:nvPr/>
            </p:nvSpPr>
            <p:spPr>
              <a:xfrm flipV="1">
                <a:off x="10607047" y="-1"/>
                <a:ext cx="4" cy="146313"/>
              </a:xfrm>
              <a:prstGeom prst="line">
                <a:avLst/>
              </a:prstGeom>
              <a:noFill/>
              <a:ln w="3175" cap="flat">
                <a:solidFill>
                  <a:srgbClr val="BEBEBE"/>
                </a:solidFill>
                <a:prstDash val="solid"/>
                <a:round/>
              </a:ln>
              <a:effectLst/>
            </p:spPr>
            <p:txBody>
              <a:bodyPr wrap="square" lIns="45718" tIns="45718" rIns="45718" bIns="45718" numCol="1" anchor="t">
                <a:noAutofit/>
              </a:bodyPr>
              <a:lstStyle/>
              <a:p>
                <a:endParaRPr sz="1500"/>
              </a:p>
            </p:txBody>
          </p:sp>
          <p:sp>
            <p:nvSpPr>
              <p:cNvPr id="2443" name="Straight Connector 101"/>
              <p:cNvSpPr/>
              <p:nvPr/>
            </p:nvSpPr>
            <p:spPr>
              <a:xfrm flipV="1">
                <a:off x="10972808" y="-1"/>
                <a:ext cx="4" cy="146313"/>
              </a:xfrm>
              <a:prstGeom prst="line">
                <a:avLst/>
              </a:prstGeom>
              <a:noFill/>
              <a:ln w="3175" cap="flat">
                <a:solidFill>
                  <a:srgbClr val="BEBEBE"/>
                </a:solidFill>
                <a:prstDash val="solid"/>
                <a:round/>
              </a:ln>
              <a:effectLst/>
            </p:spPr>
            <p:txBody>
              <a:bodyPr wrap="square" lIns="45718" tIns="45718" rIns="45718" bIns="45718" numCol="1" anchor="t">
                <a:noAutofit/>
              </a:bodyPr>
              <a:lstStyle/>
              <a:p>
                <a:endParaRPr sz="1500"/>
              </a:p>
            </p:txBody>
          </p:sp>
          <p:sp>
            <p:nvSpPr>
              <p:cNvPr id="2444" name="Straight Connector 102"/>
              <p:cNvSpPr/>
              <p:nvPr/>
            </p:nvSpPr>
            <p:spPr>
              <a:xfrm flipV="1">
                <a:off x="13898780" y="-1"/>
                <a:ext cx="4" cy="146313"/>
              </a:xfrm>
              <a:prstGeom prst="line">
                <a:avLst/>
              </a:prstGeom>
              <a:noFill/>
              <a:ln w="3175" cap="flat">
                <a:solidFill>
                  <a:srgbClr val="BEBEBE"/>
                </a:solidFill>
                <a:prstDash val="solid"/>
                <a:round/>
              </a:ln>
              <a:effectLst/>
            </p:spPr>
            <p:txBody>
              <a:bodyPr wrap="square" lIns="45718" tIns="45718" rIns="45718" bIns="45718" numCol="1" anchor="t">
                <a:noAutofit/>
              </a:bodyPr>
              <a:lstStyle/>
              <a:p>
                <a:endParaRPr sz="1500"/>
              </a:p>
            </p:txBody>
          </p:sp>
        </p:grpSp>
        <p:grpSp>
          <p:nvGrpSpPr>
            <p:cNvPr id="2457" name="Group 9"/>
            <p:cNvGrpSpPr/>
            <p:nvPr/>
          </p:nvGrpSpPr>
          <p:grpSpPr>
            <a:xfrm>
              <a:off x="542341" y="8436866"/>
              <a:ext cx="13898785" cy="146313"/>
              <a:chOff x="0" y="0"/>
              <a:chExt cx="13898784" cy="146311"/>
            </a:xfrm>
          </p:grpSpPr>
          <p:sp>
            <p:nvSpPr>
              <p:cNvPr id="2446" name="Straight Connector 81"/>
              <p:cNvSpPr/>
              <p:nvPr/>
            </p:nvSpPr>
            <p:spPr>
              <a:xfrm flipV="1">
                <a:off x="-1" y="-1"/>
                <a:ext cx="5" cy="146313"/>
              </a:xfrm>
              <a:prstGeom prst="line">
                <a:avLst/>
              </a:prstGeom>
              <a:noFill/>
              <a:ln w="3175" cap="flat">
                <a:solidFill>
                  <a:srgbClr val="BEBEBE"/>
                </a:solidFill>
                <a:prstDash val="solid"/>
                <a:round/>
              </a:ln>
              <a:effectLst/>
            </p:spPr>
            <p:txBody>
              <a:bodyPr wrap="square" lIns="45718" tIns="45718" rIns="45718" bIns="45718" numCol="1" anchor="t">
                <a:noAutofit/>
              </a:bodyPr>
              <a:lstStyle/>
              <a:p>
                <a:endParaRPr sz="1500"/>
              </a:p>
            </p:txBody>
          </p:sp>
          <p:sp>
            <p:nvSpPr>
              <p:cNvPr id="2447" name="Straight Connector 82"/>
              <p:cNvSpPr/>
              <p:nvPr/>
            </p:nvSpPr>
            <p:spPr>
              <a:xfrm flipV="1">
                <a:off x="2926082" y="-1"/>
                <a:ext cx="4" cy="146313"/>
              </a:xfrm>
              <a:prstGeom prst="line">
                <a:avLst/>
              </a:prstGeom>
              <a:noFill/>
              <a:ln w="3175" cap="flat">
                <a:solidFill>
                  <a:srgbClr val="BEBEBE"/>
                </a:solidFill>
                <a:prstDash val="solid"/>
                <a:round/>
              </a:ln>
              <a:effectLst/>
            </p:spPr>
            <p:txBody>
              <a:bodyPr wrap="square" lIns="45718" tIns="45718" rIns="45718" bIns="45718" numCol="1" anchor="t">
                <a:noAutofit/>
              </a:bodyPr>
              <a:lstStyle/>
              <a:p>
                <a:endParaRPr sz="1500"/>
              </a:p>
            </p:txBody>
          </p:sp>
          <p:sp>
            <p:nvSpPr>
              <p:cNvPr id="2448" name="Straight Connector 83"/>
              <p:cNvSpPr/>
              <p:nvPr/>
            </p:nvSpPr>
            <p:spPr>
              <a:xfrm flipV="1">
                <a:off x="3291842" y="-1"/>
                <a:ext cx="4" cy="146313"/>
              </a:xfrm>
              <a:prstGeom prst="line">
                <a:avLst/>
              </a:prstGeom>
              <a:noFill/>
              <a:ln w="3175" cap="flat">
                <a:solidFill>
                  <a:srgbClr val="BEBEBE"/>
                </a:solidFill>
                <a:prstDash val="solid"/>
                <a:round/>
              </a:ln>
              <a:effectLst/>
            </p:spPr>
            <p:txBody>
              <a:bodyPr wrap="square" lIns="45718" tIns="45718" rIns="45718" bIns="45718" numCol="1" anchor="t">
                <a:noAutofit/>
              </a:bodyPr>
              <a:lstStyle/>
              <a:p>
                <a:endParaRPr sz="1500"/>
              </a:p>
            </p:txBody>
          </p:sp>
          <p:sp>
            <p:nvSpPr>
              <p:cNvPr id="2449" name="Straight Connector 84"/>
              <p:cNvSpPr/>
              <p:nvPr/>
            </p:nvSpPr>
            <p:spPr>
              <a:xfrm flipV="1">
                <a:off x="3657602" y="-1"/>
                <a:ext cx="4" cy="146313"/>
              </a:xfrm>
              <a:prstGeom prst="line">
                <a:avLst/>
              </a:prstGeom>
              <a:noFill/>
              <a:ln w="3175" cap="flat">
                <a:solidFill>
                  <a:srgbClr val="BEBEBE"/>
                </a:solidFill>
                <a:prstDash val="solid"/>
                <a:round/>
              </a:ln>
              <a:effectLst/>
            </p:spPr>
            <p:txBody>
              <a:bodyPr wrap="square" lIns="45718" tIns="45718" rIns="45718" bIns="45718" numCol="1" anchor="t">
                <a:noAutofit/>
              </a:bodyPr>
              <a:lstStyle/>
              <a:p>
                <a:endParaRPr sz="1500"/>
              </a:p>
            </p:txBody>
          </p:sp>
          <p:sp>
            <p:nvSpPr>
              <p:cNvPr id="2450" name="Straight Connector 85"/>
              <p:cNvSpPr/>
              <p:nvPr/>
            </p:nvSpPr>
            <p:spPr>
              <a:xfrm flipV="1">
                <a:off x="6583685" y="-1"/>
                <a:ext cx="4" cy="146313"/>
              </a:xfrm>
              <a:prstGeom prst="line">
                <a:avLst/>
              </a:prstGeom>
              <a:noFill/>
              <a:ln w="3175" cap="flat">
                <a:solidFill>
                  <a:srgbClr val="BEBEBE"/>
                </a:solidFill>
                <a:prstDash val="solid"/>
                <a:round/>
              </a:ln>
              <a:effectLst/>
            </p:spPr>
            <p:txBody>
              <a:bodyPr wrap="square" lIns="45718" tIns="45718" rIns="45718" bIns="45718" numCol="1" anchor="t">
                <a:noAutofit/>
              </a:bodyPr>
              <a:lstStyle/>
              <a:p>
                <a:endParaRPr sz="1500"/>
              </a:p>
            </p:txBody>
          </p:sp>
          <p:sp>
            <p:nvSpPr>
              <p:cNvPr id="2451" name="Straight Connector 86"/>
              <p:cNvSpPr/>
              <p:nvPr/>
            </p:nvSpPr>
            <p:spPr>
              <a:xfrm flipV="1">
                <a:off x="6949444" y="-1"/>
                <a:ext cx="4" cy="146313"/>
              </a:xfrm>
              <a:prstGeom prst="line">
                <a:avLst/>
              </a:prstGeom>
              <a:noFill/>
              <a:ln w="3175" cap="flat">
                <a:solidFill>
                  <a:srgbClr val="BEBEBE"/>
                </a:solidFill>
                <a:prstDash val="solid"/>
                <a:round/>
              </a:ln>
              <a:effectLst/>
            </p:spPr>
            <p:txBody>
              <a:bodyPr wrap="square" lIns="45718" tIns="45718" rIns="45718" bIns="45718" numCol="1" anchor="t">
                <a:noAutofit/>
              </a:bodyPr>
              <a:lstStyle/>
              <a:p>
                <a:endParaRPr sz="1500"/>
              </a:p>
            </p:txBody>
          </p:sp>
          <p:sp>
            <p:nvSpPr>
              <p:cNvPr id="2452" name="Straight Connector 87"/>
              <p:cNvSpPr/>
              <p:nvPr/>
            </p:nvSpPr>
            <p:spPr>
              <a:xfrm flipV="1">
                <a:off x="7315204" y="-1"/>
                <a:ext cx="4" cy="146313"/>
              </a:xfrm>
              <a:prstGeom prst="line">
                <a:avLst/>
              </a:prstGeom>
              <a:noFill/>
              <a:ln w="3175" cap="flat">
                <a:solidFill>
                  <a:srgbClr val="BEBEBE"/>
                </a:solidFill>
                <a:prstDash val="solid"/>
                <a:round/>
              </a:ln>
              <a:effectLst/>
            </p:spPr>
            <p:txBody>
              <a:bodyPr wrap="square" lIns="45718" tIns="45718" rIns="45718" bIns="45718" numCol="1" anchor="t">
                <a:noAutofit/>
              </a:bodyPr>
              <a:lstStyle/>
              <a:p>
                <a:endParaRPr sz="1500"/>
              </a:p>
            </p:txBody>
          </p:sp>
          <p:sp>
            <p:nvSpPr>
              <p:cNvPr id="2453" name="Straight Connector 88"/>
              <p:cNvSpPr/>
              <p:nvPr/>
            </p:nvSpPr>
            <p:spPr>
              <a:xfrm flipV="1">
                <a:off x="10241287" y="-1"/>
                <a:ext cx="4" cy="146313"/>
              </a:xfrm>
              <a:prstGeom prst="line">
                <a:avLst/>
              </a:prstGeom>
              <a:noFill/>
              <a:ln w="3175" cap="flat">
                <a:solidFill>
                  <a:srgbClr val="BEBEBE"/>
                </a:solidFill>
                <a:prstDash val="solid"/>
                <a:round/>
              </a:ln>
              <a:effectLst/>
            </p:spPr>
            <p:txBody>
              <a:bodyPr wrap="square" lIns="45718" tIns="45718" rIns="45718" bIns="45718" numCol="1" anchor="t">
                <a:noAutofit/>
              </a:bodyPr>
              <a:lstStyle/>
              <a:p>
                <a:endParaRPr sz="1500"/>
              </a:p>
            </p:txBody>
          </p:sp>
          <p:sp>
            <p:nvSpPr>
              <p:cNvPr id="2454" name="Straight Connector 89"/>
              <p:cNvSpPr/>
              <p:nvPr/>
            </p:nvSpPr>
            <p:spPr>
              <a:xfrm flipV="1">
                <a:off x="10607047" y="-1"/>
                <a:ext cx="4" cy="146313"/>
              </a:xfrm>
              <a:prstGeom prst="line">
                <a:avLst/>
              </a:prstGeom>
              <a:noFill/>
              <a:ln w="3175" cap="flat">
                <a:solidFill>
                  <a:srgbClr val="BEBEBE"/>
                </a:solidFill>
                <a:prstDash val="solid"/>
                <a:round/>
              </a:ln>
              <a:effectLst/>
            </p:spPr>
            <p:txBody>
              <a:bodyPr wrap="square" lIns="45718" tIns="45718" rIns="45718" bIns="45718" numCol="1" anchor="t">
                <a:noAutofit/>
              </a:bodyPr>
              <a:lstStyle/>
              <a:p>
                <a:endParaRPr sz="1500"/>
              </a:p>
            </p:txBody>
          </p:sp>
          <p:sp>
            <p:nvSpPr>
              <p:cNvPr id="2455" name="Straight Connector 90"/>
              <p:cNvSpPr/>
              <p:nvPr/>
            </p:nvSpPr>
            <p:spPr>
              <a:xfrm flipV="1">
                <a:off x="10972808" y="-1"/>
                <a:ext cx="4" cy="146313"/>
              </a:xfrm>
              <a:prstGeom prst="line">
                <a:avLst/>
              </a:prstGeom>
              <a:noFill/>
              <a:ln w="3175" cap="flat">
                <a:solidFill>
                  <a:srgbClr val="BEBEBE"/>
                </a:solidFill>
                <a:prstDash val="solid"/>
                <a:round/>
              </a:ln>
              <a:effectLst/>
            </p:spPr>
            <p:txBody>
              <a:bodyPr wrap="square" lIns="45718" tIns="45718" rIns="45718" bIns="45718" numCol="1" anchor="t">
                <a:noAutofit/>
              </a:bodyPr>
              <a:lstStyle/>
              <a:p>
                <a:endParaRPr sz="1500"/>
              </a:p>
            </p:txBody>
          </p:sp>
          <p:sp>
            <p:nvSpPr>
              <p:cNvPr id="2456" name="Straight Connector 91"/>
              <p:cNvSpPr/>
              <p:nvPr/>
            </p:nvSpPr>
            <p:spPr>
              <a:xfrm flipV="1">
                <a:off x="13898780" y="-1"/>
                <a:ext cx="4" cy="146313"/>
              </a:xfrm>
              <a:prstGeom prst="line">
                <a:avLst/>
              </a:prstGeom>
              <a:noFill/>
              <a:ln w="3175" cap="flat">
                <a:solidFill>
                  <a:srgbClr val="BEBEBE"/>
                </a:solidFill>
                <a:prstDash val="solid"/>
                <a:round/>
              </a:ln>
              <a:effectLst/>
            </p:spPr>
            <p:txBody>
              <a:bodyPr wrap="square" lIns="45718" tIns="45718" rIns="45718" bIns="45718" numCol="1" anchor="t">
                <a:noAutofit/>
              </a:bodyPr>
              <a:lstStyle/>
              <a:p>
                <a:endParaRPr sz="1500"/>
              </a:p>
            </p:txBody>
          </p:sp>
        </p:grpSp>
        <p:grpSp>
          <p:nvGrpSpPr>
            <p:cNvPr id="2467" name="Group 5"/>
            <p:cNvGrpSpPr/>
            <p:nvPr/>
          </p:nvGrpSpPr>
          <p:grpSpPr>
            <a:xfrm>
              <a:off x="-1" y="545997"/>
              <a:ext cx="146314" cy="7488543"/>
              <a:chOff x="0" y="0"/>
              <a:chExt cx="146313" cy="7488542"/>
            </a:xfrm>
          </p:grpSpPr>
          <p:sp>
            <p:nvSpPr>
              <p:cNvPr id="2458" name="Straight Connector 72"/>
              <p:cNvSpPr/>
              <p:nvPr/>
            </p:nvSpPr>
            <p:spPr>
              <a:xfrm flipH="1">
                <a:off x="0" y="653288"/>
                <a:ext cx="146314" cy="4"/>
              </a:xfrm>
              <a:prstGeom prst="line">
                <a:avLst/>
              </a:prstGeom>
              <a:noFill/>
              <a:ln w="3175" cap="flat">
                <a:solidFill>
                  <a:srgbClr val="BEBEBE"/>
                </a:solidFill>
                <a:prstDash val="solid"/>
                <a:round/>
              </a:ln>
              <a:effectLst/>
            </p:spPr>
            <p:txBody>
              <a:bodyPr wrap="square" lIns="45718" tIns="45718" rIns="45718" bIns="45718" numCol="1" anchor="t">
                <a:noAutofit/>
              </a:bodyPr>
              <a:lstStyle/>
              <a:p>
                <a:endParaRPr sz="1500"/>
              </a:p>
            </p:txBody>
          </p:sp>
          <p:sp>
            <p:nvSpPr>
              <p:cNvPr id="2459" name="Straight Connector 73"/>
              <p:cNvSpPr/>
              <p:nvPr/>
            </p:nvSpPr>
            <p:spPr>
              <a:xfrm flipH="1">
                <a:off x="0" y="1687576"/>
                <a:ext cx="146314" cy="4"/>
              </a:xfrm>
              <a:prstGeom prst="line">
                <a:avLst/>
              </a:prstGeom>
              <a:noFill/>
              <a:ln w="3175" cap="flat">
                <a:solidFill>
                  <a:srgbClr val="BEBEBE"/>
                </a:solidFill>
                <a:prstDash val="solid"/>
                <a:round/>
              </a:ln>
              <a:effectLst/>
            </p:spPr>
            <p:txBody>
              <a:bodyPr wrap="square" lIns="45718" tIns="45718" rIns="45718" bIns="45718" numCol="1" anchor="t">
                <a:noAutofit/>
              </a:bodyPr>
              <a:lstStyle/>
              <a:p>
                <a:endParaRPr sz="1500"/>
              </a:p>
            </p:txBody>
          </p:sp>
          <p:sp>
            <p:nvSpPr>
              <p:cNvPr id="2460" name="Straight Connector 74"/>
              <p:cNvSpPr/>
              <p:nvPr/>
            </p:nvSpPr>
            <p:spPr>
              <a:xfrm flipH="1">
                <a:off x="0" y="2716786"/>
                <a:ext cx="146314" cy="4"/>
              </a:xfrm>
              <a:prstGeom prst="line">
                <a:avLst/>
              </a:prstGeom>
              <a:noFill/>
              <a:ln w="3175" cap="flat">
                <a:solidFill>
                  <a:srgbClr val="BEBEBE"/>
                </a:solidFill>
                <a:prstDash val="solid"/>
                <a:round/>
              </a:ln>
              <a:effectLst/>
            </p:spPr>
            <p:txBody>
              <a:bodyPr wrap="square" lIns="45718" tIns="45718" rIns="45718" bIns="45718" numCol="1" anchor="t">
                <a:noAutofit/>
              </a:bodyPr>
              <a:lstStyle/>
              <a:p>
                <a:endParaRPr sz="1500"/>
              </a:p>
            </p:txBody>
          </p:sp>
          <p:sp>
            <p:nvSpPr>
              <p:cNvPr id="2461" name="Straight Connector 75"/>
              <p:cNvSpPr/>
              <p:nvPr/>
            </p:nvSpPr>
            <p:spPr>
              <a:xfrm flipH="1">
                <a:off x="0" y="3738277"/>
                <a:ext cx="146314" cy="4"/>
              </a:xfrm>
              <a:prstGeom prst="line">
                <a:avLst/>
              </a:prstGeom>
              <a:noFill/>
              <a:ln w="3175" cap="flat">
                <a:solidFill>
                  <a:srgbClr val="BEBEBE"/>
                </a:solidFill>
                <a:prstDash val="solid"/>
                <a:round/>
              </a:ln>
              <a:effectLst/>
            </p:spPr>
            <p:txBody>
              <a:bodyPr wrap="square" lIns="45718" tIns="45718" rIns="45718" bIns="45718" numCol="1" anchor="t">
                <a:noAutofit/>
              </a:bodyPr>
              <a:lstStyle/>
              <a:p>
                <a:endParaRPr sz="1500"/>
              </a:p>
            </p:txBody>
          </p:sp>
          <p:sp>
            <p:nvSpPr>
              <p:cNvPr id="2462" name="Straight Connector 76"/>
              <p:cNvSpPr/>
              <p:nvPr/>
            </p:nvSpPr>
            <p:spPr>
              <a:xfrm flipH="1">
                <a:off x="0" y="4765046"/>
                <a:ext cx="146314" cy="4"/>
              </a:xfrm>
              <a:prstGeom prst="line">
                <a:avLst/>
              </a:prstGeom>
              <a:noFill/>
              <a:ln w="3175" cap="flat">
                <a:solidFill>
                  <a:srgbClr val="BEBEBE"/>
                </a:solidFill>
                <a:prstDash val="solid"/>
                <a:round/>
              </a:ln>
              <a:effectLst/>
            </p:spPr>
            <p:txBody>
              <a:bodyPr wrap="square" lIns="45718" tIns="45718" rIns="45718" bIns="45718" numCol="1" anchor="t">
                <a:noAutofit/>
              </a:bodyPr>
              <a:lstStyle/>
              <a:p>
                <a:endParaRPr sz="1500"/>
              </a:p>
            </p:txBody>
          </p:sp>
          <p:sp>
            <p:nvSpPr>
              <p:cNvPr id="2463" name="Straight Connector 77"/>
              <p:cNvSpPr/>
              <p:nvPr/>
            </p:nvSpPr>
            <p:spPr>
              <a:xfrm flipH="1">
                <a:off x="0" y="5789173"/>
                <a:ext cx="146314" cy="4"/>
              </a:xfrm>
              <a:prstGeom prst="line">
                <a:avLst/>
              </a:prstGeom>
              <a:noFill/>
              <a:ln w="3175" cap="flat">
                <a:solidFill>
                  <a:srgbClr val="BEBEBE"/>
                </a:solidFill>
                <a:prstDash val="solid"/>
                <a:round/>
              </a:ln>
              <a:effectLst/>
            </p:spPr>
            <p:txBody>
              <a:bodyPr wrap="square" lIns="45718" tIns="45718" rIns="45718" bIns="45718" numCol="1" anchor="t">
                <a:noAutofit/>
              </a:bodyPr>
              <a:lstStyle/>
              <a:p>
                <a:endParaRPr sz="1500"/>
              </a:p>
            </p:txBody>
          </p:sp>
          <p:sp>
            <p:nvSpPr>
              <p:cNvPr id="2464" name="Straight Connector 78"/>
              <p:cNvSpPr/>
              <p:nvPr/>
            </p:nvSpPr>
            <p:spPr>
              <a:xfrm flipH="1">
                <a:off x="0" y="6815539"/>
                <a:ext cx="146314" cy="4"/>
              </a:xfrm>
              <a:prstGeom prst="line">
                <a:avLst/>
              </a:prstGeom>
              <a:noFill/>
              <a:ln w="3175" cap="flat">
                <a:solidFill>
                  <a:srgbClr val="BEBEBE"/>
                </a:solidFill>
                <a:prstDash val="solid"/>
                <a:round/>
              </a:ln>
              <a:effectLst/>
            </p:spPr>
            <p:txBody>
              <a:bodyPr wrap="square" lIns="45718" tIns="45718" rIns="45718" bIns="45718" numCol="1" anchor="t">
                <a:noAutofit/>
              </a:bodyPr>
              <a:lstStyle/>
              <a:p>
                <a:endParaRPr sz="1500"/>
              </a:p>
            </p:txBody>
          </p:sp>
          <p:sp>
            <p:nvSpPr>
              <p:cNvPr id="2465" name="Straight Connector 79"/>
              <p:cNvSpPr/>
              <p:nvPr/>
            </p:nvSpPr>
            <p:spPr>
              <a:xfrm flipH="1" flipV="1">
                <a:off x="0" y="-1"/>
                <a:ext cx="146314" cy="4"/>
              </a:xfrm>
              <a:prstGeom prst="line">
                <a:avLst/>
              </a:prstGeom>
              <a:noFill/>
              <a:ln w="3175" cap="flat">
                <a:solidFill>
                  <a:srgbClr val="BEBEBE"/>
                </a:solidFill>
                <a:prstDash val="solid"/>
                <a:round/>
              </a:ln>
              <a:effectLst/>
            </p:spPr>
            <p:txBody>
              <a:bodyPr wrap="square" lIns="45718" tIns="45718" rIns="45718" bIns="45718" numCol="1" anchor="t">
                <a:noAutofit/>
              </a:bodyPr>
              <a:lstStyle/>
              <a:p>
                <a:endParaRPr sz="1500"/>
              </a:p>
            </p:txBody>
          </p:sp>
          <p:sp>
            <p:nvSpPr>
              <p:cNvPr id="2466" name="Straight Connector 80"/>
              <p:cNvSpPr/>
              <p:nvPr/>
            </p:nvSpPr>
            <p:spPr>
              <a:xfrm flipH="1">
                <a:off x="0" y="7488538"/>
                <a:ext cx="146314" cy="4"/>
              </a:xfrm>
              <a:prstGeom prst="line">
                <a:avLst/>
              </a:prstGeom>
              <a:noFill/>
              <a:ln w="3175" cap="flat">
                <a:solidFill>
                  <a:srgbClr val="BEBEBE"/>
                </a:solidFill>
                <a:prstDash val="solid"/>
                <a:round/>
              </a:ln>
              <a:effectLst/>
            </p:spPr>
            <p:txBody>
              <a:bodyPr wrap="square" lIns="45718" tIns="45718" rIns="45718" bIns="45718" numCol="1" anchor="t">
                <a:noAutofit/>
              </a:bodyPr>
              <a:lstStyle/>
              <a:p>
                <a:endParaRPr sz="1500"/>
              </a:p>
            </p:txBody>
          </p:sp>
        </p:grpSp>
        <p:grpSp>
          <p:nvGrpSpPr>
            <p:cNvPr id="2477" name="Group 8"/>
            <p:cNvGrpSpPr/>
            <p:nvPr/>
          </p:nvGrpSpPr>
          <p:grpSpPr>
            <a:xfrm>
              <a:off x="14836454" y="545997"/>
              <a:ext cx="146311" cy="7488543"/>
              <a:chOff x="0" y="0"/>
              <a:chExt cx="146310" cy="7488542"/>
            </a:xfrm>
          </p:grpSpPr>
          <p:sp>
            <p:nvSpPr>
              <p:cNvPr id="2468" name="Straight Connector 63"/>
              <p:cNvSpPr/>
              <p:nvPr/>
            </p:nvSpPr>
            <p:spPr>
              <a:xfrm flipH="1">
                <a:off x="0" y="653288"/>
                <a:ext cx="146311" cy="4"/>
              </a:xfrm>
              <a:prstGeom prst="line">
                <a:avLst/>
              </a:prstGeom>
              <a:noFill/>
              <a:ln w="3175" cap="flat">
                <a:solidFill>
                  <a:srgbClr val="BEBEBE"/>
                </a:solidFill>
                <a:prstDash val="solid"/>
                <a:round/>
              </a:ln>
              <a:effectLst/>
            </p:spPr>
            <p:txBody>
              <a:bodyPr wrap="square" lIns="45718" tIns="45718" rIns="45718" bIns="45718" numCol="1" anchor="t">
                <a:noAutofit/>
              </a:bodyPr>
              <a:lstStyle/>
              <a:p>
                <a:endParaRPr sz="1500"/>
              </a:p>
            </p:txBody>
          </p:sp>
          <p:sp>
            <p:nvSpPr>
              <p:cNvPr id="2469" name="Straight Connector 64"/>
              <p:cNvSpPr/>
              <p:nvPr/>
            </p:nvSpPr>
            <p:spPr>
              <a:xfrm flipH="1">
                <a:off x="0" y="1687576"/>
                <a:ext cx="146311" cy="4"/>
              </a:xfrm>
              <a:prstGeom prst="line">
                <a:avLst/>
              </a:prstGeom>
              <a:noFill/>
              <a:ln w="3175" cap="flat">
                <a:solidFill>
                  <a:srgbClr val="BEBEBE"/>
                </a:solidFill>
                <a:prstDash val="solid"/>
                <a:round/>
              </a:ln>
              <a:effectLst/>
            </p:spPr>
            <p:txBody>
              <a:bodyPr wrap="square" lIns="45718" tIns="45718" rIns="45718" bIns="45718" numCol="1" anchor="t">
                <a:noAutofit/>
              </a:bodyPr>
              <a:lstStyle/>
              <a:p>
                <a:endParaRPr sz="1500"/>
              </a:p>
            </p:txBody>
          </p:sp>
          <p:sp>
            <p:nvSpPr>
              <p:cNvPr id="2470" name="Straight Connector 65"/>
              <p:cNvSpPr/>
              <p:nvPr/>
            </p:nvSpPr>
            <p:spPr>
              <a:xfrm flipH="1">
                <a:off x="0" y="2716786"/>
                <a:ext cx="146311" cy="4"/>
              </a:xfrm>
              <a:prstGeom prst="line">
                <a:avLst/>
              </a:prstGeom>
              <a:noFill/>
              <a:ln w="3175" cap="flat">
                <a:solidFill>
                  <a:srgbClr val="BEBEBE"/>
                </a:solidFill>
                <a:prstDash val="solid"/>
                <a:round/>
              </a:ln>
              <a:effectLst/>
            </p:spPr>
            <p:txBody>
              <a:bodyPr wrap="square" lIns="45718" tIns="45718" rIns="45718" bIns="45718" numCol="1" anchor="t">
                <a:noAutofit/>
              </a:bodyPr>
              <a:lstStyle/>
              <a:p>
                <a:endParaRPr sz="1500"/>
              </a:p>
            </p:txBody>
          </p:sp>
          <p:sp>
            <p:nvSpPr>
              <p:cNvPr id="2471" name="Straight Connector 66"/>
              <p:cNvSpPr/>
              <p:nvPr/>
            </p:nvSpPr>
            <p:spPr>
              <a:xfrm flipH="1">
                <a:off x="0" y="3738277"/>
                <a:ext cx="146311" cy="4"/>
              </a:xfrm>
              <a:prstGeom prst="line">
                <a:avLst/>
              </a:prstGeom>
              <a:noFill/>
              <a:ln w="3175" cap="flat">
                <a:solidFill>
                  <a:srgbClr val="BEBEBE"/>
                </a:solidFill>
                <a:prstDash val="solid"/>
                <a:round/>
              </a:ln>
              <a:effectLst/>
            </p:spPr>
            <p:txBody>
              <a:bodyPr wrap="square" lIns="45718" tIns="45718" rIns="45718" bIns="45718" numCol="1" anchor="t">
                <a:noAutofit/>
              </a:bodyPr>
              <a:lstStyle/>
              <a:p>
                <a:endParaRPr sz="1500"/>
              </a:p>
            </p:txBody>
          </p:sp>
          <p:sp>
            <p:nvSpPr>
              <p:cNvPr id="2472" name="Straight Connector 67"/>
              <p:cNvSpPr/>
              <p:nvPr/>
            </p:nvSpPr>
            <p:spPr>
              <a:xfrm flipH="1">
                <a:off x="0" y="4765046"/>
                <a:ext cx="146311" cy="4"/>
              </a:xfrm>
              <a:prstGeom prst="line">
                <a:avLst/>
              </a:prstGeom>
              <a:noFill/>
              <a:ln w="3175" cap="flat">
                <a:solidFill>
                  <a:srgbClr val="BEBEBE"/>
                </a:solidFill>
                <a:prstDash val="solid"/>
                <a:round/>
              </a:ln>
              <a:effectLst/>
            </p:spPr>
            <p:txBody>
              <a:bodyPr wrap="square" lIns="45718" tIns="45718" rIns="45718" bIns="45718" numCol="1" anchor="t">
                <a:noAutofit/>
              </a:bodyPr>
              <a:lstStyle/>
              <a:p>
                <a:endParaRPr sz="1500"/>
              </a:p>
            </p:txBody>
          </p:sp>
          <p:sp>
            <p:nvSpPr>
              <p:cNvPr id="2473" name="Straight Connector 68"/>
              <p:cNvSpPr/>
              <p:nvPr/>
            </p:nvSpPr>
            <p:spPr>
              <a:xfrm flipH="1">
                <a:off x="0" y="5789173"/>
                <a:ext cx="146311" cy="4"/>
              </a:xfrm>
              <a:prstGeom prst="line">
                <a:avLst/>
              </a:prstGeom>
              <a:noFill/>
              <a:ln w="3175" cap="flat">
                <a:solidFill>
                  <a:srgbClr val="BEBEBE"/>
                </a:solidFill>
                <a:prstDash val="solid"/>
                <a:round/>
              </a:ln>
              <a:effectLst/>
            </p:spPr>
            <p:txBody>
              <a:bodyPr wrap="square" lIns="45718" tIns="45718" rIns="45718" bIns="45718" numCol="1" anchor="t">
                <a:noAutofit/>
              </a:bodyPr>
              <a:lstStyle/>
              <a:p>
                <a:endParaRPr sz="1500"/>
              </a:p>
            </p:txBody>
          </p:sp>
          <p:sp>
            <p:nvSpPr>
              <p:cNvPr id="2474" name="Straight Connector 69"/>
              <p:cNvSpPr/>
              <p:nvPr/>
            </p:nvSpPr>
            <p:spPr>
              <a:xfrm flipH="1">
                <a:off x="0" y="6815539"/>
                <a:ext cx="146311" cy="4"/>
              </a:xfrm>
              <a:prstGeom prst="line">
                <a:avLst/>
              </a:prstGeom>
              <a:noFill/>
              <a:ln w="3175" cap="flat">
                <a:solidFill>
                  <a:srgbClr val="BEBEBE"/>
                </a:solidFill>
                <a:prstDash val="solid"/>
                <a:round/>
              </a:ln>
              <a:effectLst/>
            </p:spPr>
            <p:txBody>
              <a:bodyPr wrap="square" lIns="45718" tIns="45718" rIns="45718" bIns="45718" numCol="1" anchor="t">
                <a:noAutofit/>
              </a:bodyPr>
              <a:lstStyle/>
              <a:p>
                <a:endParaRPr sz="1500"/>
              </a:p>
            </p:txBody>
          </p:sp>
          <p:sp>
            <p:nvSpPr>
              <p:cNvPr id="2475" name="Straight Connector 70"/>
              <p:cNvSpPr/>
              <p:nvPr/>
            </p:nvSpPr>
            <p:spPr>
              <a:xfrm flipH="1" flipV="1">
                <a:off x="0" y="-1"/>
                <a:ext cx="146311" cy="4"/>
              </a:xfrm>
              <a:prstGeom prst="line">
                <a:avLst/>
              </a:prstGeom>
              <a:noFill/>
              <a:ln w="3175" cap="flat">
                <a:solidFill>
                  <a:srgbClr val="BEBEBE"/>
                </a:solidFill>
                <a:prstDash val="solid"/>
                <a:round/>
              </a:ln>
              <a:effectLst/>
            </p:spPr>
            <p:txBody>
              <a:bodyPr wrap="square" lIns="45718" tIns="45718" rIns="45718" bIns="45718" numCol="1" anchor="t">
                <a:noAutofit/>
              </a:bodyPr>
              <a:lstStyle/>
              <a:p>
                <a:endParaRPr sz="1500"/>
              </a:p>
            </p:txBody>
          </p:sp>
          <p:sp>
            <p:nvSpPr>
              <p:cNvPr id="2476" name="Straight Connector 71"/>
              <p:cNvSpPr/>
              <p:nvPr/>
            </p:nvSpPr>
            <p:spPr>
              <a:xfrm flipH="1">
                <a:off x="0" y="7488538"/>
                <a:ext cx="146311" cy="4"/>
              </a:xfrm>
              <a:prstGeom prst="line">
                <a:avLst/>
              </a:prstGeom>
              <a:noFill/>
              <a:ln w="3175" cap="flat">
                <a:solidFill>
                  <a:srgbClr val="BEBEBE"/>
                </a:solidFill>
                <a:prstDash val="solid"/>
                <a:round/>
              </a:ln>
              <a:effectLst/>
            </p:spPr>
            <p:txBody>
              <a:bodyPr wrap="square" lIns="45718" tIns="45718" rIns="45718" bIns="45718" numCol="1" anchor="t">
                <a:noAutofit/>
              </a:bodyPr>
              <a:lstStyle/>
              <a:p>
                <a:endParaRPr sz="1500"/>
              </a:p>
            </p:txBody>
          </p:sp>
        </p:grpSp>
      </p:grpSp>
      <p:sp>
        <p:nvSpPr>
          <p:cNvPr id="53" name="Footer Placeholder">
            <a:extLst>
              <a:ext uri="{FF2B5EF4-FFF2-40B4-BE49-F238E27FC236}">
                <a16:creationId xmlns:a16="http://schemas.microsoft.com/office/drawing/2014/main" id="{E253D09F-9C22-8440-A67C-BF924D67F665}"/>
              </a:ext>
            </a:extLst>
          </p:cNvPr>
          <p:cNvSpPr txBox="1"/>
          <p:nvPr userDrawn="1"/>
        </p:nvSpPr>
        <p:spPr>
          <a:xfrm>
            <a:off x="304887" y="6454216"/>
            <a:ext cx="5486316" cy="1154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defTabSz="1097586">
              <a:defRPr sz="900">
                <a:solidFill>
                  <a:srgbClr val="565151"/>
                </a:solidFill>
                <a:latin typeface="IBM Plex Sans"/>
                <a:ea typeface="IBM Plex Sans"/>
                <a:cs typeface="IBM Plex Sans"/>
                <a:sym typeface="IBM Plex Sans"/>
              </a:defRPr>
            </a:lvl1pPr>
          </a:lstStyle>
          <a:p>
            <a:r>
              <a:rPr sz="750" dirty="0"/>
              <a:t>IBM C</a:t>
            </a:r>
            <a:r>
              <a:rPr lang="en-US" sz="750" dirty="0"/>
              <a:t>areer Education</a:t>
            </a:r>
            <a:r>
              <a:rPr sz="750" dirty="0"/>
              <a:t> / © 202</a:t>
            </a:r>
            <a:r>
              <a:rPr lang="en-US" sz="750" dirty="0"/>
              <a:t>5</a:t>
            </a:r>
            <a:r>
              <a:rPr sz="750" dirty="0"/>
              <a:t> IBM Corporation</a:t>
            </a:r>
          </a:p>
        </p:txBody>
      </p:sp>
      <p:sp>
        <p:nvSpPr>
          <p:cNvPr id="59" name="Slide Number Placeholder 4">
            <a:extLst>
              <a:ext uri="{FF2B5EF4-FFF2-40B4-BE49-F238E27FC236}">
                <a16:creationId xmlns:a16="http://schemas.microsoft.com/office/drawing/2014/main" id="{11F2B8F0-768C-654F-8144-44AFEF348681}"/>
              </a:ext>
            </a:extLst>
          </p:cNvPr>
          <p:cNvSpPr txBox="1">
            <a:spLocks noGrp="1"/>
          </p:cNvSpPr>
          <p:nvPr>
            <p:ph type="sldNum" sz="quarter" idx="4294967295"/>
          </p:nvPr>
        </p:nvSpPr>
        <p:spPr>
          <a:xfrm>
            <a:off x="11762226" y="6453716"/>
            <a:ext cx="124884" cy="11641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defTabSz="914605">
              <a:defRPr>
                <a:solidFill>
                  <a:srgbClr val="565151"/>
                </a:solidFill>
                <a:latin typeface="IBM Plex Sans"/>
                <a:ea typeface="IBM Plex Sans"/>
                <a:cs typeface="IBM Plex Sans"/>
                <a:sym typeface="IBM Plex Sans"/>
              </a:defRPr>
            </a:lvl1pPr>
          </a:lstStyle>
          <a:p>
            <a:fld id="{86CB4B4D-7CA3-9044-876B-883B54F8677D}" type="slidenum">
              <a:rPr/>
              <a:pPr/>
              <a:t>‹#›</a:t>
            </a:fld>
            <a:endParaRPr/>
          </a:p>
        </p:txBody>
      </p:sp>
      <p:sp>
        <p:nvSpPr>
          <p:cNvPr id="4" name="Rectangle 3">
            <a:extLst>
              <a:ext uri="{FF2B5EF4-FFF2-40B4-BE49-F238E27FC236}">
                <a16:creationId xmlns:a16="http://schemas.microsoft.com/office/drawing/2014/main" id="{37ECF4F6-668B-FBD4-8F10-35491F46FFF1}"/>
              </a:ext>
            </a:extLst>
          </p:cNvPr>
          <p:cNvSpPr/>
          <p:nvPr userDrawn="1"/>
        </p:nvSpPr>
        <p:spPr>
          <a:xfrm>
            <a:off x="10746139" y="107584"/>
            <a:ext cx="1451038" cy="307777"/>
          </a:xfrm>
          <a:prstGeom prst="rect">
            <a:avLst/>
          </a:prstGeom>
          <a:noFill/>
        </p:spPr>
        <p:txBody>
          <a:bodyPr wrap="none" lIns="91440" tIns="45720" rIns="91440" bIns="45720">
            <a:spAutoFit/>
          </a:bodyPr>
          <a:lstStyle/>
          <a:p>
            <a:pPr algn="ctr"/>
            <a:r>
              <a:rPr lang="en-GB" sz="1400" b="0" cap="none" spc="0" dirty="0">
                <a:ln w="0"/>
                <a:solidFill>
                  <a:schemeClr val="accent1"/>
                </a:solidFill>
                <a:effectLst>
                  <a:outerShdw blurRad="38100" dist="25400" dir="5400000" algn="ctr" rotWithShape="0">
                    <a:srgbClr val="6E747A">
                      <a:alpha val="43000"/>
                    </a:srgbClr>
                  </a:outerShdw>
                </a:effectLst>
              </a:rPr>
              <a:t>PRARAMBH 2025</a:t>
            </a:r>
            <a:endParaRPr lang="en-US" sz="1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80273127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8B44-FF97-4FDD-9BCE-61EE986E11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1DE79C-9ECC-4704-8133-53427CAC70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5B993D-3FD8-4A95-B909-61B674AE3201}"/>
              </a:ext>
            </a:extLst>
          </p:cNvPr>
          <p:cNvSpPr>
            <a:spLocks noGrp="1"/>
          </p:cNvSpPr>
          <p:nvPr>
            <p:ph type="dt" sz="half" idx="10"/>
          </p:nvPr>
        </p:nvSpPr>
        <p:spPr/>
        <p:txBody>
          <a:bodyPr/>
          <a:lstStyle/>
          <a:p>
            <a:fld id="{B77962DF-02F7-4AA3-BD04-B39721C677E0}" type="datetimeFigureOut">
              <a:rPr lang="en-IN" smtClean="0"/>
              <a:pPr/>
              <a:t>11-06-2025</a:t>
            </a:fld>
            <a:endParaRPr lang="en-IN"/>
          </a:p>
        </p:txBody>
      </p:sp>
      <p:sp>
        <p:nvSpPr>
          <p:cNvPr id="5" name="Footer Placeholder 4">
            <a:extLst>
              <a:ext uri="{FF2B5EF4-FFF2-40B4-BE49-F238E27FC236}">
                <a16:creationId xmlns:a16="http://schemas.microsoft.com/office/drawing/2014/main" id="{F454C5C7-6AED-499D-8729-6F2A05B773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15CE38-FF01-4197-8998-058B8E4A90D4}"/>
              </a:ext>
            </a:extLst>
          </p:cNvPr>
          <p:cNvSpPr>
            <a:spLocks noGrp="1"/>
          </p:cNvSpPr>
          <p:nvPr>
            <p:ph type="sldNum" sz="quarter" idx="12"/>
          </p:nvPr>
        </p:nvSpPr>
        <p:spPr/>
        <p:txBody>
          <a:bodyPr/>
          <a:lstStyle/>
          <a:p>
            <a:fld id="{AA402B85-F8EF-4D0D-ADEF-75F6F7DB8E5A}" type="slidenum">
              <a:rPr lang="en-IN" smtClean="0"/>
              <a:pPr/>
              <a:t>‹#›</a:t>
            </a:fld>
            <a:endParaRPr lang="en-IN"/>
          </a:p>
        </p:txBody>
      </p:sp>
    </p:spTree>
    <p:extLst>
      <p:ext uri="{BB962C8B-B14F-4D97-AF65-F5344CB8AC3E}">
        <p14:creationId xmlns:p14="http://schemas.microsoft.com/office/powerpoint/2010/main" val="2905329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B4901-1896-460F-B659-839BD0DB04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CC5E7E-16EA-44DA-B0B1-A5C9DF6746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6E3DEF-ECC0-4A31-86CD-0B497A1E3700}"/>
              </a:ext>
            </a:extLst>
          </p:cNvPr>
          <p:cNvSpPr>
            <a:spLocks noGrp="1"/>
          </p:cNvSpPr>
          <p:nvPr>
            <p:ph type="dt" sz="half" idx="10"/>
          </p:nvPr>
        </p:nvSpPr>
        <p:spPr/>
        <p:txBody>
          <a:bodyPr/>
          <a:lstStyle/>
          <a:p>
            <a:fld id="{B77962DF-02F7-4AA3-BD04-B39721C677E0}" type="datetimeFigureOut">
              <a:rPr lang="en-IN" smtClean="0"/>
              <a:pPr/>
              <a:t>11-06-2025</a:t>
            </a:fld>
            <a:endParaRPr lang="en-IN"/>
          </a:p>
        </p:txBody>
      </p:sp>
      <p:sp>
        <p:nvSpPr>
          <p:cNvPr id="5" name="Footer Placeholder 4">
            <a:extLst>
              <a:ext uri="{FF2B5EF4-FFF2-40B4-BE49-F238E27FC236}">
                <a16:creationId xmlns:a16="http://schemas.microsoft.com/office/drawing/2014/main" id="{5046D4F3-20EF-4EFC-9E9E-B608A9030D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017502-740F-4007-B2DE-EACA09F48D34}"/>
              </a:ext>
            </a:extLst>
          </p:cNvPr>
          <p:cNvSpPr>
            <a:spLocks noGrp="1"/>
          </p:cNvSpPr>
          <p:nvPr>
            <p:ph type="sldNum" sz="quarter" idx="12"/>
          </p:nvPr>
        </p:nvSpPr>
        <p:spPr/>
        <p:txBody>
          <a:bodyPr/>
          <a:lstStyle/>
          <a:p>
            <a:fld id="{AA402B85-F8EF-4D0D-ADEF-75F6F7DB8E5A}" type="slidenum">
              <a:rPr lang="en-IN" smtClean="0"/>
              <a:pPr/>
              <a:t>‹#›</a:t>
            </a:fld>
            <a:endParaRPr lang="en-IN"/>
          </a:p>
        </p:txBody>
      </p:sp>
    </p:spTree>
    <p:extLst>
      <p:ext uri="{BB962C8B-B14F-4D97-AF65-F5344CB8AC3E}">
        <p14:creationId xmlns:p14="http://schemas.microsoft.com/office/powerpoint/2010/main" val="1793343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564DD-1374-4A80-964D-3E7B757152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C5E76B-11CA-41E2-AC78-E5848F764B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F7778EE-8D0C-4C74-8CA3-0FBB132C68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596B664-5C35-4E94-9586-79A137089165}"/>
              </a:ext>
            </a:extLst>
          </p:cNvPr>
          <p:cNvSpPr>
            <a:spLocks noGrp="1"/>
          </p:cNvSpPr>
          <p:nvPr>
            <p:ph type="dt" sz="half" idx="10"/>
          </p:nvPr>
        </p:nvSpPr>
        <p:spPr/>
        <p:txBody>
          <a:bodyPr/>
          <a:lstStyle/>
          <a:p>
            <a:fld id="{B77962DF-02F7-4AA3-BD04-B39721C677E0}" type="datetimeFigureOut">
              <a:rPr lang="en-IN" smtClean="0"/>
              <a:pPr/>
              <a:t>11-06-2025</a:t>
            </a:fld>
            <a:endParaRPr lang="en-IN"/>
          </a:p>
        </p:txBody>
      </p:sp>
      <p:sp>
        <p:nvSpPr>
          <p:cNvPr id="6" name="Footer Placeholder 5">
            <a:extLst>
              <a:ext uri="{FF2B5EF4-FFF2-40B4-BE49-F238E27FC236}">
                <a16:creationId xmlns:a16="http://schemas.microsoft.com/office/drawing/2014/main" id="{F2FC979A-8D57-4130-A397-B17423B4F5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4EEE71-2BBE-4DF0-AF75-0D6820D4B94D}"/>
              </a:ext>
            </a:extLst>
          </p:cNvPr>
          <p:cNvSpPr>
            <a:spLocks noGrp="1"/>
          </p:cNvSpPr>
          <p:nvPr>
            <p:ph type="sldNum" sz="quarter" idx="12"/>
          </p:nvPr>
        </p:nvSpPr>
        <p:spPr/>
        <p:txBody>
          <a:bodyPr/>
          <a:lstStyle/>
          <a:p>
            <a:fld id="{AA402B85-F8EF-4D0D-ADEF-75F6F7DB8E5A}" type="slidenum">
              <a:rPr lang="en-IN" smtClean="0"/>
              <a:pPr/>
              <a:t>‹#›</a:t>
            </a:fld>
            <a:endParaRPr lang="en-IN"/>
          </a:p>
        </p:txBody>
      </p:sp>
    </p:spTree>
    <p:extLst>
      <p:ext uri="{BB962C8B-B14F-4D97-AF65-F5344CB8AC3E}">
        <p14:creationId xmlns:p14="http://schemas.microsoft.com/office/powerpoint/2010/main" val="886500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C456A-BA52-4901-BD13-A7AE6F8FAD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CEEDAF-2F17-4DAF-A935-B9CCF86075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3151BA-9A55-4629-A121-BBF21C32B6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452898D-72C7-48F3-95B7-B4156B44BB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289D23-2261-4CF1-8B7B-51C7A121A4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1BF8C60-DB0D-4FE2-B7DA-487FBD152C1C}"/>
              </a:ext>
            </a:extLst>
          </p:cNvPr>
          <p:cNvSpPr>
            <a:spLocks noGrp="1"/>
          </p:cNvSpPr>
          <p:nvPr>
            <p:ph type="dt" sz="half" idx="10"/>
          </p:nvPr>
        </p:nvSpPr>
        <p:spPr/>
        <p:txBody>
          <a:bodyPr/>
          <a:lstStyle/>
          <a:p>
            <a:fld id="{B77962DF-02F7-4AA3-BD04-B39721C677E0}" type="datetimeFigureOut">
              <a:rPr lang="en-IN" smtClean="0"/>
              <a:pPr/>
              <a:t>11-06-2025</a:t>
            </a:fld>
            <a:endParaRPr lang="en-IN"/>
          </a:p>
        </p:txBody>
      </p:sp>
      <p:sp>
        <p:nvSpPr>
          <p:cNvPr id="8" name="Footer Placeholder 7">
            <a:extLst>
              <a:ext uri="{FF2B5EF4-FFF2-40B4-BE49-F238E27FC236}">
                <a16:creationId xmlns:a16="http://schemas.microsoft.com/office/drawing/2014/main" id="{6FDEB19E-D4CC-4DB5-9C88-B02DD072708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7C57510-7D4E-40E4-9C16-0C093199A88A}"/>
              </a:ext>
            </a:extLst>
          </p:cNvPr>
          <p:cNvSpPr>
            <a:spLocks noGrp="1"/>
          </p:cNvSpPr>
          <p:nvPr>
            <p:ph type="sldNum" sz="quarter" idx="12"/>
          </p:nvPr>
        </p:nvSpPr>
        <p:spPr/>
        <p:txBody>
          <a:bodyPr/>
          <a:lstStyle/>
          <a:p>
            <a:fld id="{AA402B85-F8EF-4D0D-ADEF-75F6F7DB8E5A}" type="slidenum">
              <a:rPr lang="en-IN" smtClean="0"/>
              <a:pPr/>
              <a:t>‹#›</a:t>
            </a:fld>
            <a:endParaRPr lang="en-IN"/>
          </a:p>
        </p:txBody>
      </p:sp>
    </p:spTree>
    <p:extLst>
      <p:ext uri="{BB962C8B-B14F-4D97-AF65-F5344CB8AC3E}">
        <p14:creationId xmlns:p14="http://schemas.microsoft.com/office/powerpoint/2010/main" val="4038335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2A10B-4740-4FD4-882B-CF7E66FCC1D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FA377D0-B06D-493A-9674-AF87C861EA16}"/>
              </a:ext>
            </a:extLst>
          </p:cNvPr>
          <p:cNvSpPr>
            <a:spLocks noGrp="1"/>
          </p:cNvSpPr>
          <p:nvPr>
            <p:ph type="dt" sz="half" idx="10"/>
          </p:nvPr>
        </p:nvSpPr>
        <p:spPr/>
        <p:txBody>
          <a:bodyPr/>
          <a:lstStyle/>
          <a:p>
            <a:fld id="{B77962DF-02F7-4AA3-BD04-B39721C677E0}" type="datetimeFigureOut">
              <a:rPr lang="en-IN" smtClean="0"/>
              <a:pPr/>
              <a:t>11-06-2025</a:t>
            </a:fld>
            <a:endParaRPr lang="en-IN"/>
          </a:p>
        </p:txBody>
      </p:sp>
      <p:sp>
        <p:nvSpPr>
          <p:cNvPr id="4" name="Footer Placeholder 3">
            <a:extLst>
              <a:ext uri="{FF2B5EF4-FFF2-40B4-BE49-F238E27FC236}">
                <a16:creationId xmlns:a16="http://schemas.microsoft.com/office/drawing/2014/main" id="{3D1EB942-E5C5-4963-ADD1-972141FAD0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7771954-3E1F-4B9A-954C-FC9616CE5DBF}"/>
              </a:ext>
            </a:extLst>
          </p:cNvPr>
          <p:cNvSpPr>
            <a:spLocks noGrp="1"/>
          </p:cNvSpPr>
          <p:nvPr>
            <p:ph type="sldNum" sz="quarter" idx="12"/>
          </p:nvPr>
        </p:nvSpPr>
        <p:spPr/>
        <p:txBody>
          <a:bodyPr/>
          <a:lstStyle/>
          <a:p>
            <a:fld id="{AA402B85-F8EF-4D0D-ADEF-75F6F7DB8E5A}" type="slidenum">
              <a:rPr lang="en-IN" smtClean="0"/>
              <a:pPr/>
              <a:t>‹#›</a:t>
            </a:fld>
            <a:endParaRPr lang="en-IN"/>
          </a:p>
        </p:txBody>
      </p:sp>
    </p:spTree>
    <p:extLst>
      <p:ext uri="{BB962C8B-B14F-4D97-AF65-F5344CB8AC3E}">
        <p14:creationId xmlns:p14="http://schemas.microsoft.com/office/powerpoint/2010/main" val="561891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7C6940-F2DB-456E-81A4-D5C08BB3FC7E}"/>
              </a:ext>
            </a:extLst>
          </p:cNvPr>
          <p:cNvSpPr>
            <a:spLocks noGrp="1"/>
          </p:cNvSpPr>
          <p:nvPr>
            <p:ph type="dt" sz="half" idx="10"/>
          </p:nvPr>
        </p:nvSpPr>
        <p:spPr/>
        <p:txBody>
          <a:bodyPr/>
          <a:lstStyle/>
          <a:p>
            <a:fld id="{B77962DF-02F7-4AA3-BD04-B39721C677E0}" type="datetimeFigureOut">
              <a:rPr lang="en-IN" smtClean="0"/>
              <a:pPr/>
              <a:t>11-06-2025</a:t>
            </a:fld>
            <a:endParaRPr lang="en-IN"/>
          </a:p>
        </p:txBody>
      </p:sp>
      <p:sp>
        <p:nvSpPr>
          <p:cNvPr id="3" name="Footer Placeholder 2">
            <a:extLst>
              <a:ext uri="{FF2B5EF4-FFF2-40B4-BE49-F238E27FC236}">
                <a16:creationId xmlns:a16="http://schemas.microsoft.com/office/drawing/2014/main" id="{D8C4A8B0-79A9-4696-88B8-00B17185FE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91FE32-3002-46F2-8052-F56796636B9C}"/>
              </a:ext>
            </a:extLst>
          </p:cNvPr>
          <p:cNvSpPr>
            <a:spLocks noGrp="1"/>
          </p:cNvSpPr>
          <p:nvPr>
            <p:ph type="sldNum" sz="quarter" idx="12"/>
          </p:nvPr>
        </p:nvSpPr>
        <p:spPr/>
        <p:txBody>
          <a:bodyPr/>
          <a:lstStyle/>
          <a:p>
            <a:fld id="{AA402B85-F8EF-4D0D-ADEF-75F6F7DB8E5A}" type="slidenum">
              <a:rPr lang="en-IN" smtClean="0"/>
              <a:pPr/>
              <a:t>‹#›</a:t>
            </a:fld>
            <a:endParaRPr lang="en-IN"/>
          </a:p>
        </p:txBody>
      </p:sp>
    </p:spTree>
    <p:extLst>
      <p:ext uri="{BB962C8B-B14F-4D97-AF65-F5344CB8AC3E}">
        <p14:creationId xmlns:p14="http://schemas.microsoft.com/office/powerpoint/2010/main" val="1212951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B19F6-9D23-4D90-8F1E-26D11CF4E3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CA4322B-0C89-42A5-AF32-59FB8963E3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EDDFE2D-82BE-4CF6-B636-1B598A24BF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F4FFA7-F120-4EF1-9225-FF30014166D3}"/>
              </a:ext>
            </a:extLst>
          </p:cNvPr>
          <p:cNvSpPr>
            <a:spLocks noGrp="1"/>
          </p:cNvSpPr>
          <p:nvPr>
            <p:ph type="dt" sz="half" idx="10"/>
          </p:nvPr>
        </p:nvSpPr>
        <p:spPr/>
        <p:txBody>
          <a:bodyPr/>
          <a:lstStyle/>
          <a:p>
            <a:fld id="{B77962DF-02F7-4AA3-BD04-B39721C677E0}" type="datetimeFigureOut">
              <a:rPr lang="en-IN" smtClean="0"/>
              <a:pPr/>
              <a:t>11-06-2025</a:t>
            </a:fld>
            <a:endParaRPr lang="en-IN"/>
          </a:p>
        </p:txBody>
      </p:sp>
      <p:sp>
        <p:nvSpPr>
          <p:cNvPr id="6" name="Footer Placeholder 5">
            <a:extLst>
              <a:ext uri="{FF2B5EF4-FFF2-40B4-BE49-F238E27FC236}">
                <a16:creationId xmlns:a16="http://schemas.microsoft.com/office/drawing/2014/main" id="{96264285-C8FF-40A1-B5FA-979DE5A565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722C8A-F860-4793-A975-13CBAF2FFA16}"/>
              </a:ext>
            </a:extLst>
          </p:cNvPr>
          <p:cNvSpPr>
            <a:spLocks noGrp="1"/>
          </p:cNvSpPr>
          <p:nvPr>
            <p:ph type="sldNum" sz="quarter" idx="12"/>
          </p:nvPr>
        </p:nvSpPr>
        <p:spPr/>
        <p:txBody>
          <a:bodyPr/>
          <a:lstStyle/>
          <a:p>
            <a:fld id="{AA402B85-F8EF-4D0D-ADEF-75F6F7DB8E5A}" type="slidenum">
              <a:rPr lang="en-IN" smtClean="0"/>
              <a:pPr/>
              <a:t>‹#›</a:t>
            </a:fld>
            <a:endParaRPr lang="en-IN"/>
          </a:p>
        </p:txBody>
      </p:sp>
    </p:spTree>
    <p:extLst>
      <p:ext uri="{BB962C8B-B14F-4D97-AF65-F5344CB8AC3E}">
        <p14:creationId xmlns:p14="http://schemas.microsoft.com/office/powerpoint/2010/main" val="3661970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40EEC-9D6F-4CEA-BE91-C60D34F3BC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D4DC8D-3CBF-401C-A9AC-B7643054C1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8DBBDD-FD45-48BF-B716-6C4862F25F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351AA0-1B73-44EA-99F8-54F95C5D7990}"/>
              </a:ext>
            </a:extLst>
          </p:cNvPr>
          <p:cNvSpPr>
            <a:spLocks noGrp="1"/>
          </p:cNvSpPr>
          <p:nvPr>
            <p:ph type="dt" sz="half" idx="10"/>
          </p:nvPr>
        </p:nvSpPr>
        <p:spPr/>
        <p:txBody>
          <a:bodyPr/>
          <a:lstStyle/>
          <a:p>
            <a:fld id="{B77962DF-02F7-4AA3-BD04-B39721C677E0}" type="datetimeFigureOut">
              <a:rPr lang="en-IN" smtClean="0"/>
              <a:pPr/>
              <a:t>11-06-2025</a:t>
            </a:fld>
            <a:endParaRPr lang="en-IN"/>
          </a:p>
        </p:txBody>
      </p:sp>
      <p:sp>
        <p:nvSpPr>
          <p:cNvPr id="6" name="Footer Placeholder 5">
            <a:extLst>
              <a:ext uri="{FF2B5EF4-FFF2-40B4-BE49-F238E27FC236}">
                <a16:creationId xmlns:a16="http://schemas.microsoft.com/office/drawing/2014/main" id="{3F60AEFA-7600-414A-8E98-481E182AEA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51E1DE-C596-42A5-BBE8-2BF9F8993C73}"/>
              </a:ext>
            </a:extLst>
          </p:cNvPr>
          <p:cNvSpPr>
            <a:spLocks noGrp="1"/>
          </p:cNvSpPr>
          <p:nvPr>
            <p:ph type="sldNum" sz="quarter" idx="12"/>
          </p:nvPr>
        </p:nvSpPr>
        <p:spPr/>
        <p:txBody>
          <a:bodyPr/>
          <a:lstStyle/>
          <a:p>
            <a:fld id="{AA402B85-F8EF-4D0D-ADEF-75F6F7DB8E5A}" type="slidenum">
              <a:rPr lang="en-IN" smtClean="0"/>
              <a:pPr/>
              <a:t>‹#›</a:t>
            </a:fld>
            <a:endParaRPr lang="en-IN"/>
          </a:p>
        </p:txBody>
      </p:sp>
    </p:spTree>
    <p:extLst>
      <p:ext uri="{BB962C8B-B14F-4D97-AF65-F5344CB8AC3E}">
        <p14:creationId xmlns:p14="http://schemas.microsoft.com/office/powerpoint/2010/main" val="2009007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0130CE-178E-48D0-BF27-0DD140BADF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8FCD57-44C9-4EA2-9AF9-7C630B33B1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BD416F-105E-4F68-852D-B992449D81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7962DF-02F7-4AA3-BD04-B39721C677E0}" type="datetimeFigureOut">
              <a:rPr lang="en-IN" smtClean="0"/>
              <a:pPr/>
              <a:t>11-06-2025</a:t>
            </a:fld>
            <a:endParaRPr lang="en-IN"/>
          </a:p>
        </p:txBody>
      </p:sp>
      <p:sp>
        <p:nvSpPr>
          <p:cNvPr id="5" name="Footer Placeholder 4">
            <a:extLst>
              <a:ext uri="{FF2B5EF4-FFF2-40B4-BE49-F238E27FC236}">
                <a16:creationId xmlns:a16="http://schemas.microsoft.com/office/drawing/2014/main" id="{B82A4DD0-0C96-46D4-A1C2-AA1AA0DF26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BAF9F4E-D7C1-4DF0-9A9D-D4CEE05F5C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02B85-F8EF-4D0D-ADEF-75F6F7DB8E5A}" type="slidenum">
              <a:rPr lang="en-IN" smtClean="0"/>
              <a:pPr/>
              <a:t>‹#›</a:t>
            </a:fld>
            <a:endParaRPr lang="en-IN"/>
          </a:p>
        </p:txBody>
      </p:sp>
    </p:spTree>
    <p:extLst>
      <p:ext uri="{BB962C8B-B14F-4D97-AF65-F5344CB8AC3E}">
        <p14:creationId xmlns:p14="http://schemas.microsoft.com/office/powerpoint/2010/main" val="1245009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35EF843-69EE-0F7F-9A2A-A023B7467D19}"/>
              </a:ext>
            </a:extLst>
          </p:cNvPr>
          <p:cNvSpPr txBox="1">
            <a:spLocks/>
          </p:cNvSpPr>
          <p:nvPr/>
        </p:nvSpPr>
        <p:spPr>
          <a:xfrm>
            <a:off x="1524000" y="1122363"/>
            <a:ext cx="9144000" cy="2387600"/>
          </a:xfrm>
          <a:prstGeom prst="rect">
            <a:avLst/>
          </a:prstGeom>
        </p:spPr>
        <p:txBody>
          <a:bodyPr vert="horz" lIns="91440" tIns="45720" rIns="91440" bIns="45720" rtlCol="0" anchor="ctr">
            <a:normAutofit fontScale="92500" lnSpcReduction="20000"/>
          </a:bodyPr>
          <a:lstStyle>
            <a:lvl1pPr marL="0" marR="0" indent="0" algn="l" defTabSz="1462863" rtl="0" eaLnBrk="1" fontAlgn="auto" latinLnBrk="0" hangingPunct="0">
              <a:lnSpc>
                <a:spcPct val="100000"/>
              </a:lnSpc>
              <a:spcBef>
                <a:spcPts val="0"/>
              </a:spcBef>
              <a:spcAft>
                <a:spcPts val="0"/>
              </a:spcAft>
              <a:buClrTx/>
              <a:buSzTx/>
              <a:buFontTx/>
              <a:buNone/>
              <a:tabLst/>
              <a:defRPr kumimoji="0" lang="en-US" sz="2000" b="0" i="0" u="none" strike="noStrike" kern="1200" cap="none" spc="0" normalizeH="0" baseline="0" dirty="0">
                <a:ln>
                  <a:noFill/>
                </a:ln>
                <a:solidFill>
                  <a:srgbClr val="67BB6E"/>
                </a:solidFill>
                <a:effectLst/>
                <a:uFillTx/>
                <a:latin typeface="IBM Plex Sans Light"/>
                <a:ea typeface="IBM Plex Sans Light"/>
                <a:cs typeface="IBM Plex Sans Light"/>
                <a:sym typeface="IBM Plex Sans Light"/>
              </a:defRPr>
            </a:lvl1pPr>
          </a:lstStyle>
          <a:p>
            <a:pPr algn="ctr"/>
            <a:r>
              <a:rPr lang="en-US" sz="5000" b="1" i="0" dirty="0">
                <a:effectLst/>
                <a:latin typeface="IBM Plex Sans Light" panose="020B0403050203000203" pitchFamily="34" charset="0"/>
              </a:rPr>
              <a:t>Use</a:t>
            </a:r>
            <a:r>
              <a:rPr lang="en-US" sz="5000" b="1" dirty="0">
                <a:latin typeface="IBM Plex Sans Light" panose="020B0403050203000203" pitchFamily="34" charset="0"/>
              </a:rPr>
              <a:t> Case Title-</a:t>
            </a:r>
            <a:r>
              <a:rPr lang="en-US" sz="4800" b="1" i="0" dirty="0">
                <a:effectLst/>
                <a:latin typeface="IBM Plex Sans Light" panose="020B0403050203000203" pitchFamily="34" charset="0"/>
              </a:rPr>
              <a:t> </a:t>
            </a:r>
            <a:r>
              <a:rPr lang="en-US" sz="4800" b="0" i="0" dirty="0">
                <a:effectLst/>
                <a:latin typeface="IBM Plex Sans Light" panose="020B0403050203000203" pitchFamily="34" charset="0"/>
              </a:rPr>
              <a:t>Predicting Crop Yields &amp; Weather Impact (Agriculture &amp; Disaster Management)</a:t>
            </a:r>
            <a:endParaRPr lang="en-US" sz="5000" b="1" dirty="0">
              <a:latin typeface="IBM Plex Sans Light" panose="020B0403050203000203" pitchFamily="34" charset="0"/>
            </a:endParaRPr>
          </a:p>
        </p:txBody>
      </p:sp>
      <p:sp>
        <p:nvSpPr>
          <p:cNvPr id="4" name="Subtitle 2">
            <a:extLst>
              <a:ext uri="{FF2B5EF4-FFF2-40B4-BE49-F238E27FC236}">
                <a16:creationId xmlns:a16="http://schemas.microsoft.com/office/drawing/2014/main" id="{3152C065-67DB-92D5-59C2-B623913E1F19}"/>
              </a:ext>
            </a:extLst>
          </p:cNvPr>
          <p:cNvSpPr txBox="1">
            <a:spLocks/>
          </p:cNvSpPr>
          <p:nvPr/>
        </p:nvSpPr>
        <p:spPr>
          <a:xfrm>
            <a:off x="1524000" y="3602038"/>
            <a:ext cx="9144000" cy="16557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endParaRPr lang="en-US" sz="3200" dirty="0">
              <a:solidFill>
                <a:srgbClr val="67BB6E"/>
              </a:solidFill>
              <a:latin typeface="IBM Plex Sans Light"/>
              <a:sym typeface="IBM Plex Sans Light"/>
            </a:endParaRPr>
          </a:p>
          <a:p>
            <a:pPr marL="0" indent="0" algn="r">
              <a:buNone/>
            </a:pPr>
            <a:r>
              <a:rPr lang="en-US" sz="3200" b="1" dirty="0">
                <a:solidFill>
                  <a:srgbClr val="67BB6E"/>
                </a:solidFill>
              </a:rPr>
              <a:t>Team Name- </a:t>
            </a:r>
            <a:r>
              <a:rPr lang="en-US" sz="3200" dirty="0" err="1">
                <a:solidFill>
                  <a:srgbClr val="67BB6E"/>
                </a:solidFill>
              </a:rPr>
              <a:t>InnoVentures</a:t>
            </a:r>
            <a:endParaRPr lang="en-US" sz="3200" dirty="0">
              <a:solidFill>
                <a:srgbClr val="67BB6E"/>
              </a:solidFill>
            </a:endParaRPr>
          </a:p>
        </p:txBody>
      </p:sp>
    </p:spTree>
    <p:extLst>
      <p:ext uri="{BB962C8B-B14F-4D97-AF65-F5344CB8AC3E}">
        <p14:creationId xmlns:p14="http://schemas.microsoft.com/office/powerpoint/2010/main" val="154848789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71678-1A1C-968F-000A-3A4B27A18A45}"/>
              </a:ext>
            </a:extLst>
          </p:cNvPr>
          <p:cNvSpPr>
            <a:spLocks noGrp="1"/>
          </p:cNvSpPr>
          <p:nvPr>
            <p:ph type="title"/>
          </p:nvPr>
        </p:nvSpPr>
        <p:spPr>
          <a:xfrm>
            <a:off x="838729" y="2822668"/>
            <a:ext cx="10514542" cy="483786"/>
          </a:xfrm>
        </p:spPr>
        <p:txBody>
          <a:bodyPr>
            <a:noAutofit/>
          </a:bodyPr>
          <a:lstStyle/>
          <a:p>
            <a:pPr algn="ctr"/>
            <a:r>
              <a:rPr lang="en-US" sz="8000" b="1" dirty="0"/>
              <a:t>Thank You</a:t>
            </a:r>
            <a:endParaRPr lang="en-IN" sz="8000" b="1" dirty="0"/>
          </a:p>
        </p:txBody>
      </p:sp>
    </p:spTree>
    <p:extLst>
      <p:ext uri="{BB962C8B-B14F-4D97-AF65-F5344CB8AC3E}">
        <p14:creationId xmlns:p14="http://schemas.microsoft.com/office/powerpoint/2010/main" val="42699791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D84C4-1814-332E-988D-01D2E2CA633D}"/>
              </a:ext>
            </a:extLst>
          </p:cNvPr>
          <p:cNvSpPr txBox="1">
            <a:spLocks/>
          </p:cNvSpPr>
          <p:nvPr/>
        </p:nvSpPr>
        <p:spPr>
          <a:xfrm>
            <a:off x="262490" y="219427"/>
            <a:ext cx="10514542" cy="4837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accent6">
                    <a:lumMod val="60000"/>
                    <a:lumOff val="40000"/>
                  </a:schemeClr>
                </a:solidFill>
              </a:rPr>
              <a:t>Team Introduction </a:t>
            </a:r>
          </a:p>
        </p:txBody>
      </p:sp>
      <p:sp>
        <p:nvSpPr>
          <p:cNvPr id="3" name="TextBox 2">
            <a:extLst>
              <a:ext uri="{FF2B5EF4-FFF2-40B4-BE49-F238E27FC236}">
                <a16:creationId xmlns:a16="http://schemas.microsoft.com/office/drawing/2014/main" id="{04CD7E9A-D0C7-8316-5951-DFF293A9FA66}"/>
              </a:ext>
            </a:extLst>
          </p:cNvPr>
          <p:cNvSpPr txBox="1"/>
          <p:nvPr/>
        </p:nvSpPr>
        <p:spPr>
          <a:xfrm>
            <a:off x="401216" y="970384"/>
            <a:ext cx="11402008" cy="4062651"/>
          </a:xfrm>
          <a:prstGeom prst="rect">
            <a:avLst/>
          </a:prstGeom>
          <a:noFill/>
        </p:spPr>
        <p:txBody>
          <a:bodyPr wrap="square" rtlCol="0">
            <a:spAutoFit/>
          </a:bodyPr>
          <a:lstStyle/>
          <a:p>
            <a:pPr>
              <a:buNone/>
            </a:pPr>
            <a:r>
              <a:rPr lang="en-US" sz="1600" b="1" dirty="0">
                <a:latin typeface="IBM Plex Sans Light" panose="020B0403050203000203" pitchFamily="34" charset="0"/>
              </a:rPr>
              <a:t>Team Name:</a:t>
            </a:r>
            <a:r>
              <a:rPr lang="en-US" sz="1600" dirty="0">
                <a:latin typeface="IBM Plex Sans Light" panose="020B0403050203000203" pitchFamily="34" charset="0"/>
              </a:rPr>
              <a:t> </a:t>
            </a:r>
            <a:r>
              <a:rPr lang="en-US" sz="1600" dirty="0" err="1">
                <a:latin typeface="IBM Plex Sans Light" panose="020B0403050203000203" pitchFamily="34" charset="0"/>
              </a:rPr>
              <a:t>InnoVentures</a:t>
            </a:r>
            <a:endParaRPr lang="en-US" sz="1600" dirty="0">
              <a:latin typeface="IBM Plex Sans Light" panose="020B0403050203000203" pitchFamily="34" charset="0"/>
            </a:endParaRPr>
          </a:p>
          <a:p>
            <a:pPr>
              <a:buNone/>
            </a:pPr>
            <a:br>
              <a:rPr lang="en-US" sz="1600" dirty="0">
                <a:latin typeface="IBM Plex Sans Light" panose="020B0403050203000203" pitchFamily="34" charset="0"/>
              </a:rPr>
            </a:br>
            <a:r>
              <a:rPr lang="en-US" sz="1600" b="1" dirty="0">
                <a:latin typeface="IBM Plex Sans Light" panose="020B0403050203000203" pitchFamily="34" charset="0"/>
              </a:rPr>
              <a:t>Team Lead:</a:t>
            </a:r>
            <a:r>
              <a:rPr lang="en-US" sz="1600" dirty="0">
                <a:latin typeface="IBM Plex Sans Light" panose="020B0403050203000203" pitchFamily="34" charset="0"/>
              </a:rPr>
              <a:t> Priyanshi Srivastava</a:t>
            </a:r>
          </a:p>
          <a:p>
            <a:pPr>
              <a:buNone/>
            </a:pPr>
            <a:br>
              <a:rPr lang="en-US" sz="1600" dirty="0">
                <a:latin typeface="IBM Plex Sans Light" panose="020B0403050203000203" pitchFamily="34" charset="0"/>
              </a:rPr>
            </a:br>
            <a:r>
              <a:rPr lang="en-US" sz="1600" b="1" dirty="0">
                <a:latin typeface="IBM Plex Sans Light" panose="020B0403050203000203" pitchFamily="34" charset="0"/>
              </a:rPr>
              <a:t>Team Members:</a:t>
            </a:r>
            <a:r>
              <a:rPr lang="en-US" sz="1600" dirty="0">
                <a:latin typeface="IBM Plex Sans Light" panose="020B0403050203000203" pitchFamily="34" charset="0"/>
              </a:rPr>
              <a:t> Pranshu Agrahari, Pragya Sharma, Gunjan Srivastava, Utkarsh Singh</a:t>
            </a:r>
          </a:p>
          <a:p>
            <a:pPr>
              <a:buNone/>
            </a:pPr>
            <a:endParaRPr lang="en-US" sz="1600" dirty="0">
              <a:latin typeface="IBM Plex Sans Light" panose="020B0403050203000203" pitchFamily="34" charset="0"/>
            </a:endParaRPr>
          </a:p>
          <a:p>
            <a:pPr>
              <a:buNone/>
            </a:pPr>
            <a:r>
              <a:rPr lang="en-US" sz="1600" b="1" dirty="0">
                <a:latin typeface="IBM Plex Sans Light" panose="020B0403050203000203" pitchFamily="34" charset="0"/>
              </a:rPr>
              <a:t>About the Team:</a:t>
            </a:r>
            <a:br>
              <a:rPr lang="en-US" sz="1600" dirty="0">
                <a:latin typeface="IBM Plex Sans Light" panose="020B0403050203000203" pitchFamily="34" charset="0"/>
              </a:rPr>
            </a:br>
            <a:r>
              <a:rPr lang="en-US" sz="1600" dirty="0">
                <a:latin typeface="IBM Plex Sans Light" panose="020B0403050203000203" pitchFamily="34" charset="0"/>
              </a:rPr>
              <a:t>We are a group of students and developers passionate about applying technology to solve real-world challenges in agriculture. Our team brings together practical coding experience, problem-solving skills, and an understanding of rural and farming ecosystems.</a:t>
            </a:r>
          </a:p>
          <a:p>
            <a:pPr>
              <a:buNone/>
            </a:pPr>
            <a:endParaRPr lang="en-US" sz="1600" dirty="0">
              <a:latin typeface="IBM Plex Sans Light" panose="020B0403050203000203" pitchFamily="34" charset="0"/>
            </a:endParaRPr>
          </a:p>
          <a:p>
            <a:pPr>
              <a:buFont typeface="Arial" panose="020B0604020202020204" pitchFamily="34" charset="0"/>
              <a:buChar char="•"/>
            </a:pPr>
            <a:r>
              <a:rPr lang="en-US" sz="1600" dirty="0">
                <a:latin typeface="IBM Plex Sans Light" panose="020B0403050203000203" pitchFamily="34" charset="0"/>
              </a:rPr>
              <a:t>🧠 We work on AI and ML models for tasks like plant disease detection, crop recommendation, and yield prediction.</a:t>
            </a:r>
          </a:p>
          <a:p>
            <a:pPr>
              <a:buFont typeface="Arial" panose="020B0604020202020204" pitchFamily="34" charset="0"/>
              <a:buChar char="•"/>
            </a:pPr>
            <a:r>
              <a:rPr lang="en-US" sz="1600" dirty="0">
                <a:latin typeface="IBM Plex Sans Light" panose="020B0403050203000203" pitchFamily="34" charset="0"/>
              </a:rPr>
              <a:t>💻 We develop full-stack applications with technologies like Flask, Firebase, REST APIs, and frontend frameworks.</a:t>
            </a:r>
          </a:p>
          <a:p>
            <a:pPr>
              <a:buFont typeface="Arial" panose="020B0604020202020204" pitchFamily="34" charset="0"/>
              <a:buChar char="•"/>
            </a:pPr>
            <a:r>
              <a:rPr lang="en-US" sz="1600" dirty="0">
                <a:latin typeface="IBM Plex Sans Light" panose="020B0403050203000203" pitchFamily="34" charset="0"/>
              </a:rPr>
              <a:t>🌱 We focus on making our solutions simple, localized, and farmer-friendly.</a:t>
            </a:r>
          </a:p>
          <a:p>
            <a:pPr>
              <a:buFont typeface="Arial" panose="020B0604020202020204" pitchFamily="34" charset="0"/>
              <a:buChar char="•"/>
            </a:pPr>
            <a:r>
              <a:rPr lang="en-US" sz="1600" dirty="0">
                <a:latin typeface="IBM Plex Sans Light" panose="020B0403050203000203" pitchFamily="34" charset="0"/>
              </a:rPr>
              <a:t>📢 We aim to bridge the digital divide by creating tools that empower farmers with timely insights and actionable guidance.</a:t>
            </a:r>
          </a:p>
          <a:p>
            <a:endParaRPr lang="en-IN" dirty="0"/>
          </a:p>
        </p:txBody>
      </p:sp>
    </p:spTree>
    <p:extLst>
      <p:ext uri="{BB962C8B-B14F-4D97-AF65-F5344CB8AC3E}">
        <p14:creationId xmlns:p14="http://schemas.microsoft.com/office/powerpoint/2010/main" val="394443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BC3F3-9497-7901-59E9-11D8B686D20F}"/>
              </a:ext>
            </a:extLst>
          </p:cNvPr>
          <p:cNvSpPr>
            <a:spLocks noGrp="1"/>
          </p:cNvSpPr>
          <p:nvPr>
            <p:ph type="title"/>
          </p:nvPr>
        </p:nvSpPr>
        <p:spPr/>
        <p:txBody>
          <a:bodyPr/>
          <a:lstStyle/>
          <a:p>
            <a:r>
              <a:rPr lang="en-US" b="1" dirty="0"/>
              <a:t>Talk about your problem </a:t>
            </a:r>
          </a:p>
        </p:txBody>
      </p:sp>
      <p:sp>
        <p:nvSpPr>
          <p:cNvPr id="3" name="TextBox 2">
            <a:extLst>
              <a:ext uri="{FF2B5EF4-FFF2-40B4-BE49-F238E27FC236}">
                <a16:creationId xmlns:a16="http://schemas.microsoft.com/office/drawing/2014/main" id="{53842678-356C-9A2B-CF5A-5481C9D3BBF7}"/>
              </a:ext>
            </a:extLst>
          </p:cNvPr>
          <p:cNvSpPr txBox="1"/>
          <p:nvPr/>
        </p:nvSpPr>
        <p:spPr>
          <a:xfrm>
            <a:off x="262490" y="703212"/>
            <a:ext cx="11232824" cy="3108543"/>
          </a:xfrm>
          <a:prstGeom prst="rect">
            <a:avLst/>
          </a:prstGeom>
          <a:noFill/>
        </p:spPr>
        <p:txBody>
          <a:bodyPr wrap="square" rtlCol="0">
            <a:spAutoFit/>
          </a:bodyPr>
          <a:lstStyle/>
          <a:p>
            <a:pPr algn="just"/>
            <a:r>
              <a:rPr lang="en-US" sz="1400" dirty="0">
                <a:latin typeface="IBM Plex Sans Light"/>
              </a:rPr>
              <a:t>Agriculture in India is highly dependent on climatic conditions. Unpredictable rainfall, temperature spikes, floods, and droughts can severely impact crop productivity. Farmers, especially in rural areas, often lack access to advanced tools that can help them make informed decisions about when to sow, irrigate, or harvest their crops.</a:t>
            </a:r>
          </a:p>
          <a:p>
            <a:pPr algn="just"/>
            <a:endParaRPr lang="en-US" sz="1400" dirty="0">
              <a:latin typeface="IBM Plex Sans Light"/>
            </a:endParaRPr>
          </a:p>
          <a:p>
            <a:pPr algn="just"/>
            <a:r>
              <a:rPr lang="en-US" sz="1400" dirty="0">
                <a:latin typeface="IBM Plex Sans Light"/>
              </a:rPr>
              <a:t>This leads to:</a:t>
            </a:r>
          </a:p>
          <a:p>
            <a:pPr algn="just">
              <a:buFont typeface="Arial" pitchFamily="34" charset="0"/>
              <a:buChar char="•"/>
            </a:pPr>
            <a:r>
              <a:rPr lang="en-US" sz="1400" b="1" dirty="0">
                <a:latin typeface="IBM Plex Sans Light"/>
              </a:rPr>
              <a:t>Reduced crop yields</a:t>
            </a:r>
            <a:endParaRPr lang="en-US" sz="1400" dirty="0">
              <a:latin typeface="IBM Plex Sans Light"/>
            </a:endParaRPr>
          </a:p>
          <a:p>
            <a:pPr algn="just">
              <a:buFont typeface="Arial" pitchFamily="34" charset="0"/>
              <a:buChar char="•"/>
            </a:pPr>
            <a:r>
              <a:rPr lang="en-US" sz="1400" b="1" dirty="0">
                <a:latin typeface="IBM Plex Sans Light"/>
              </a:rPr>
              <a:t>Increased economic losses</a:t>
            </a:r>
            <a:endParaRPr lang="en-US" sz="1400" dirty="0">
              <a:latin typeface="IBM Plex Sans Light"/>
            </a:endParaRPr>
          </a:p>
          <a:p>
            <a:pPr algn="just">
              <a:buFont typeface="Arial" pitchFamily="34" charset="0"/>
              <a:buChar char="•"/>
            </a:pPr>
            <a:r>
              <a:rPr lang="en-US" sz="1400" b="1" dirty="0">
                <a:latin typeface="IBM Plex Sans Light"/>
              </a:rPr>
              <a:t>Delayed disaster responses by authorities</a:t>
            </a:r>
            <a:endParaRPr lang="en-US" sz="1400" dirty="0">
              <a:latin typeface="IBM Plex Sans Light"/>
            </a:endParaRPr>
          </a:p>
          <a:p>
            <a:pPr algn="just"/>
            <a:endParaRPr lang="en-US" sz="1400" dirty="0">
              <a:latin typeface="IBM Plex Sans Light"/>
            </a:endParaRPr>
          </a:p>
          <a:p>
            <a:pPr algn="just"/>
            <a:r>
              <a:rPr lang="en-US" sz="1400" dirty="0">
                <a:latin typeface="IBM Plex Sans Light"/>
              </a:rPr>
              <a:t>Our problem is to </a:t>
            </a:r>
            <a:r>
              <a:rPr lang="en-US" sz="1400" b="1" dirty="0">
                <a:latin typeface="IBM Plex Sans Light"/>
              </a:rPr>
              <a:t>build a system that predicts crop yields and highlights weather-related risks</a:t>
            </a:r>
            <a:r>
              <a:rPr lang="en-US" sz="1400" dirty="0">
                <a:latin typeface="IBM Plex Sans Light"/>
              </a:rPr>
              <a:t>, so that:</a:t>
            </a:r>
          </a:p>
          <a:p>
            <a:pPr algn="just">
              <a:buFont typeface="Arial" pitchFamily="34" charset="0"/>
              <a:buChar char="•"/>
            </a:pPr>
            <a:r>
              <a:rPr lang="en-US" sz="1400" dirty="0">
                <a:latin typeface="IBM Plex Sans Light"/>
              </a:rPr>
              <a:t>Farmers can take preventive action .</a:t>
            </a:r>
          </a:p>
          <a:p>
            <a:pPr algn="just">
              <a:buFont typeface="Arial" pitchFamily="34" charset="0"/>
              <a:buChar char="•"/>
            </a:pPr>
            <a:r>
              <a:rPr lang="en-US" sz="1400" dirty="0">
                <a:latin typeface="IBM Plex Sans Light"/>
              </a:rPr>
              <a:t>Authorities can plan and mitigate disasters (like droughts or floods).</a:t>
            </a:r>
          </a:p>
          <a:p>
            <a:pPr algn="just">
              <a:buFont typeface="Arial" pitchFamily="34" charset="0"/>
              <a:buChar char="•"/>
            </a:pPr>
            <a:r>
              <a:rPr lang="en-US" sz="1400" dirty="0">
                <a:latin typeface="IBM Plex Sans Light"/>
              </a:rPr>
              <a:t>Agricultural productivity is optimized through early warnings and data-driven insights.</a:t>
            </a:r>
          </a:p>
          <a:p>
            <a:pPr algn="just"/>
            <a:endParaRPr lang="en-US" sz="1400" dirty="0">
              <a:latin typeface="IBM Plex Sans Light"/>
            </a:endParaRPr>
          </a:p>
        </p:txBody>
      </p:sp>
    </p:spTree>
    <p:extLst>
      <p:ext uri="{BB962C8B-B14F-4D97-AF65-F5344CB8AC3E}">
        <p14:creationId xmlns:p14="http://schemas.microsoft.com/office/powerpoint/2010/main" val="373820782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6BA352-5F46-5456-25AA-35C8BE003E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2036ED-3A17-F19B-A3D3-88636D4774BD}"/>
              </a:ext>
            </a:extLst>
          </p:cNvPr>
          <p:cNvSpPr>
            <a:spLocks noGrp="1"/>
          </p:cNvSpPr>
          <p:nvPr>
            <p:ph type="title"/>
          </p:nvPr>
        </p:nvSpPr>
        <p:spPr/>
        <p:txBody>
          <a:bodyPr/>
          <a:lstStyle/>
          <a:p>
            <a:r>
              <a:rPr lang="en-US" dirty="0"/>
              <a:t>Talk about how you used </a:t>
            </a:r>
            <a:r>
              <a:rPr lang="en-US" dirty="0" err="1"/>
              <a:t>GenAI</a:t>
            </a:r>
            <a:r>
              <a:rPr lang="en-US" dirty="0"/>
              <a:t> to solve the problem. Give examples</a:t>
            </a:r>
            <a:endParaRPr lang="en-US" b="1" dirty="0"/>
          </a:p>
        </p:txBody>
      </p:sp>
      <p:sp>
        <p:nvSpPr>
          <p:cNvPr id="3" name="TextBox 2">
            <a:extLst>
              <a:ext uri="{FF2B5EF4-FFF2-40B4-BE49-F238E27FC236}">
                <a16:creationId xmlns:a16="http://schemas.microsoft.com/office/drawing/2014/main" id="{1140ED0E-7E9C-7C78-00A8-C64BF40F611D}"/>
              </a:ext>
            </a:extLst>
          </p:cNvPr>
          <p:cNvSpPr txBox="1"/>
          <p:nvPr/>
        </p:nvSpPr>
        <p:spPr>
          <a:xfrm>
            <a:off x="262490" y="703213"/>
            <a:ext cx="11232824" cy="5909310"/>
          </a:xfrm>
          <a:prstGeom prst="rect">
            <a:avLst/>
          </a:prstGeom>
          <a:noFill/>
        </p:spPr>
        <p:txBody>
          <a:bodyPr wrap="square" rtlCol="0">
            <a:spAutoFit/>
          </a:bodyPr>
          <a:lstStyle/>
          <a:p>
            <a:r>
              <a:rPr lang="en-US" sz="1400" dirty="0">
                <a:latin typeface="IBM Plex Sans Light"/>
              </a:rPr>
              <a:t>We used IBM’s </a:t>
            </a:r>
            <a:r>
              <a:rPr lang="en-US" sz="1400" b="1" dirty="0">
                <a:latin typeface="IBM Plex Sans Light"/>
              </a:rPr>
              <a:t>Watsonx.ai and </a:t>
            </a:r>
            <a:r>
              <a:rPr lang="en-US" sz="1400" b="1" dirty="0" err="1">
                <a:latin typeface="IBM Plex Sans Light"/>
              </a:rPr>
              <a:t>GenAI</a:t>
            </a:r>
            <a:r>
              <a:rPr lang="en-US" sz="1400" b="1" dirty="0">
                <a:latin typeface="IBM Plex Sans Light"/>
              </a:rPr>
              <a:t> models</a:t>
            </a:r>
            <a:r>
              <a:rPr lang="en-US" sz="1400" dirty="0">
                <a:latin typeface="IBM Plex Sans Light"/>
              </a:rPr>
              <a:t> hosted on IBM Cloud to analyze large datasets and generate intelligent insights.</a:t>
            </a:r>
          </a:p>
          <a:p>
            <a:endParaRPr lang="en-US" sz="1400" b="1" dirty="0">
              <a:latin typeface="IBM Plex Sans Light"/>
            </a:endParaRPr>
          </a:p>
          <a:p>
            <a:r>
              <a:rPr lang="en-US" sz="1400" b="1" dirty="0" err="1">
                <a:latin typeface="IBM Plex Sans Light"/>
              </a:rPr>
              <a:t>GenAI</a:t>
            </a:r>
            <a:r>
              <a:rPr lang="en-US" sz="1400" b="1" dirty="0">
                <a:latin typeface="IBM Plex Sans Light"/>
              </a:rPr>
              <a:t> Usage Highlights:</a:t>
            </a:r>
          </a:p>
          <a:p>
            <a:r>
              <a:rPr lang="en-US" sz="1400" b="1" dirty="0">
                <a:latin typeface="IBM Plex Sans Light"/>
              </a:rPr>
              <a:t>1. Data Understanding and Enhancement (Preprocessing Assistance)</a:t>
            </a:r>
          </a:p>
          <a:p>
            <a:r>
              <a:rPr lang="en-US" sz="1400" dirty="0">
                <a:latin typeface="IBM Plex Sans Light"/>
              </a:rPr>
              <a:t>We used </a:t>
            </a:r>
            <a:r>
              <a:rPr lang="en-US" sz="1400" b="1" dirty="0" err="1">
                <a:latin typeface="IBM Plex Sans Light"/>
              </a:rPr>
              <a:t>GenAI</a:t>
            </a:r>
            <a:r>
              <a:rPr lang="en-US" sz="1400" b="1" dirty="0">
                <a:latin typeface="IBM Plex Sans Light"/>
              </a:rPr>
              <a:t> models</a:t>
            </a:r>
            <a:r>
              <a:rPr lang="en-US" sz="1400" dirty="0">
                <a:latin typeface="IBM Plex Sans Light"/>
              </a:rPr>
              <a:t> to assist in </a:t>
            </a:r>
            <a:r>
              <a:rPr lang="en-US" sz="1400" b="1" dirty="0">
                <a:latin typeface="IBM Plex Sans Light"/>
              </a:rPr>
              <a:t>cleaning, preprocessing, and summarizing datasets</a:t>
            </a:r>
            <a:r>
              <a:rPr lang="en-US" sz="1400" dirty="0">
                <a:latin typeface="IBM Plex Sans Light"/>
              </a:rPr>
              <a:t>.</a:t>
            </a:r>
          </a:p>
          <a:p>
            <a:r>
              <a:rPr lang="en-US" sz="1400" dirty="0">
                <a:latin typeface="IBM Plex Sans Light"/>
              </a:rPr>
              <a:t>Given raw CSV data (soil type, rainfall, crop yield, etc.), we used </a:t>
            </a:r>
            <a:r>
              <a:rPr lang="en-US" sz="1400" dirty="0" err="1">
                <a:latin typeface="IBM Plex Sans Light"/>
              </a:rPr>
              <a:t>GenAI</a:t>
            </a:r>
            <a:r>
              <a:rPr lang="en-US" sz="1400" dirty="0">
                <a:latin typeface="IBM Plex Sans Light"/>
              </a:rPr>
              <a:t> to </a:t>
            </a:r>
            <a:r>
              <a:rPr lang="en-US" sz="1400" b="1" dirty="0">
                <a:latin typeface="IBM Plex Sans Light"/>
              </a:rPr>
              <a:t>automatically detect missing values, suggest imputations</a:t>
            </a:r>
            <a:r>
              <a:rPr lang="en-US" sz="1400" dirty="0">
                <a:latin typeface="IBM Plex Sans Light"/>
              </a:rPr>
              <a:t>, and create derived features like:</a:t>
            </a:r>
          </a:p>
          <a:p>
            <a:pPr lvl="1"/>
            <a:r>
              <a:rPr lang="en-US" sz="1400" dirty="0">
                <a:latin typeface="IBM Plex Sans Light"/>
              </a:rPr>
              <a:t>“Rainfall deviation from average”</a:t>
            </a:r>
          </a:p>
          <a:p>
            <a:pPr lvl="1"/>
            <a:r>
              <a:rPr lang="en-US" sz="1400" dirty="0">
                <a:latin typeface="IBM Plex Sans Light"/>
              </a:rPr>
              <a:t>“Crop stress index”</a:t>
            </a:r>
          </a:p>
          <a:p>
            <a:r>
              <a:rPr lang="en-US" sz="1400" b="1" dirty="0">
                <a:latin typeface="IBM Plex Sans Light"/>
              </a:rPr>
              <a:t>2. Time-Series Crop Yield Prediction Using </a:t>
            </a:r>
            <a:r>
              <a:rPr lang="en-US" sz="1400" b="1" dirty="0" err="1">
                <a:latin typeface="IBM Plex Sans Light"/>
              </a:rPr>
              <a:t>GenAI</a:t>
            </a:r>
            <a:r>
              <a:rPr lang="en-US" sz="1400" b="1" dirty="0">
                <a:latin typeface="IBM Plex Sans Light"/>
              </a:rPr>
              <a:t> Models</a:t>
            </a:r>
          </a:p>
          <a:p>
            <a:r>
              <a:rPr lang="en-US" sz="1400" dirty="0">
                <a:latin typeface="IBM Plex Sans Light"/>
              </a:rPr>
              <a:t>We trained AI models on </a:t>
            </a:r>
            <a:r>
              <a:rPr lang="en-US" sz="1400" b="1" dirty="0">
                <a:latin typeface="IBM Plex Sans Light"/>
              </a:rPr>
              <a:t>historical agricultural data</a:t>
            </a:r>
            <a:r>
              <a:rPr lang="en-US" sz="1400" dirty="0">
                <a:latin typeface="IBM Plex Sans Light"/>
              </a:rPr>
              <a:t> using </a:t>
            </a:r>
            <a:r>
              <a:rPr lang="en-US" sz="1400" b="1" dirty="0">
                <a:latin typeface="IBM Plex Sans Light"/>
              </a:rPr>
              <a:t>time-series prediction algorithms</a:t>
            </a:r>
            <a:r>
              <a:rPr lang="en-US" sz="1400" dirty="0">
                <a:latin typeface="IBM Plex Sans Light"/>
              </a:rPr>
              <a:t> available in IBM Watsonx.ai.</a:t>
            </a:r>
          </a:p>
          <a:p>
            <a:r>
              <a:rPr lang="en-US" sz="1400" dirty="0" err="1">
                <a:latin typeface="IBM Plex Sans Light"/>
              </a:rPr>
              <a:t>GenAI</a:t>
            </a:r>
            <a:r>
              <a:rPr lang="en-US" sz="1400" dirty="0">
                <a:latin typeface="IBM Plex Sans Light"/>
              </a:rPr>
              <a:t> helped in </a:t>
            </a:r>
            <a:r>
              <a:rPr lang="en-US" sz="1400" b="1" dirty="0">
                <a:latin typeface="IBM Plex Sans Light"/>
              </a:rPr>
              <a:t>automatically selecting the best model</a:t>
            </a:r>
            <a:r>
              <a:rPr lang="en-US" sz="1400" dirty="0">
                <a:latin typeface="IBM Plex Sans Light"/>
              </a:rPr>
              <a:t> (e.g., ARIMA, LSTM, Prophet) for predicting yields based on historical trends, soil conditions, and climate data.</a:t>
            </a:r>
          </a:p>
          <a:p>
            <a:r>
              <a:rPr lang="en-US" sz="1400" i="1" dirty="0">
                <a:latin typeface="IBM Plex Sans Light"/>
              </a:rPr>
              <a:t>Example:</a:t>
            </a:r>
            <a:endParaRPr lang="en-US" sz="1400" dirty="0">
              <a:latin typeface="IBM Plex Sans Light"/>
            </a:endParaRPr>
          </a:p>
          <a:p>
            <a:r>
              <a:rPr lang="en-US" sz="1400" dirty="0">
                <a:latin typeface="IBM Plex Sans Light"/>
              </a:rPr>
              <a:t>In Karnataka, using 10 years of paddy production data and monthly rainfall patterns, the model predicted that due to a 30% drop in rainfall, the yield may reduce by 18%.</a:t>
            </a:r>
          </a:p>
          <a:p>
            <a:r>
              <a:rPr lang="en-US" sz="1400" b="1" dirty="0">
                <a:latin typeface="IBM Plex Sans Light"/>
              </a:rPr>
              <a:t>3. </a:t>
            </a:r>
            <a:r>
              <a:rPr lang="en-US" sz="1400" b="1" dirty="0" err="1">
                <a:latin typeface="IBM Plex Sans Light"/>
              </a:rPr>
              <a:t>GenAI</a:t>
            </a:r>
            <a:r>
              <a:rPr lang="en-US" sz="1400" b="1" dirty="0">
                <a:latin typeface="IBM Plex Sans Light"/>
              </a:rPr>
              <a:t> </a:t>
            </a:r>
            <a:r>
              <a:rPr lang="en-US" sz="1400" b="1" dirty="0" err="1">
                <a:latin typeface="IBM Plex Sans Light"/>
              </a:rPr>
              <a:t>Chatbot</a:t>
            </a:r>
            <a:r>
              <a:rPr lang="en-US" sz="1400" b="1" dirty="0">
                <a:latin typeface="IBM Plex Sans Light"/>
              </a:rPr>
              <a:t> for Real-Time Farmer Support</a:t>
            </a:r>
          </a:p>
          <a:p>
            <a:r>
              <a:rPr lang="en-US" sz="1400" dirty="0">
                <a:latin typeface="IBM Plex Sans Light"/>
              </a:rPr>
              <a:t>We implemented a </a:t>
            </a:r>
            <a:r>
              <a:rPr lang="en-US" sz="1400" b="1" dirty="0" err="1">
                <a:latin typeface="IBM Plex Sans Light"/>
              </a:rPr>
              <a:t>GenAI</a:t>
            </a:r>
            <a:r>
              <a:rPr lang="en-US" sz="1400" b="1" dirty="0">
                <a:latin typeface="IBM Plex Sans Light"/>
              </a:rPr>
              <a:t>-powered </a:t>
            </a:r>
            <a:r>
              <a:rPr lang="en-US" sz="1400" b="1" dirty="0" err="1">
                <a:latin typeface="IBM Plex Sans Light"/>
              </a:rPr>
              <a:t>chatbot</a:t>
            </a:r>
            <a:r>
              <a:rPr lang="en-US" sz="1400" dirty="0">
                <a:latin typeface="IBM Plex Sans Light"/>
              </a:rPr>
              <a:t> using </a:t>
            </a:r>
            <a:r>
              <a:rPr lang="en-US" sz="1400" b="1" dirty="0">
                <a:latin typeface="IBM Plex Sans Light"/>
              </a:rPr>
              <a:t>IBM Watson Assistant</a:t>
            </a:r>
            <a:r>
              <a:rPr lang="en-US" sz="1400" dirty="0">
                <a:latin typeface="IBM Plex Sans Light"/>
              </a:rPr>
              <a:t>, trained on:</a:t>
            </a:r>
          </a:p>
          <a:p>
            <a:r>
              <a:rPr lang="en-US" sz="1400" dirty="0">
                <a:latin typeface="IBM Plex Sans Light"/>
              </a:rPr>
              <a:t>Crop information</a:t>
            </a:r>
          </a:p>
          <a:p>
            <a:r>
              <a:rPr lang="en-US" sz="1400" dirty="0">
                <a:latin typeface="IBM Plex Sans Light"/>
              </a:rPr>
              <a:t>Soil needs</a:t>
            </a:r>
          </a:p>
          <a:p>
            <a:r>
              <a:rPr lang="en-US" sz="1400" dirty="0">
                <a:latin typeface="IBM Plex Sans Light"/>
              </a:rPr>
              <a:t>Weather patterns</a:t>
            </a:r>
          </a:p>
          <a:p>
            <a:r>
              <a:rPr lang="en-US" sz="1400" dirty="0">
                <a:latin typeface="IBM Plex Sans Light"/>
              </a:rPr>
              <a:t>Fertilizer recommendations</a:t>
            </a:r>
          </a:p>
          <a:p>
            <a:r>
              <a:rPr lang="en-US" sz="1400" i="1" dirty="0">
                <a:latin typeface="IBM Plex Sans Light"/>
              </a:rPr>
              <a:t>Example:</a:t>
            </a:r>
            <a:endParaRPr lang="en-US" sz="1400" dirty="0">
              <a:latin typeface="IBM Plex Sans Light"/>
            </a:endParaRPr>
          </a:p>
          <a:p>
            <a:r>
              <a:rPr lang="en-US" sz="1400" b="1" dirty="0">
                <a:latin typeface="IBM Plex Sans Light"/>
              </a:rPr>
              <a:t>Farmer:</a:t>
            </a:r>
            <a:r>
              <a:rPr lang="en-US" sz="1400" dirty="0">
                <a:latin typeface="IBM Plex Sans Light"/>
              </a:rPr>
              <a:t> “What crop is best for July in Maharashtra?”</a:t>
            </a:r>
            <a:br>
              <a:rPr lang="en-US" sz="1400" dirty="0">
                <a:latin typeface="IBM Plex Sans Light"/>
              </a:rPr>
            </a:br>
            <a:r>
              <a:rPr lang="en-US" sz="1400" b="1" dirty="0" err="1">
                <a:latin typeface="IBM Plex Sans Light"/>
              </a:rPr>
              <a:t>Bot</a:t>
            </a:r>
            <a:r>
              <a:rPr lang="en-US" sz="1400" b="1" dirty="0">
                <a:latin typeface="IBM Plex Sans Light"/>
              </a:rPr>
              <a:t>:</a:t>
            </a:r>
            <a:r>
              <a:rPr lang="en-US" sz="1400" dirty="0">
                <a:latin typeface="IBM Plex Sans Light"/>
              </a:rPr>
              <a:t> “Based on expected rainfall and soil, soybean and cotton are suitable crops for July in your area.”</a:t>
            </a:r>
          </a:p>
          <a:p>
            <a:endParaRPr lang="en-US" sz="1400" dirty="0">
              <a:latin typeface="IBM Plex Sans Light"/>
            </a:endParaRPr>
          </a:p>
          <a:p>
            <a:endParaRPr lang="en-US" sz="1400" dirty="0">
              <a:latin typeface="IBM Plex Sans Light"/>
            </a:endParaRPr>
          </a:p>
        </p:txBody>
      </p:sp>
    </p:spTree>
    <p:extLst>
      <p:ext uri="{BB962C8B-B14F-4D97-AF65-F5344CB8AC3E}">
        <p14:creationId xmlns:p14="http://schemas.microsoft.com/office/powerpoint/2010/main" val="230847383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ECAF13-3F4E-BAD3-82BF-C51099EABE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A51D6D-1A89-A6C5-6978-54545B65DC9B}"/>
              </a:ext>
            </a:extLst>
          </p:cNvPr>
          <p:cNvSpPr>
            <a:spLocks noGrp="1"/>
          </p:cNvSpPr>
          <p:nvPr>
            <p:ph type="title"/>
          </p:nvPr>
        </p:nvSpPr>
        <p:spPr/>
        <p:txBody>
          <a:bodyPr/>
          <a:lstStyle/>
          <a:p>
            <a:r>
              <a:rPr lang="en-US" dirty="0"/>
              <a:t>Explain the user experience of your application</a:t>
            </a:r>
            <a:endParaRPr lang="en-US" b="1" dirty="0"/>
          </a:p>
        </p:txBody>
      </p:sp>
      <p:sp>
        <p:nvSpPr>
          <p:cNvPr id="3" name="TextBox 2">
            <a:extLst>
              <a:ext uri="{FF2B5EF4-FFF2-40B4-BE49-F238E27FC236}">
                <a16:creationId xmlns:a16="http://schemas.microsoft.com/office/drawing/2014/main" id="{E0D53AAE-4629-670E-BE57-86744AA78C3F}"/>
              </a:ext>
            </a:extLst>
          </p:cNvPr>
          <p:cNvSpPr txBox="1"/>
          <p:nvPr/>
        </p:nvSpPr>
        <p:spPr>
          <a:xfrm>
            <a:off x="262490" y="703213"/>
            <a:ext cx="11232824" cy="6771084"/>
          </a:xfrm>
          <a:prstGeom prst="rect">
            <a:avLst/>
          </a:prstGeom>
          <a:noFill/>
        </p:spPr>
        <p:txBody>
          <a:bodyPr wrap="square" rtlCol="0">
            <a:spAutoFit/>
          </a:bodyPr>
          <a:lstStyle/>
          <a:p>
            <a:r>
              <a:rPr lang="en-US" sz="1400" dirty="0">
                <a:latin typeface="IBM Plex Sans Light"/>
              </a:rPr>
              <a:t>We designed a </a:t>
            </a:r>
            <a:r>
              <a:rPr lang="en-US" sz="1400" b="1" dirty="0">
                <a:latin typeface="IBM Plex Sans Light"/>
              </a:rPr>
              <a:t>user-centric web and mobile app</a:t>
            </a:r>
            <a:r>
              <a:rPr lang="en-US" sz="1400" dirty="0">
                <a:latin typeface="IBM Plex Sans Light"/>
              </a:rPr>
              <a:t> for both farmers and government authorities. The experience focuses on simplicity, speed, and relevance.</a:t>
            </a:r>
          </a:p>
          <a:p>
            <a:endParaRPr lang="en-US" sz="1400" dirty="0">
              <a:latin typeface="IBM Plex Sans Light"/>
            </a:endParaRPr>
          </a:p>
          <a:p>
            <a:r>
              <a:rPr lang="en-US" sz="1400" b="1" dirty="0">
                <a:latin typeface="IBM Plex Sans Light"/>
              </a:rPr>
              <a:t>Farmer Interface:</a:t>
            </a:r>
          </a:p>
          <a:p>
            <a:endParaRPr lang="en-US" sz="1400" b="1" dirty="0">
              <a:latin typeface="IBM Plex Sans Light"/>
            </a:endParaRPr>
          </a:p>
          <a:p>
            <a:pPr>
              <a:buFont typeface="Arial" pitchFamily="34" charset="0"/>
              <a:buChar char="•"/>
            </a:pPr>
            <a:r>
              <a:rPr lang="en-US" sz="1400" dirty="0">
                <a:latin typeface="IBM Plex Sans Light"/>
              </a:rPr>
              <a:t>Enter location and crop details</a:t>
            </a:r>
          </a:p>
          <a:p>
            <a:r>
              <a:rPr lang="en-US" sz="1400" dirty="0">
                <a:latin typeface="IBM Plex Sans Light"/>
              </a:rPr>
              <a:t>See:</a:t>
            </a:r>
          </a:p>
          <a:p>
            <a:pPr>
              <a:buFont typeface="Arial" pitchFamily="34" charset="0"/>
              <a:buChar char="•"/>
            </a:pPr>
            <a:r>
              <a:rPr lang="en-US" sz="1400" dirty="0">
                <a:latin typeface="IBM Plex Sans Light"/>
              </a:rPr>
              <a:t>Voice assistant support for rural users.</a:t>
            </a:r>
          </a:p>
          <a:p>
            <a:pPr>
              <a:buFont typeface="Arial" pitchFamily="34" charset="0"/>
              <a:buChar char="•"/>
            </a:pPr>
            <a:r>
              <a:rPr lang="en-US" sz="1400" dirty="0">
                <a:latin typeface="IBM Plex Sans Light"/>
              </a:rPr>
              <a:t>A simple card-based layout with:</a:t>
            </a:r>
          </a:p>
          <a:p>
            <a:pPr lvl="1"/>
            <a:r>
              <a:rPr lang="en-US" sz="1400" b="1" dirty="0">
                <a:latin typeface="IBM Plex Sans Light"/>
              </a:rPr>
              <a:t>Current weather conditions</a:t>
            </a:r>
            <a:endParaRPr lang="en-US" sz="1400" dirty="0">
              <a:latin typeface="IBM Plex Sans Light"/>
            </a:endParaRPr>
          </a:p>
          <a:p>
            <a:pPr lvl="1"/>
            <a:r>
              <a:rPr lang="en-US" sz="1400" b="1" dirty="0">
                <a:latin typeface="IBM Plex Sans Light"/>
              </a:rPr>
              <a:t>Crop-specific yield predictions</a:t>
            </a:r>
            <a:endParaRPr lang="en-US" sz="1400" dirty="0">
              <a:latin typeface="IBM Plex Sans Light"/>
            </a:endParaRPr>
          </a:p>
          <a:p>
            <a:pPr lvl="1"/>
            <a:r>
              <a:rPr lang="en-US" sz="1400" b="1" dirty="0">
                <a:latin typeface="IBM Plex Sans Light"/>
              </a:rPr>
              <a:t>Today's alerts (rain warning, pest alerts, etc.)</a:t>
            </a:r>
            <a:endParaRPr lang="en-US" sz="1400" dirty="0">
              <a:latin typeface="IBM Plex Sans Light"/>
            </a:endParaRPr>
          </a:p>
          <a:p>
            <a:pPr lvl="1"/>
            <a:r>
              <a:rPr lang="en-US" sz="1400" b="1" dirty="0">
                <a:latin typeface="IBM Plex Sans Light"/>
              </a:rPr>
              <a:t>Personalized suggestions</a:t>
            </a:r>
            <a:endParaRPr lang="en-US" sz="1400" dirty="0">
              <a:latin typeface="IBM Plex Sans Light"/>
            </a:endParaRPr>
          </a:p>
          <a:p>
            <a:r>
              <a:rPr lang="en-US" sz="1400" dirty="0">
                <a:latin typeface="IBM Plex Sans Light"/>
              </a:rPr>
              <a:t>Example:</a:t>
            </a:r>
          </a:p>
          <a:p>
            <a:r>
              <a:rPr lang="en-US" sz="1400" dirty="0">
                <a:latin typeface="IBM Plex Sans Light"/>
              </a:rPr>
              <a:t>“Good morning, </a:t>
            </a:r>
            <a:r>
              <a:rPr lang="en-US" sz="1400" dirty="0" err="1">
                <a:latin typeface="IBM Plex Sans Light"/>
              </a:rPr>
              <a:t>Ramesh</a:t>
            </a:r>
            <a:r>
              <a:rPr lang="en-US" sz="1400" dirty="0">
                <a:latin typeface="IBM Plex Sans Light"/>
              </a:rPr>
              <a:t>! 🌤️ Light rainfall expected today. Your cotton crop yield is expected to be normal. Please irrigate only in the evening.”</a:t>
            </a:r>
          </a:p>
          <a:p>
            <a:endParaRPr lang="en-US" sz="1400" b="1" dirty="0">
              <a:latin typeface="IBM Plex Sans Light"/>
            </a:endParaRPr>
          </a:p>
          <a:p>
            <a:r>
              <a:rPr lang="en-US" sz="1400" b="1" dirty="0" err="1">
                <a:latin typeface="IBM Plex Sans Light"/>
              </a:rPr>
              <a:t>Chatbot</a:t>
            </a:r>
            <a:r>
              <a:rPr lang="en-US" sz="1400" b="1" dirty="0">
                <a:latin typeface="IBM Plex Sans Light"/>
              </a:rPr>
              <a:t> Support (Optional Integration)</a:t>
            </a:r>
          </a:p>
          <a:p>
            <a:br>
              <a:rPr lang="en-US" sz="1400" b="1" dirty="0">
                <a:latin typeface="IBM Plex Sans Light"/>
              </a:rPr>
            </a:br>
            <a:r>
              <a:rPr lang="en-US" sz="1400" dirty="0">
                <a:latin typeface="IBM Plex Sans Light"/>
              </a:rPr>
              <a:t>Farmers can ask a </a:t>
            </a:r>
            <a:r>
              <a:rPr lang="en-US" sz="1400" b="1" dirty="0" err="1">
                <a:latin typeface="IBM Plex Sans Light"/>
              </a:rPr>
              <a:t>GenAI</a:t>
            </a:r>
            <a:r>
              <a:rPr lang="en-US" sz="1400" b="1" dirty="0">
                <a:latin typeface="IBM Plex Sans Light"/>
              </a:rPr>
              <a:t> </a:t>
            </a:r>
            <a:r>
              <a:rPr lang="en-US" sz="1400" b="1" dirty="0" err="1">
                <a:latin typeface="IBM Plex Sans Light"/>
              </a:rPr>
              <a:t>chatbot</a:t>
            </a:r>
            <a:r>
              <a:rPr lang="en-US" sz="1400" dirty="0">
                <a:latin typeface="IBM Plex Sans Light"/>
              </a:rPr>
              <a:t>:</a:t>
            </a:r>
            <a:br>
              <a:rPr lang="en-US" sz="1400" dirty="0">
                <a:latin typeface="IBM Plex Sans Light"/>
              </a:rPr>
            </a:br>
            <a:r>
              <a:rPr lang="en-US" sz="1400" dirty="0">
                <a:latin typeface="IBM Plex Sans Light"/>
              </a:rPr>
              <a:t>“Which crop is better for August?”</a:t>
            </a:r>
            <a:br>
              <a:rPr lang="en-US" sz="1400" dirty="0">
                <a:latin typeface="IBM Plex Sans Light"/>
              </a:rPr>
            </a:br>
            <a:r>
              <a:rPr lang="en-US" sz="1400" dirty="0">
                <a:latin typeface="IBM Plex Sans Light"/>
              </a:rPr>
              <a:t>“How do I protect wheat from rust disease?”</a:t>
            </a:r>
            <a:br>
              <a:rPr lang="en-US" sz="1400" dirty="0">
                <a:latin typeface="IBM Plex Sans Light"/>
              </a:rPr>
            </a:br>
            <a:r>
              <a:rPr lang="en-US" sz="1400" dirty="0">
                <a:latin typeface="IBM Plex Sans Light"/>
              </a:rPr>
              <a:t>“Will it rain this week?”</a:t>
            </a:r>
          </a:p>
          <a:p>
            <a:br>
              <a:rPr lang="en-US" sz="1400" dirty="0">
                <a:latin typeface="IBM Plex Sans Light"/>
              </a:rPr>
            </a:br>
            <a:endParaRPr lang="en-US" sz="1400" dirty="0">
              <a:latin typeface="IBM Plex Sans Light"/>
            </a:endParaRPr>
          </a:p>
          <a:p>
            <a:endParaRPr lang="en-US" sz="1400" dirty="0">
              <a:latin typeface="IBM Plex Sans Light"/>
            </a:endParaRPr>
          </a:p>
          <a:p>
            <a:br>
              <a:rPr lang="en-US" sz="1400" dirty="0">
                <a:latin typeface="IBM Plex Sans Light"/>
              </a:rPr>
            </a:br>
            <a:endParaRPr lang="en-US" sz="1400" dirty="0">
              <a:latin typeface="IBM Plex Sans Light"/>
            </a:endParaRPr>
          </a:p>
          <a:p>
            <a:pPr lvl="1"/>
            <a:endParaRPr lang="en-US" sz="1400" dirty="0">
              <a:latin typeface="IBM Plex Sans Light"/>
            </a:endParaRPr>
          </a:p>
          <a:p>
            <a:pPr lvl="1"/>
            <a:endParaRPr lang="en-US" sz="1400" dirty="0">
              <a:latin typeface="IBM Plex Sans Light"/>
            </a:endParaRPr>
          </a:p>
          <a:p>
            <a:endParaRPr lang="en-US" sz="1400" dirty="0">
              <a:latin typeface="IBM Plex Sans Light"/>
            </a:endParaRPr>
          </a:p>
        </p:txBody>
      </p:sp>
    </p:spTree>
    <p:extLst>
      <p:ext uri="{BB962C8B-B14F-4D97-AF65-F5344CB8AC3E}">
        <p14:creationId xmlns:p14="http://schemas.microsoft.com/office/powerpoint/2010/main" val="142437922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“Explain the user experience of your application”</a:t>
            </a:r>
          </a:p>
        </p:txBody>
      </p:sp>
      <p:sp>
        <p:nvSpPr>
          <p:cNvPr id="3" name="TextBox 2">
            <a:extLst>
              <a:ext uri="{FF2B5EF4-FFF2-40B4-BE49-F238E27FC236}">
                <a16:creationId xmlns:a16="http://schemas.microsoft.com/office/drawing/2014/main" id="{E0D53AAE-4629-670E-BE57-86744AA78C3F}"/>
              </a:ext>
            </a:extLst>
          </p:cNvPr>
          <p:cNvSpPr txBox="1"/>
          <p:nvPr/>
        </p:nvSpPr>
        <p:spPr>
          <a:xfrm>
            <a:off x="262490" y="703213"/>
            <a:ext cx="11232824" cy="4401205"/>
          </a:xfrm>
          <a:prstGeom prst="rect">
            <a:avLst/>
          </a:prstGeom>
          <a:noFill/>
        </p:spPr>
        <p:txBody>
          <a:bodyPr wrap="square" rtlCol="0">
            <a:spAutoFit/>
          </a:bodyPr>
          <a:lstStyle/>
          <a:p>
            <a:r>
              <a:rPr lang="en-US" sz="1400" b="1" dirty="0">
                <a:latin typeface="IBM Plex Sans Light"/>
              </a:rPr>
              <a:t>Government Schemes Section</a:t>
            </a:r>
          </a:p>
          <a:p>
            <a:endParaRPr lang="en-US" sz="1400" b="1" dirty="0">
              <a:latin typeface="IBM Plex Sans Light"/>
            </a:endParaRPr>
          </a:p>
          <a:p>
            <a:r>
              <a:rPr lang="en-US" sz="1400" dirty="0">
                <a:latin typeface="IBM Plex Sans Light"/>
              </a:rPr>
              <a:t>PM-KISAN</a:t>
            </a:r>
          </a:p>
          <a:p>
            <a:r>
              <a:rPr lang="en-US" sz="1400" dirty="0">
                <a:latin typeface="IBM Plex Sans Light"/>
              </a:rPr>
              <a:t>PMFBY</a:t>
            </a:r>
          </a:p>
          <a:p>
            <a:r>
              <a:rPr lang="en-US" sz="1400" dirty="0">
                <a:latin typeface="IBM Plex Sans Light"/>
              </a:rPr>
              <a:t> PMKSY</a:t>
            </a:r>
          </a:p>
          <a:p>
            <a:r>
              <a:rPr lang="en-US" sz="1400" dirty="0">
                <a:latin typeface="IBM Plex Sans Light"/>
              </a:rPr>
              <a:t>Soil Health Card</a:t>
            </a:r>
          </a:p>
          <a:p>
            <a:r>
              <a:rPr lang="en-US" sz="1400" dirty="0" err="1">
                <a:latin typeface="IBM Plex Sans Light"/>
              </a:rPr>
              <a:t>Kisan</a:t>
            </a:r>
            <a:r>
              <a:rPr lang="en-US" sz="1400" dirty="0">
                <a:latin typeface="IBM Plex Sans Light"/>
              </a:rPr>
              <a:t> Credit Card (KCC)</a:t>
            </a:r>
          </a:p>
          <a:p>
            <a:r>
              <a:rPr lang="en-US" sz="1400" dirty="0">
                <a:latin typeface="IBM Plex Sans Light"/>
              </a:rPr>
              <a:t> </a:t>
            </a:r>
            <a:r>
              <a:rPr lang="en-US" sz="1400" dirty="0" err="1">
                <a:latin typeface="IBM Plex Sans Light"/>
              </a:rPr>
              <a:t>eNAM</a:t>
            </a:r>
            <a:endParaRPr lang="en-US" sz="1400" dirty="0">
              <a:latin typeface="IBM Plex Sans Light"/>
            </a:endParaRPr>
          </a:p>
          <a:p>
            <a:r>
              <a:rPr lang="en-US" sz="1400" dirty="0">
                <a:latin typeface="IBM Plex Sans Light"/>
              </a:rPr>
              <a:t>PKVY</a:t>
            </a:r>
          </a:p>
          <a:p>
            <a:r>
              <a:rPr lang="en-US" sz="1400" dirty="0">
                <a:latin typeface="IBM Plex Sans Light"/>
              </a:rPr>
              <a:t> MIDH</a:t>
            </a:r>
          </a:p>
          <a:p>
            <a:r>
              <a:rPr lang="en-US" sz="1400" dirty="0">
                <a:latin typeface="IBM Plex Sans Light"/>
              </a:rPr>
              <a:t> RAFTAAR</a:t>
            </a:r>
          </a:p>
          <a:p>
            <a:r>
              <a:rPr lang="en-US" sz="1400" dirty="0">
                <a:latin typeface="IBM Plex Sans Light"/>
              </a:rPr>
              <a:t> AIF</a:t>
            </a:r>
          </a:p>
          <a:p>
            <a:endParaRPr lang="en-US" sz="1400" dirty="0">
              <a:latin typeface="IBM Plex Sans Light"/>
            </a:endParaRPr>
          </a:p>
          <a:p>
            <a:r>
              <a:rPr lang="en-US" sz="1400" b="1" dirty="0">
                <a:latin typeface="IBM Plex Sans Light"/>
              </a:rPr>
              <a:t>YouTube Playlists Section  (We have given farming tips playlist which could help farmers easily for their crop production )</a:t>
            </a:r>
          </a:p>
          <a:p>
            <a:endParaRPr lang="en-US" sz="1400" b="1" dirty="0">
              <a:latin typeface="IBM Plex Sans Light"/>
            </a:endParaRPr>
          </a:p>
          <a:p>
            <a:r>
              <a:rPr lang="en-US" sz="1400" dirty="0">
                <a:latin typeface="IBM Plex Sans Light"/>
              </a:rPr>
              <a:t>Farming Playlist</a:t>
            </a:r>
          </a:p>
          <a:p>
            <a:r>
              <a:rPr lang="en-US" sz="1400" dirty="0" err="1">
                <a:latin typeface="IBM Plex Sans Light"/>
              </a:rPr>
              <a:t>Agri</a:t>
            </a:r>
            <a:r>
              <a:rPr lang="en-US" sz="1400" dirty="0">
                <a:latin typeface="IBM Plex Sans Light"/>
              </a:rPr>
              <a:t> &amp; Farming Videos</a:t>
            </a:r>
          </a:p>
          <a:p>
            <a:r>
              <a:rPr lang="en-US" sz="1400" dirty="0">
                <a:latin typeface="IBM Plex Sans Light"/>
              </a:rPr>
              <a:t>Global Ag Videos</a:t>
            </a:r>
          </a:p>
          <a:p>
            <a:endParaRPr lang="en-US" sz="1400" dirty="0">
              <a:latin typeface="IBM Plex Sans Light"/>
            </a:endParaRPr>
          </a:p>
          <a:p>
            <a:endParaRPr lang="en-US" sz="1400" dirty="0">
              <a:latin typeface="IBM Plex Sans Light"/>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FE6847-C8D4-0882-9C01-6FA12808A0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9BFA28-4751-C234-835C-8D5E1671DAB8}"/>
              </a:ext>
            </a:extLst>
          </p:cNvPr>
          <p:cNvSpPr>
            <a:spLocks noGrp="1"/>
          </p:cNvSpPr>
          <p:nvPr>
            <p:ph type="title"/>
          </p:nvPr>
        </p:nvSpPr>
        <p:spPr>
          <a:xfrm>
            <a:off x="244906" y="0"/>
            <a:ext cx="10514542" cy="483786"/>
          </a:xfrm>
        </p:spPr>
        <p:txBody>
          <a:bodyPr/>
          <a:lstStyle/>
          <a:p>
            <a:r>
              <a:rPr lang="en-US" dirty="0"/>
              <a:t>Explain the power of your application</a:t>
            </a:r>
            <a:endParaRPr lang="en-US" b="1" dirty="0"/>
          </a:p>
        </p:txBody>
      </p:sp>
      <p:sp>
        <p:nvSpPr>
          <p:cNvPr id="3" name="TextBox 2">
            <a:extLst>
              <a:ext uri="{FF2B5EF4-FFF2-40B4-BE49-F238E27FC236}">
                <a16:creationId xmlns:a16="http://schemas.microsoft.com/office/drawing/2014/main" id="{BDDAE14C-7891-0DE1-4428-404CD7FC5855}"/>
              </a:ext>
            </a:extLst>
          </p:cNvPr>
          <p:cNvSpPr txBox="1"/>
          <p:nvPr/>
        </p:nvSpPr>
        <p:spPr>
          <a:xfrm>
            <a:off x="262490" y="703213"/>
            <a:ext cx="11232824" cy="307777"/>
          </a:xfrm>
          <a:prstGeom prst="rect">
            <a:avLst/>
          </a:prstGeom>
          <a:noFill/>
        </p:spPr>
        <p:txBody>
          <a:bodyPr wrap="square" rtlCol="0">
            <a:spAutoFit/>
          </a:bodyPr>
          <a:lstStyle/>
          <a:p>
            <a:endParaRPr lang="en-US" sz="1400" dirty="0">
              <a:solidFill>
                <a:srgbClr val="000000"/>
              </a:solidFill>
              <a:effectLst/>
              <a:latin typeface="IBM Plex Sans Light" panose="020B0403050203000203" pitchFamily="34" charset="0"/>
            </a:endParaRPr>
          </a:p>
        </p:txBody>
      </p:sp>
      <p:graphicFrame>
        <p:nvGraphicFramePr>
          <p:cNvPr id="4" name="Table 3"/>
          <p:cNvGraphicFramePr>
            <a:graphicFrameLocks noGrp="1"/>
          </p:cNvGraphicFramePr>
          <p:nvPr/>
        </p:nvGraphicFramePr>
        <p:xfrm>
          <a:off x="2499359" y="504745"/>
          <a:ext cx="8147512" cy="6109172"/>
        </p:xfrm>
        <a:graphic>
          <a:graphicData uri="http://schemas.openxmlformats.org/drawingml/2006/table">
            <a:tbl>
              <a:tblPr firstRow="1" bandRow="1">
                <a:tableStyleId>{08FB837D-C827-4EFA-A057-4D05807E0F7C}</a:tableStyleId>
              </a:tblPr>
              <a:tblGrid>
                <a:gridCol w="4073756">
                  <a:extLst>
                    <a:ext uri="{9D8B030D-6E8A-4147-A177-3AD203B41FA5}">
                      <a16:colId xmlns:a16="http://schemas.microsoft.com/office/drawing/2014/main" val="20000"/>
                    </a:ext>
                  </a:extLst>
                </a:gridCol>
                <a:gridCol w="4073756">
                  <a:extLst>
                    <a:ext uri="{9D8B030D-6E8A-4147-A177-3AD203B41FA5}">
                      <a16:colId xmlns:a16="http://schemas.microsoft.com/office/drawing/2014/main" val="20001"/>
                    </a:ext>
                  </a:extLst>
                </a:gridCol>
              </a:tblGrid>
              <a:tr h="398850">
                <a:tc>
                  <a:txBody>
                    <a:bodyPr/>
                    <a:lstStyle/>
                    <a:p>
                      <a:r>
                        <a:rPr lang="en-US" sz="1400" b="1" dirty="0">
                          <a:solidFill>
                            <a:schemeClr val="tx1"/>
                          </a:solidFill>
                          <a:latin typeface="IBM Plex Sans Light"/>
                        </a:rPr>
                        <a:t>FEATURES</a:t>
                      </a:r>
                      <a:r>
                        <a:rPr lang="en-US" sz="1400" b="1" baseline="0" dirty="0">
                          <a:solidFill>
                            <a:schemeClr val="tx1"/>
                          </a:solidFill>
                          <a:latin typeface="IBM Plex Sans Light"/>
                        </a:rPr>
                        <a:t> </a:t>
                      </a:r>
                      <a:endParaRPr lang="en-US" sz="1400" b="1" dirty="0">
                        <a:solidFill>
                          <a:schemeClr val="tx1"/>
                        </a:solidFill>
                        <a:latin typeface="IBM Plex Sans Light"/>
                      </a:endParaRPr>
                    </a:p>
                  </a:txBody>
                  <a:tcPr/>
                </a:tc>
                <a:tc>
                  <a:txBody>
                    <a:bodyPr/>
                    <a:lstStyle/>
                    <a:p>
                      <a:r>
                        <a:rPr lang="en-US" sz="1400" b="1" dirty="0">
                          <a:solidFill>
                            <a:schemeClr val="tx1"/>
                          </a:solidFill>
                          <a:latin typeface="IBM Plex Sans Light"/>
                        </a:rPr>
                        <a:t>Description</a:t>
                      </a:r>
                    </a:p>
                  </a:txBody>
                  <a:tcPr/>
                </a:tc>
                <a:extLst>
                  <a:ext uri="{0D108BD9-81ED-4DB2-BD59-A6C34878D82A}">
                    <a16:rowId xmlns:a16="http://schemas.microsoft.com/office/drawing/2014/main" val="10000"/>
                  </a:ext>
                </a:extLst>
              </a:tr>
              <a:tr h="398850">
                <a:tc>
                  <a:txBody>
                    <a:bodyPr/>
                    <a:lstStyle/>
                    <a:p>
                      <a:r>
                        <a:rPr lang="en-US" sz="1400" b="0" dirty="0">
                          <a:solidFill>
                            <a:schemeClr val="tx1"/>
                          </a:solidFill>
                          <a:latin typeface="IBM Plex Sans Light"/>
                        </a:rPr>
                        <a:t>AI-powered Prediction</a:t>
                      </a:r>
                    </a:p>
                  </a:txBody>
                  <a:tcPr/>
                </a:tc>
                <a:tc>
                  <a:txBody>
                    <a:bodyPr/>
                    <a:lstStyle/>
                    <a:p>
                      <a:r>
                        <a:rPr lang="en-US" sz="1400" b="0" dirty="0">
                          <a:solidFill>
                            <a:schemeClr val="tx1"/>
                          </a:solidFill>
                          <a:latin typeface="IBM Plex Sans Light"/>
                        </a:rPr>
                        <a:t>Predicts crop yield based on environmental data</a:t>
                      </a:r>
                    </a:p>
                  </a:txBody>
                  <a:tcPr/>
                </a:tc>
                <a:extLst>
                  <a:ext uri="{0D108BD9-81ED-4DB2-BD59-A6C34878D82A}">
                    <a16:rowId xmlns:a16="http://schemas.microsoft.com/office/drawing/2014/main" val="10001"/>
                  </a:ext>
                </a:extLst>
              </a:tr>
              <a:tr h="501988">
                <a:tc>
                  <a:txBody>
                    <a:bodyPr/>
                    <a:lstStyle/>
                    <a:p>
                      <a:r>
                        <a:rPr lang="en-US" sz="1400" b="0" dirty="0">
                          <a:solidFill>
                            <a:schemeClr val="tx1"/>
                          </a:solidFill>
                          <a:latin typeface="IBM Plex Sans Light"/>
                        </a:rPr>
                        <a:t>Weather Impact Analysis</a:t>
                      </a:r>
                    </a:p>
                  </a:txBody>
                  <a:tcPr/>
                </a:tc>
                <a:tc>
                  <a:txBody>
                    <a:bodyPr/>
                    <a:lstStyle/>
                    <a:p>
                      <a:r>
                        <a:rPr lang="en-US" sz="1400" b="0" dirty="0">
                          <a:solidFill>
                            <a:schemeClr val="tx1"/>
                          </a:solidFill>
                          <a:latin typeface="IBM Plex Sans Light"/>
                        </a:rPr>
                        <a:t>Flags yield risks due to extreme weather (drought, flood)</a:t>
                      </a:r>
                    </a:p>
                  </a:txBody>
                  <a:tcPr/>
                </a:tc>
                <a:extLst>
                  <a:ext uri="{0D108BD9-81ED-4DB2-BD59-A6C34878D82A}">
                    <a16:rowId xmlns:a16="http://schemas.microsoft.com/office/drawing/2014/main" val="10002"/>
                  </a:ext>
                </a:extLst>
              </a:tr>
              <a:tr h="398850">
                <a:tc>
                  <a:txBody>
                    <a:bodyPr/>
                    <a:lstStyle/>
                    <a:p>
                      <a:r>
                        <a:rPr lang="en-US" sz="1400" b="0" dirty="0">
                          <a:solidFill>
                            <a:schemeClr val="tx1"/>
                          </a:solidFill>
                          <a:latin typeface="IBM Plex Sans Light"/>
                        </a:rPr>
                        <a:t>Model Retraining</a:t>
                      </a:r>
                    </a:p>
                  </a:txBody>
                  <a:tcPr/>
                </a:tc>
                <a:tc>
                  <a:txBody>
                    <a:bodyPr/>
                    <a:lstStyle/>
                    <a:p>
                      <a:r>
                        <a:rPr lang="en-US" sz="1400" b="0" dirty="0">
                          <a:solidFill>
                            <a:schemeClr val="tx1"/>
                          </a:solidFill>
                          <a:latin typeface="IBM Plex Sans Light"/>
                        </a:rPr>
                        <a:t>Improves over time using new data</a:t>
                      </a:r>
                    </a:p>
                  </a:txBody>
                  <a:tcPr/>
                </a:tc>
                <a:extLst>
                  <a:ext uri="{0D108BD9-81ED-4DB2-BD59-A6C34878D82A}">
                    <a16:rowId xmlns:a16="http://schemas.microsoft.com/office/drawing/2014/main" val="10003"/>
                  </a:ext>
                </a:extLst>
              </a:tr>
              <a:tr h="5235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dirty="0">
                          <a:solidFill>
                            <a:schemeClr val="tx1"/>
                          </a:solidFill>
                          <a:latin typeface="IBM Plex Sans Light"/>
                        </a:rPr>
                        <a:t>Disease Detection</a:t>
                      </a:r>
                    </a:p>
                    <a:p>
                      <a:endParaRPr lang="en-US" sz="1400" b="0" dirty="0">
                        <a:solidFill>
                          <a:schemeClr val="tx1"/>
                        </a:solidFill>
                        <a:latin typeface="IBM Plex Sans Light"/>
                      </a:endParaRPr>
                    </a:p>
                  </a:txBody>
                  <a:tcPr/>
                </a:tc>
                <a:tc>
                  <a:txBody>
                    <a:bodyPr/>
                    <a:lstStyle/>
                    <a:p>
                      <a:r>
                        <a:rPr lang="en-US" sz="1400" b="0" dirty="0">
                          <a:solidFill>
                            <a:schemeClr val="tx1"/>
                          </a:solidFill>
                          <a:latin typeface="IBM Plex Sans Light"/>
                        </a:rPr>
                        <a:t>Detects crop diseases from leaf images to enable early diagnosis and reduce yield loss</a:t>
                      </a:r>
                    </a:p>
                  </a:txBody>
                  <a:tcPr/>
                </a:tc>
                <a:extLst>
                  <a:ext uri="{0D108BD9-81ED-4DB2-BD59-A6C34878D82A}">
                    <a16:rowId xmlns:a16="http://schemas.microsoft.com/office/drawing/2014/main" val="10004"/>
                  </a:ext>
                </a:extLst>
              </a:tr>
              <a:tr h="9153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dirty="0">
                          <a:solidFill>
                            <a:schemeClr val="tx1"/>
                          </a:solidFill>
                          <a:latin typeface="IBM Plex Sans Light"/>
                        </a:rPr>
                        <a:t>Crop Recommendation</a:t>
                      </a:r>
                    </a:p>
                    <a:p>
                      <a:endParaRPr lang="en-US" sz="1400" b="0" dirty="0">
                        <a:solidFill>
                          <a:schemeClr val="tx1"/>
                        </a:solidFill>
                        <a:latin typeface="IBM Plex Sans Ligh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IBM Plex Sans Light"/>
                        </a:rPr>
                        <a:t>Recommends the best-suited crop based on soil, weather, and past patterns to improve yield and sustainability.</a:t>
                      </a:r>
                    </a:p>
                    <a:p>
                      <a:endParaRPr lang="en-US" sz="1400" b="0" dirty="0">
                        <a:solidFill>
                          <a:schemeClr val="tx1"/>
                        </a:solidFill>
                        <a:latin typeface="IBM Plex Sans Light"/>
                      </a:endParaRPr>
                    </a:p>
                  </a:txBody>
                  <a:tcPr/>
                </a:tc>
                <a:extLst>
                  <a:ext uri="{0D108BD9-81ED-4DB2-BD59-A6C34878D82A}">
                    <a16:rowId xmlns:a16="http://schemas.microsoft.com/office/drawing/2014/main" val="10005"/>
                  </a:ext>
                </a:extLst>
              </a:tr>
              <a:tr h="7086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0" dirty="0">
                          <a:solidFill>
                            <a:schemeClr val="tx1"/>
                          </a:solidFill>
                          <a:latin typeface="IBM Plex Sans Light"/>
                        </a:rPr>
                        <a:t>Yield Prediction</a:t>
                      </a:r>
                    </a:p>
                    <a:p>
                      <a:endParaRPr lang="en-US" sz="1400" b="0" dirty="0">
                        <a:solidFill>
                          <a:schemeClr val="tx1"/>
                        </a:solidFill>
                        <a:latin typeface="IBM Plex Sans Light"/>
                      </a:endParaRPr>
                    </a:p>
                  </a:txBody>
                  <a:tcPr/>
                </a:tc>
                <a:tc>
                  <a:txBody>
                    <a:bodyPr/>
                    <a:lstStyle/>
                    <a:p>
                      <a:r>
                        <a:rPr lang="en-US" sz="1400" b="0" dirty="0">
                          <a:solidFill>
                            <a:schemeClr val="tx1"/>
                          </a:solidFill>
                          <a:latin typeface="IBM Plex Sans Light"/>
                        </a:rPr>
                        <a:t>Forecasts expected crop yield based on local soil, weather, and farming practices to help in planning</a:t>
                      </a:r>
                    </a:p>
                  </a:txBody>
                  <a:tcPr/>
                </a:tc>
                <a:extLst>
                  <a:ext uri="{0D108BD9-81ED-4DB2-BD59-A6C34878D82A}">
                    <a16:rowId xmlns:a16="http://schemas.microsoft.com/office/drawing/2014/main" val="10006"/>
                  </a:ext>
                </a:extLst>
              </a:tr>
              <a:tr h="6765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dirty="0">
                          <a:latin typeface="IBM Plex Sans Light"/>
                        </a:rPr>
                        <a:t>Soil Recommender</a:t>
                      </a:r>
                      <a:endParaRPr lang="en-IN" sz="1400" dirty="0">
                        <a:latin typeface="IBM Plex Sans Light"/>
                      </a:endParaRPr>
                    </a:p>
                    <a:p>
                      <a:endParaRPr lang="en-US" sz="1400" b="0" dirty="0">
                        <a:solidFill>
                          <a:schemeClr val="tx1"/>
                        </a:solidFill>
                        <a:latin typeface="IBM Plex Sans Ligh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IBM Plex Sans Light"/>
                        </a:rPr>
                        <a:t>Suggests nutrients and soil amendments when a mismatch between crop and soil is detected.</a:t>
                      </a:r>
                    </a:p>
                    <a:p>
                      <a:endParaRPr lang="en-US" sz="1400" b="0" dirty="0">
                        <a:solidFill>
                          <a:schemeClr val="tx1"/>
                        </a:solidFill>
                        <a:latin typeface="IBM Plex Sans Light"/>
                      </a:endParaRPr>
                    </a:p>
                  </a:txBody>
                  <a:tcPr/>
                </a:tc>
                <a:extLst>
                  <a:ext uri="{0D108BD9-81ED-4DB2-BD59-A6C34878D82A}">
                    <a16:rowId xmlns:a16="http://schemas.microsoft.com/office/drawing/2014/main" val="10007"/>
                  </a:ext>
                </a:extLst>
              </a:tr>
              <a:tr h="6765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dirty="0" err="1">
                          <a:latin typeface="IBM Plex Sans Light"/>
                        </a:rPr>
                        <a:t>Chatbot</a:t>
                      </a:r>
                      <a:endParaRPr lang="en-IN" sz="1400" dirty="0">
                        <a:latin typeface="IBM Plex Sans Light"/>
                      </a:endParaRPr>
                    </a:p>
                    <a:p>
                      <a:endParaRPr lang="en-US" sz="1400" b="0" dirty="0">
                        <a:solidFill>
                          <a:schemeClr val="tx1"/>
                        </a:solidFill>
                        <a:latin typeface="IBM Plex Sans Ligh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IBM Plex Sans Light"/>
                        </a:rPr>
                        <a:t>Provides instant answers to farmer queries in local languages.</a:t>
                      </a:r>
                    </a:p>
                    <a:p>
                      <a:endParaRPr lang="en-US" sz="1400" b="0" dirty="0">
                        <a:solidFill>
                          <a:schemeClr val="tx1"/>
                        </a:solidFill>
                        <a:latin typeface="IBM Plex Sans Light"/>
                      </a:endParaRPr>
                    </a:p>
                  </a:txBody>
                  <a:tcPr/>
                </a:tc>
                <a:extLst>
                  <a:ext uri="{0D108BD9-81ED-4DB2-BD59-A6C34878D82A}">
                    <a16:rowId xmlns:a16="http://schemas.microsoft.com/office/drawing/2014/main" val="10008"/>
                  </a:ext>
                </a:extLst>
              </a:tr>
              <a:tr h="6765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dirty="0">
                          <a:latin typeface="IBM Plex Sans Light"/>
                        </a:rPr>
                        <a:t>Voice Assistant</a:t>
                      </a:r>
                      <a:endParaRPr lang="en-IN" sz="1400" dirty="0">
                        <a:latin typeface="IBM Plex Sans Light"/>
                      </a:endParaRPr>
                    </a:p>
                    <a:p>
                      <a:endParaRPr lang="en-US" sz="1400" b="0" dirty="0">
                        <a:solidFill>
                          <a:schemeClr val="tx1"/>
                        </a:solidFill>
                        <a:latin typeface="IBM Plex Sans Ligh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IBM Plex Sans Light"/>
                        </a:rPr>
                        <a:t>Allows hands-free interaction with the app, enabling accessibility for non-literate farmers.</a:t>
                      </a:r>
                    </a:p>
                    <a:p>
                      <a:endParaRPr lang="en-US" sz="1400" b="0" dirty="0">
                        <a:solidFill>
                          <a:schemeClr val="tx1"/>
                        </a:solidFill>
                        <a:latin typeface="IBM Plex Sans Light"/>
                      </a:endParaRPr>
                    </a:p>
                  </a:txBody>
                  <a:tcPr/>
                </a:tc>
                <a:extLst>
                  <a:ext uri="{0D108BD9-81ED-4DB2-BD59-A6C34878D82A}">
                    <a16:rowId xmlns:a16="http://schemas.microsoft.com/office/drawing/2014/main" val="10009"/>
                  </a:ext>
                </a:extLst>
              </a:tr>
            </a:tbl>
          </a:graphicData>
        </a:graphic>
      </p:graphicFrame>
      <p:sp>
        <p:nvSpPr>
          <p:cNvPr id="5" name="Title 1">
            <a:extLst>
              <a:ext uri="{FF2B5EF4-FFF2-40B4-BE49-F238E27FC236}">
                <a16:creationId xmlns:a16="http://schemas.microsoft.com/office/drawing/2014/main" id="{E29BFA28-4751-C234-835C-8D5E1671DAB8}"/>
              </a:ext>
            </a:extLst>
          </p:cNvPr>
          <p:cNvSpPr txBox="1">
            <a:spLocks/>
          </p:cNvSpPr>
          <p:nvPr/>
        </p:nvSpPr>
        <p:spPr>
          <a:xfrm>
            <a:off x="463875" y="845356"/>
            <a:ext cx="10514542" cy="483786"/>
          </a:xfrm>
          <a:prstGeom prst="rect">
            <a:avLst/>
          </a:prstGeom>
        </p:spPr>
        <p:txBody>
          <a:bodyPr vert="horz" lIns="91440" tIns="45720" rIns="91440" bIns="45720" rtlCol="0" anchor="ctr">
            <a:normAutofit/>
          </a:bodyPr>
          <a:lstStyle/>
          <a:p>
            <a:pPr lvl="0" defTabSz="1462863" hangingPunct="0"/>
            <a:endParaRPr kumimoji="0" lang="en-US" sz="2000" b="1" i="0" u="none" strike="noStrike" kern="1200" cap="none" spc="0" normalizeH="0" baseline="0" noProof="0" dirty="0">
              <a:ln>
                <a:noFill/>
              </a:ln>
              <a:solidFill>
                <a:srgbClr val="67BB6E"/>
              </a:solidFill>
              <a:effectLst/>
              <a:uLnTx/>
              <a:uFillTx/>
              <a:latin typeface="IBM Plex Sans Light"/>
              <a:ea typeface="IBM Plex Sans Light"/>
              <a:cs typeface="IBM Plex Sans Light"/>
              <a:sym typeface="IBM Plex Sans Light"/>
            </a:endParaRPr>
          </a:p>
        </p:txBody>
      </p:sp>
    </p:spTree>
    <p:extLst>
      <p:ext uri="{BB962C8B-B14F-4D97-AF65-F5344CB8AC3E}">
        <p14:creationId xmlns:p14="http://schemas.microsoft.com/office/powerpoint/2010/main" val="280097534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32841-1D17-71BB-D09E-E150FF17C860}"/>
              </a:ext>
            </a:extLst>
          </p:cNvPr>
          <p:cNvSpPr>
            <a:spLocks noGrp="1"/>
          </p:cNvSpPr>
          <p:nvPr>
            <p:ph type="title"/>
          </p:nvPr>
        </p:nvSpPr>
        <p:spPr/>
        <p:txBody>
          <a:bodyPr/>
          <a:lstStyle/>
          <a:p>
            <a:r>
              <a:rPr lang="en-US" dirty="0"/>
              <a:t>Explain the potential (future use cases) of your application</a:t>
            </a:r>
            <a:endParaRPr lang="en-US" b="1" dirty="0"/>
          </a:p>
        </p:txBody>
      </p:sp>
      <p:sp>
        <p:nvSpPr>
          <p:cNvPr id="4" name="Rectangle 1">
            <a:extLst>
              <a:ext uri="{FF2B5EF4-FFF2-40B4-BE49-F238E27FC236}">
                <a16:creationId xmlns:a16="http://schemas.microsoft.com/office/drawing/2014/main" id="{20BA4D9C-B374-B47B-1505-3E475B949BE1}"/>
              </a:ext>
            </a:extLst>
          </p:cNvPr>
          <p:cNvSpPr>
            <a:spLocks noChangeArrowheads="1"/>
          </p:cNvSpPr>
          <p:nvPr/>
        </p:nvSpPr>
        <p:spPr bwMode="auto">
          <a:xfrm>
            <a:off x="349212" y="1024857"/>
            <a:ext cx="9512540"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1400" dirty="0">
                <a:latin typeface="IBM Plex Sans Light"/>
              </a:rPr>
              <a:t>Our system can evolve into a </a:t>
            </a:r>
            <a:r>
              <a:rPr lang="en-US" sz="1400" b="1" dirty="0">
                <a:latin typeface="IBM Plex Sans Light"/>
              </a:rPr>
              <a:t>national-level smart agriculture solution</a:t>
            </a:r>
            <a:r>
              <a:rPr lang="en-US" sz="1400" dirty="0">
                <a:latin typeface="IBM Plex Sans Light"/>
              </a:rPr>
              <a:t>. Some high-impact future use cases include:</a:t>
            </a:r>
          </a:p>
          <a:p>
            <a:endParaRPr lang="en-US" sz="1400" b="1" dirty="0">
              <a:latin typeface="IBM Plex Sans Light"/>
            </a:endParaRPr>
          </a:p>
          <a:p>
            <a:pPr>
              <a:buFont typeface="Arial" pitchFamily="34" charset="0"/>
              <a:buChar char="•"/>
            </a:pPr>
            <a:r>
              <a:rPr lang="en-US" sz="1400" b="1" dirty="0">
                <a:latin typeface="IBM Plex Sans Light"/>
              </a:rPr>
              <a:t>Advanced Crop Planning</a:t>
            </a:r>
          </a:p>
          <a:p>
            <a:r>
              <a:rPr lang="en-US" sz="1400" dirty="0">
                <a:latin typeface="IBM Plex Sans Light"/>
              </a:rPr>
              <a:t>Farmers can simulate yield for different crops and choose the best one for the season.</a:t>
            </a:r>
          </a:p>
          <a:p>
            <a:endParaRPr lang="en-US" sz="1400" dirty="0">
              <a:latin typeface="IBM Plex Sans Light"/>
            </a:endParaRPr>
          </a:p>
          <a:p>
            <a:pPr>
              <a:buFont typeface="Arial" pitchFamily="34" charset="0"/>
              <a:buChar char="•"/>
            </a:pPr>
            <a:r>
              <a:rPr lang="en-US" sz="1400" b="1" dirty="0">
                <a:latin typeface="IBM Plex Sans Light"/>
              </a:rPr>
              <a:t>Integration with Government Schemes</a:t>
            </a:r>
          </a:p>
          <a:p>
            <a:r>
              <a:rPr lang="en-US" sz="1400" dirty="0">
                <a:latin typeface="IBM Plex Sans Light"/>
              </a:rPr>
              <a:t>Can be linked with crop insurance schemes like PMFBY.</a:t>
            </a:r>
          </a:p>
          <a:p>
            <a:r>
              <a:rPr lang="en-US" sz="1400" dirty="0">
                <a:latin typeface="IBM Plex Sans Light"/>
              </a:rPr>
              <a:t>Automated claim generation during natural disasters.</a:t>
            </a:r>
          </a:p>
          <a:p>
            <a:endParaRPr lang="en-US" sz="1400" b="1" dirty="0">
              <a:latin typeface="IBM Plex Sans Light"/>
            </a:endParaRPr>
          </a:p>
          <a:p>
            <a:pPr>
              <a:buFont typeface="Arial" pitchFamily="34" charset="0"/>
              <a:buChar char="•"/>
            </a:pPr>
            <a:r>
              <a:rPr lang="en-US" sz="1400" b="1" dirty="0" err="1">
                <a:latin typeface="IBM Plex Sans Light"/>
              </a:rPr>
              <a:t>IoT</a:t>
            </a:r>
            <a:r>
              <a:rPr lang="en-US" sz="1400" b="1" dirty="0">
                <a:latin typeface="IBM Plex Sans Light"/>
              </a:rPr>
              <a:t> and Drone Integration</a:t>
            </a:r>
          </a:p>
          <a:p>
            <a:r>
              <a:rPr lang="en-US" sz="1400" dirty="0">
                <a:latin typeface="IBM Plex Sans Light"/>
              </a:rPr>
              <a:t>Combine with drones and smart sensors for hyper-local crop health analysis.</a:t>
            </a:r>
          </a:p>
          <a:p>
            <a:endParaRPr lang="en-US" sz="1400" dirty="0">
              <a:latin typeface="IBM Plex Sans Light"/>
            </a:endParaRPr>
          </a:p>
          <a:p>
            <a:pPr>
              <a:buFont typeface="Arial" pitchFamily="34" charset="0"/>
              <a:buChar char="•"/>
            </a:pPr>
            <a:r>
              <a:rPr lang="en-US" sz="1400" b="1" dirty="0">
                <a:latin typeface="IBM Plex Sans Light"/>
              </a:rPr>
              <a:t>Global </a:t>
            </a:r>
            <a:r>
              <a:rPr lang="en-US" sz="1400" b="1" dirty="0" err="1">
                <a:latin typeface="IBM Plex Sans Light"/>
              </a:rPr>
              <a:t>Agri</a:t>
            </a:r>
            <a:r>
              <a:rPr lang="en-US" sz="1400" b="1" dirty="0">
                <a:latin typeface="IBM Plex Sans Light"/>
              </a:rPr>
              <a:t>-Trade Forecasting</a:t>
            </a:r>
          </a:p>
          <a:p>
            <a:r>
              <a:rPr lang="en-US" sz="1400" dirty="0">
                <a:latin typeface="IBM Plex Sans Light"/>
              </a:rPr>
              <a:t>Exporters can analyze which regions will produce surplus/deficit for a crop and plan logistics.</a:t>
            </a:r>
          </a:p>
          <a:p>
            <a:endParaRPr lang="en-US" sz="1400" dirty="0">
              <a:latin typeface="IBM Plex Sans Light"/>
            </a:endParaRPr>
          </a:p>
          <a:p>
            <a:pPr>
              <a:buFont typeface="Arial" pitchFamily="34" charset="0"/>
              <a:buChar char="•"/>
            </a:pPr>
            <a:r>
              <a:rPr lang="en-US" sz="1400" b="1" dirty="0">
                <a:latin typeface="IBM Plex Sans Light"/>
              </a:rPr>
              <a:t>AI-assisted Decision Making for Policymakers</a:t>
            </a:r>
          </a:p>
          <a:p>
            <a:r>
              <a:rPr lang="en-US" sz="1400" dirty="0">
                <a:latin typeface="IBM Plex Sans Light"/>
              </a:rPr>
              <a:t>Governments can track vulnerable districts in real-time and allocate resources effectively.</a:t>
            </a:r>
          </a:p>
        </p:txBody>
      </p:sp>
    </p:spTree>
    <p:extLst>
      <p:ext uri="{BB962C8B-B14F-4D97-AF65-F5344CB8AC3E}">
        <p14:creationId xmlns:p14="http://schemas.microsoft.com/office/powerpoint/2010/main" val="355326027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 </a:t>
            </a:r>
          </a:p>
        </p:txBody>
      </p:sp>
      <p:pic>
        <p:nvPicPr>
          <p:cNvPr id="4" name="Picture 3">
            <a:extLst>
              <a:ext uri="{FF2B5EF4-FFF2-40B4-BE49-F238E27FC236}">
                <a16:creationId xmlns:a16="http://schemas.microsoft.com/office/drawing/2014/main" id="{02F62DEC-B709-1F9A-BEF8-ACEDCA6F4A59}"/>
              </a:ext>
            </a:extLst>
          </p:cNvPr>
          <p:cNvPicPr>
            <a:picLocks noChangeAspect="1"/>
          </p:cNvPicPr>
          <p:nvPr/>
        </p:nvPicPr>
        <p:blipFill>
          <a:blip r:embed="rId2"/>
          <a:stretch>
            <a:fillRect/>
          </a:stretch>
        </p:blipFill>
        <p:spPr>
          <a:xfrm>
            <a:off x="1766888" y="703213"/>
            <a:ext cx="8205787" cy="5640437"/>
          </a:xfrm>
          <a:prstGeom prst="rect">
            <a:avLst/>
          </a:prstGeom>
        </p:spPr>
      </p:pic>
    </p:spTree>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4476</TotalTime>
  <Words>1045</Words>
  <Application>Microsoft Office PowerPoint</Application>
  <PresentationFormat>Widescreen</PresentationFormat>
  <Paragraphs>130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IBM Plex Sans</vt:lpstr>
      <vt:lpstr>IBM Plex Sans Light</vt:lpstr>
      <vt:lpstr>Office Theme</vt:lpstr>
      <vt:lpstr>PowerPoint Presentation</vt:lpstr>
      <vt:lpstr>PowerPoint Presentation</vt:lpstr>
      <vt:lpstr>Talk about your problem </vt:lpstr>
      <vt:lpstr>Talk about how you used GenAI to solve the problem. Give examples</vt:lpstr>
      <vt:lpstr>Explain the user experience of your application</vt:lpstr>
      <vt:lpstr>More about “Explain the user experience of your application”</vt:lpstr>
      <vt:lpstr>Explain the power of your application</vt:lpstr>
      <vt:lpstr>Explain the potential (future use cases) of your application</vt:lpstr>
      <vt:lpstr>Data Flow Diagram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Vrushali Yogesh Joshi</dc:creator>
  <cp:lastModifiedBy>Pranshu Agrahari</cp:lastModifiedBy>
  <cp:revision>45</cp:revision>
  <dcterms:created xsi:type="dcterms:W3CDTF">2022-05-18T08:43:27Z</dcterms:created>
  <dcterms:modified xsi:type="dcterms:W3CDTF">2025-06-11T02:37:45Z</dcterms:modified>
</cp:coreProperties>
</file>