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0035" r:id="rId2"/>
    <p:sldId id="2147470057" r:id="rId3"/>
    <p:sldId id="2147470039" r:id="rId4"/>
    <p:sldId id="2147470037" r:id="rId5"/>
    <p:sldId id="2147470049" r:id="rId6"/>
    <p:sldId id="2147470053" r:id="rId7"/>
    <p:sldId id="2147470055" r:id="rId8"/>
    <p:sldId id="2147470044" r:id="rId9"/>
    <p:sldId id="2147470043" r:id="rId10"/>
    <p:sldId id="2147470038" r:id="rId11"/>
    <p:sldId id="21474700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A54948-2A6A-4086-A3C2-3083BA7841D9}">
          <p14:sldIdLst>
            <p14:sldId id="2147470035"/>
            <p14:sldId id="2147470057"/>
            <p14:sldId id="2147470039"/>
            <p14:sldId id="2147470037"/>
            <p14:sldId id="2147470049"/>
            <p14:sldId id="2147470053"/>
            <p14:sldId id="2147470055"/>
            <p14:sldId id="2147470044"/>
            <p14:sldId id="2147470043"/>
            <p14:sldId id="2147470038"/>
            <p14:sldId id="21474700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C853-05B4-406D-AF0B-130835AB7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6EBB9-C489-4B53-A19B-2347CABE9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3BC9-76F8-4A47-B471-F75E2247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2F8C1-9E62-4C1E-80CB-0FDB6FF5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84996-0834-4917-B8FC-BB4385FC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36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0292-E577-4181-A1E4-27C64122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262FD-C7E8-4F1C-800F-88ECC648A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84C3C-4AD7-4B95-B475-E2BC292E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8C3E2-85DA-4780-833A-872A0B99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7D23-6801-4E8D-AF87-91DEA2DB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CA3F-EB38-4CDF-9707-C9D5BCF74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01217-0DFC-4D79-B9E0-286BCA44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D809-DF36-4CED-983D-4F1413B1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D4F6-B12F-49A5-AF8C-67D3BBBB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57EE-E1F8-4174-A737-19043DEC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2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B05F-3CA5-7E4F-A75A-65BF2240A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0" y="219427"/>
            <a:ext cx="10514542" cy="483786"/>
          </a:xfrm>
          <a:prstGeom prst="rect">
            <a:avLst/>
          </a:prstGeom>
        </p:spPr>
        <p:txBody>
          <a:bodyPr/>
          <a:lstStyle>
            <a:lvl1pPr marL="0" marR="0" indent="0" algn="l" defTabSz="146286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7BB6E"/>
                </a:solidFill>
                <a:effectLst/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</a:lstStyle>
          <a:p>
            <a:r>
              <a:rPr lang="en-US" dirty="0"/>
              <a:t>Insert Title</a:t>
            </a:r>
          </a:p>
        </p:txBody>
      </p:sp>
      <p:grpSp>
        <p:nvGrpSpPr>
          <p:cNvPr id="2478" name="Group 10"/>
          <p:cNvGrpSpPr/>
          <p:nvPr/>
        </p:nvGrpSpPr>
        <p:grpSpPr>
          <a:xfrm>
            <a:off x="-146311" y="-146480"/>
            <a:ext cx="12485638" cy="7152651"/>
            <a:chOff x="0" y="-2"/>
            <a:chExt cx="14982764" cy="8583180"/>
          </a:xfrm>
        </p:grpSpPr>
        <p:grpSp>
          <p:nvGrpSpPr>
            <p:cNvPr id="2445" name="Group 2"/>
            <p:cNvGrpSpPr/>
            <p:nvPr/>
          </p:nvGrpSpPr>
          <p:grpSpPr>
            <a:xfrm>
              <a:off x="542341" y="-3"/>
              <a:ext cx="13898785" cy="146313"/>
              <a:chOff x="0" y="0"/>
              <a:chExt cx="13898784" cy="146311"/>
            </a:xfrm>
          </p:grpSpPr>
          <p:sp>
            <p:nvSpPr>
              <p:cNvPr id="2434" name="Straight Connector 92"/>
              <p:cNvSpPr/>
              <p:nvPr/>
            </p:nvSpPr>
            <p:spPr>
              <a:xfrm flipV="1">
                <a:off x="-1" y="-1"/>
                <a:ext cx="5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35" name="Straight Connector 93"/>
              <p:cNvSpPr/>
              <p:nvPr/>
            </p:nvSpPr>
            <p:spPr>
              <a:xfrm flipV="1">
                <a:off x="2926080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36" name="Straight Connector 94"/>
              <p:cNvSpPr/>
              <p:nvPr/>
            </p:nvSpPr>
            <p:spPr>
              <a:xfrm flipV="1">
                <a:off x="3291842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37" name="Straight Connector 95"/>
              <p:cNvSpPr/>
              <p:nvPr/>
            </p:nvSpPr>
            <p:spPr>
              <a:xfrm flipV="1">
                <a:off x="3657602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38" name="Straight Connector 96"/>
              <p:cNvSpPr/>
              <p:nvPr/>
            </p:nvSpPr>
            <p:spPr>
              <a:xfrm flipV="1">
                <a:off x="6583685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39" name="Straight Connector 97"/>
              <p:cNvSpPr/>
              <p:nvPr/>
            </p:nvSpPr>
            <p:spPr>
              <a:xfrm flipV="1">
                <a:off x="6949444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40" name="Straight Connector 98"/>
              <p:cNvSpPr/>
              <p:nvPr/>
            </p:nvSpPr>
            <p:spPr>
              <a:xfrm flipV="1">
                <a:off x="7315204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41" name="Straight Connector 99"/>
              <p:cNvSpPr/>
              <p:nvPr/>
            </p:nvSpPr>
            <p:spPr>
              <a:xfrm flipV="1">
                <a:off x="10241287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42" name="Straight Connector 100"/>
              <p:cNvSpPr/>
              <p:nvPr/>
            </p:nvSpPr>
            <p:spPr>
              <a:xfrm flipV="1">
                <a:off x="10607047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43" name="Straight Connector 101"/>
              <p:cNvSpPr/>
              <p:nvPr/>
            </p:nvSpPr>
            <p:spPr>
              <a:xfrm flipV="1">
                <a:off x="10972808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44" name="Straight Connector 102"/>
              <p:cNvSpPr/>
              <p:nvPr/>
            </p:nvSpPr>
            <p:spPr>
              <a:xfrm flipV="1">
                <a:off x="13898780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</p:grpSp>
        <p:grpSp>
          <p:nvGrpSpPr>
            <p:cNvPr id="2457" name="Group 9"/>
            <p:cNvGrpSpPr/>
            <p:nvPr/>
          </p:nvGrpSpPr>
          <p:grpSpPr>
            <a:xfrm>
              <a:off x="542341" y="8436866"/>
              <a:ext cx="13898785" cy="146313"/>
              <a:chOff x="0" y="0"/>
              <a:chExt cx="13898784" cy="146311"/>
            </a:xfrm>
          </p:grpSpPr>
          <p:sp>
            <p:nvSpPr>
              <p:cNvPr id="2446" name="Straight Connector 81"/>
              <p:cNvSpPr/>
              <p:nvPr/>
            </p:nvSpPr>
            <p:spPr>
              <a:xfrm flipV="1">
                <a:off x="-1" y="-1"/>
                <a:ext cx="5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47" name="Straight Connector 82"/>
              <p:cNvSpPr/>
              <p:nvPr/>
            </p:nvSpPr>
            <p:spPr>
              <a:xfrm flipV="1">
                <a:off x="2926082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48" name="Straight Connector 83"/>
              <p:cNvSpPr/>
              <p:nvPr/>
            </p:nvSpPr>
            <p:spPr>
              <a:xfrm flipV="1">
                <a:off x="3291842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49" name="Straight Connector 84"/>
              <p:cNvSpPr/>
              <p:nvPr/>
            </p:nvSpPr>
            <p:spPr>
              <a:xfrm flipV="1">
                <a:off x="3657602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50" name="Straight Connector 85"/>
              <p:cNvSpPr/>
              <p:nvPr/>
            </p:nvSpPr>
            <p:spPr>
              <a:xfrm flipV="1">
                <a:off x="6583685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51" name="Straight Connector 86"/>
              <p:cNvSpPr/>
              <p:nvPr/>
            </p:nvSpPr>
            <p:spPr>
              <a:xfrm flipV="1">
                <a:off x="6949444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52" name="Straight Connector 87"/>
              <p:cNvSpPr/>
              <p:nvPr/>
            </p:nvSpPr>
            <p:spPr>
              <a:xfrm flipV="1">
                <a:off x="7315204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53" name="Straight Connector 88"/>
              <p:cNvSpPr/>
              <p:nvPr/>
            </p:nvSpPr>
            <p:spPr>
              <a:xfrm flipV="1">
                <a:off x="10241287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54" name="Straight Connector 89"/>
              <p:cNvSpPr/>
              <p:nvPr/>
            </p:nvSpPr>
            <p:spPr>
              <a:xfrm flipV="1">
                <a:off x="10607047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55" name="Straight Connector 90"/>
              <p:cNvSpPr/>
              <p:nvPr/>
            </p:nvSpPr>
            <p:spPr>
              <a:xfrm flipV="1">
                <a:off x="10972808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56" name="Straight Connector 91"/>
              <p:cNvSpPr/>
              <p:nvPr/>
            </p:nvSpPr>
            <p:spPr>
              <a:xfrm flipV="1">
                <a:off x="13898780" y="-1"/>
                <a:ext cx="4" cy="146313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</p:grpSp>
        <p:grpSp>
          <p:nvGrpSpPr>
            <p:cNvPr id="2467" name="Group 5"/>
            <p:cNvGrpSpPr/>
            <p:nvPr/>
          </p:nvGrpSpPr>
          <p:grpSpPr>
            <a:xfrm>
              <a:off x="-1" y="545997"/>
              <a:ext cx="146314" cy="7488543"/>
              <a:chOff x="0" y="0"/>
              <a:chExt cx="146313" cy="7488542"/>
            </a:xfrm>
          </p:grpSpPr>
          <p:sp>
            <p:nvSpPr>
              <p:cNvPr id="2458" name="Straight Connector 72"/>
              <p:cNvSpPr/>
              <p:nvPr/>
            </p:nvSpPr>
            <p:spPr>
              <a:xfrm flipH="1">
                <a:off x="0" y="653288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59" name="Straight Connector 73"/>
              <p:cNvSpPr/>
              <p:nvPr/>
            </p:nvSpPr>
            <p:spPr>
              <a:xfrm flipH="1">
                <a:off x="0" y="1687576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60" name="Straight Connector 74"/>
              <p:cNvSpPr/>
              <p:nvPr/>
            </p:nvSpPr>
            <p:spPr>
              <a:xfrm flipH="1">
                <a:off x="0" y="2716786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61" name="Straight Connector 75"/>
              <p:cNvSpPr/>
              <p:nvPr/>
            </p:nvSpPr>
            <p:spPr>
              <a:xfrm flipH="1">
                <a:off x="0" y="3738277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62" name="Straight Connector 76"/>
              <p:cNvSpPr/>
              <p:nvPr/>
            </p:nvSpPr>
            <p:spPr>
              <a:xfrm flipH="1">
                <a:off x="0" y="4765046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63" name="Straight Connector 77"/>
              <p:cNvSpPr/>
              <p:nvPr/>
            </p:nvSpPr>
            <p:spPr>
              <a:xfrm flipH="1">
                <a:off x="0" y="5789173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64" name="Straight Connector 78"/>
              <p:cNvSpPr/>
              <p:nvPr/>
            </p:nvSpPr>
            <p:spPr>
              <a:xfrm flipH="1">
                <a:off x="0" y="6815539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65" name="Straight Connector 79"/>
              <p:cNvSpPr/>
              <p:nvPr/>
            </p:nvSpPr>
            <p:spPr>
              <a:xfrm flipH="1" flipV="1">
                <a:off x="0" y="-1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66" name="Straight Connector 80"/>
              <p:cNvSpPr/>
              <p:nvPr/>
            </p:nvSpPr>
            <p:spPr>
              <a:xfrm flipH="1">
                <a:off x="0" y="7488538"/>
                <a:ext cx="146314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</p:grpSp>
        <p:grpSp>
          <p:nvGrpSpPr>
            <p:cNvPr id="2477" name="Group 8"/>
            <p:cNvGrpSpPr/>
            <p:nvPr/>
          </p:nvGrpSpPr>
          <p:grpSpPr>
            <a:xfrm>
              <a:off x="14836454" y="545997"/>
              <a:ext cx="146311" cy="7488543"/>
              <a:chOff x="0" y="0"/>
              <a:chExt cx="146310" cy="7488542"/>
            </a:xfrm>
          </p:grpSpPr>
          <p:sp>
            <p:nvSpPr>
              <p:cNvPr id="2468" name="Straight Connector 63"/>
              <p:cNvSpPr/>
              <p:nvPr/>
            </p:nvSpPr>
            <p:spPr>
              <a:xfrm flipH="1">
                <a:off x="0" y="653288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69" name="Straight Connector 64"/>
              <p:cNvSpPr/>
              <p:nvPr/>
            </p:nvSpPr>
            <p:spPr>
              <a:xfrm flipH="1">
                <a:off x="0" y="1687576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70" name="Straight Connector 65"/>
              <p:cNvSpPr/>
              <p:nvPr/>
            </p:nvSpPr>
            <p:spPr>
              <a:xfrm flipH="1">
                <a:off x="0" y="2716786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71" name="Straight Connector 66"/>
              <p:cNvSpPr/>
              <p:nvPr/>
            </p:nvSpPr>
            <p:spPr>
              <a:xfrm flipH="1">
                <a:off x="0" y="3738277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72" name="Straight Connector 67"/>
              <p:cNvSpPr/>
              <p:nvPr/>
            </p:nvSpPr>
            <p:spPr>
              <a:xfrm flipH="1">
                <a:off x="0" y="4765046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73" name="Straight Connector 68"/>
              <p:cNvSpPr/>
              <p:nvPr/>
            </p:nvSpPr>
            <p:spPr>
              <a:xfrm flipH="1">
                <a:off x="0" y="5789173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74" name="Straight Connector 69"/>
              <p:cNvSpPr/>
              <p:nvPr/>
            </p:nvSpPr>
            <p:spPr>
              <a:xfrm flipH="1">
                <a:off x="0" y="6815539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75" name="Straight Connector 70"/>
              <p:cNvSpPr/>
              <p:nvPr/>
            </p:nvSpPr>
            <p:spPr>
              <a:xfrm flipH="1" flipV="1">
                <a:off x="0" y="-1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  <p:sp>
            <p:nvSpPr>
              <p:cNvPr id="2476" name="Straight Connector 71"/>
              <p:cNvSpPr/>
              <p:nvPr/>
            </p:nvSpPr>
            <p:spPr>
              <a:xfrm flipH="1">
                <a:off x="0" y="7488538"/>
                <a:ext cx="146311" cy="4"/>
              </a:xfrm>
              <a:prstGeom prst="line">
                <a:avLst/>
              </a:prstGeom>
              <a:noFill/>
              <a:ln w="3175" cap="flat">
                <a:solidFill>
                  <a:srgbClr val="BEBEBE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sz="1500"/>
              </a:p>
            </p:txBody>
          </p:sp>
        </p:grpSp>
      </p:grpSp>
      <p:sp>
        <p:nvSpPr>
          <p:cNvPr id="53" name="Footer Placeholder">
            <a:extLst>
              <a:ext uri="{FF2B5EF4-FFF2-40B4-BE49-F238E27FC236}">
                <a16:creationId xmlns:a16="http://schemas.microsoft.com/office/drawing/2014/main" id="{E253D09F-9C22-8440-A67C-BF924D67F665}"/>
              </a:ext>
            </a:extLst>
          </p:cNvPr>
          <p:cNvSpPr txBox="1"/>
          <p:nvPr userDrawn="1"/>
        </p:nvSpPr>
        <p:spPr>
          <a:xfrm>
            <a:off x="304887" y="6454216"/>
            <a:ext cx="5486316" cy="11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097586">
              <a:defRPr sz="900">
                <a:solidFill>
                  <a:srgbClr val="56515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750" dirty="0"/>
              <a:t>IBM C</a:t>
            </a:r>
            <a:r>
              <a:rPr lang="en-US" sz="750" dirty="0"/>
              <a:t>areer Education</a:t>
            </a:r>
            <a:r>
              <a:rPr sz="750" dirty="0"/>
              <a:t> / © 202</a:t>
            </a:r>
            <a:r>
              <a:rPr lang="en-US" sz="750" dirty="0"/>
              <a:t>5</a:t>
            </a:r>
            <a:r>
              <a:rPr sz="750" dirty="0"/>
              <a:t> IBM Corporation</a:t>
            </a:r>
          </a:p>
        </p:txBody>
      </p:sp>
      <p:sp>
        <p:nvSpPr>
          <p:cNvPr id="59" name="Slide Number Placeholder 4">
            <a:extLst>
              <a:ext uri="{FF2B5EF4-FFF2-40B4-BE49-F238E27FC236}">
                <a16:creationId xmlns:a16="http://schemas.microsoft.com/office/drawing/2014/main" id="{11F2B8F0-768C-654F-8144-44AFEF348681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2226" y="6453716"/>
            <a:ext cx="124884" cy="116418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defTabSz="914605">
              <a:defRPr>
                <a:solidFill>
                  <a:srgbClr val="56515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ECF4F6-668B-FBD4-8F10-35491F46FFF1}"/>
              </a:ext>
            </a:extLst>
          </p:cNvPr>
          <p:cNvSpPr/>
          <p:nvPr userDrawn="1"/>
        </p:nvSpPr>
        <p:spPr>
          <a:xfrm>
            <a:off x="10746139" y="107584"/>
            <a:ext cx="145103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PRARAMBH 2025</a:t>
            </a:r>
            <a:endParaRPr lang="en-US" sz="1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27312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8B44-FF97-4FDD-9BCE-61EE986E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E79C-9ECC-4704-8133-53427CAC7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993D-3FD8-4A95-B909-61B674AE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C5C7-6AED-499D-8729-6F2A05B7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CE38-FF01-4197-8998-058B8E4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2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901-1896-460F-B659-839BD0DB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C5E7E-16EA-44DA-B0B1-A5C9DF67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3DEF-ECC0-4A31-86CD-0B497A1E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D4F3-20EF-4EFC-9E9E-B608A903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7502-740F-4007-B2DE-EACA09F4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34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64DD-1374-4A80-964D-3E7B7571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E76B-11CA-41E2-AC78-E5848F764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778EE-8D0C-4C74-8CA3-0FBB132C6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6B664-5C35-4E94-9586-79A13708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C979A-8D57-4130-A397-B17423B4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EEE71-2BBE-4DF0-AF75-0D6820D4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50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456A-BA52-4901-BD13-A7AE6F8F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EDAF-2F17-4DAF-A935-B9CCF8607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151BA-9A55-4629-A121-BBF21C32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2898D-72C7-48F3-95B7-B4156B44B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89D23-2261-4CF1-8B7B-51C7A121A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F8C60-DB0D-4FE2-B7DA-487FBD15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EB19E-D4CC-4DB5-9C88-B02DD072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57510-7D4E-40E4-9C16-0C093199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3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10B-4740-4FD4-882B-CF7E66FC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377D0-B06D-493A-9674-AF87C861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EB942-E5C5-4963-ADD1-972141FA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71954-3E1F-4B9A-954C-FC9616CE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C6940-F2DB-456E-81A4-D5C08BB3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4A8B0-79A9-4696-88B8-00B17185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1FE32-3002-46F2-8052-F5679663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5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19F6-9D23-4D90-8F1E-26D11CF4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322B-0C89-42A5-AF32-59FB8963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DFE2D-82BE-4CF6-B636-1B598A24B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FFA7-F120-4EF1-9225-FF300141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64285-C8FF-40A1-B5FA-979DE5A5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2C8A-F860-4793-A975-13CBAF2F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7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0EEC-9D6F-4CEA-BE91-C60D34F3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4DC8D-3CBF-401C-A9AC-B7643054C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DBBDD-FD45-48BF-B716-6C4862F25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51AA0-1B73-44EA-99F8-54F95C5D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AEFA-7600-414A-8E98-481E182A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1E1DE-C596-42A5-BBE8-2BF9F89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0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130CE-178E-48D0-BF27-0DD140BA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CD57-44C9-4EA2-9AF9-7C630B33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416F-105E-4F68-852D-B992449D8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962DF-02F7-4AA3-BD04-B39721C677E0}" type="datetimeFigureOut">
              <a:rPr lang="en-IN" smtClean="0"/>
              <a:pPr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4DD0-0C96-46D4-A1C2-AA1AA0DF2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9F4E-D7C1-4DF0-9A9D-D4CEE05F5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2B85-F8EF-4D0D-ADEF-75F6F7DB8E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0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5EF843-69EE-0F7F-9A2A-A023B7467D1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146286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67BB6E"/>
                </a:solidFill>
                <a:effectLst/>
                <a:uFillTx/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</a:lstStyle>
          <a:p>
            <a:pPr algn="ctr"/>
            <a:r>
              <a:rPr lang="en-US" sz="5000" b="1" dirty="0"/>
              <a:t> Use Case Title- AI-Powered  Citizen Grievance redressal System</a:t>
            </a:r>
            <a:endParaRPr lang="en-US" sz="5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52C065-67DB-92D5-59C2-B623913E1F1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en-US" sz="3200" dirty="0">
              <a:solidFill>
                <a:srgbClr val="67BB6E"/>
              </a:solidFill>
              <a:latin typeface="IBM Plex Sans Light"/>
              <a:sym typeface="IBM Plex Sans Light"/>
            </a:endParaRPr>
          </a:p>
          <a:p>
            <a:pPr marL="0" indent="0" algn="r">
              <a:buNone/>
            </a:pPr>
            <a:r>
              <a:rPr lang="en-US" sz="3200" b="1" dirty="0">
                <a:solidFill>
                  <a:srgbClr val="67BB6E"/>
                </a:solidFill>
                <a:latin typeface="IBM Plex Sans Light"/>
                <a:sym typeface="IBM Plex Sans Light"/>
              </a:rPr>
              <a:t>T</a:t>
            </a:r>
            <a:r>
              <a:rPr lang="en-US" sz="3200" b="1" dirty="0">
                <a:solidFill>
                  <a:srgbClr val="67BB6E"/>
                </a:solidFill>
                <a:latin typeface="IBM Plex Sans Light"/>
              </a:rPr>
              <a:t>eam Name- Trishul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848789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841-1D17-71BB-D09E-E150FF17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 &amp; Components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2D63BDC-ADE6-EB62-015F-38997CA7DC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D095F-8DF6-ECB2-22D1-1006E42D5E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461320"/>
            <a:ext cx="6109818" cy="600590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7F2332-C772-6973-E862-215C42E0C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11867"/>
              </p:ext>
            </p:extLst>
          </p:nvPr>
        </p:nvGraphicFramePr>
        <p:xfrm>
          <a:off x="573740" y="915948"/>
          <a:ext cx="4753811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811">
                  <a:extLst>
                    <a:ext uri="{9D8B030D-6E8A-4147-A177-3AD203B41FA5}">
                      <a16:colId xmlns:a16="http://schemas.microsoft.com/office/drawing/2014/main" val="3884841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IBM Plex Sans Light" panose="020B0403050203000203" pitchFamily="34" charset="0"/>
                        </a:rPr>
                        <a:t>SOFTWARE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76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IBM Plex Sans Light" panose="020B0403050203000203" pitchFamily="34" charset="0"/>
                        </a:rPr>
                        <a:t>Python (JUPYTER NB, Google </a:t>
                      </a:r>
                      <a:r>
                        <a:rPr lang="en-US" dirty="0" err="1">
                          <a:latin typeface="IBM Plex Sans Light" panose="020B0403050203000203" pitchFamily="34" charset="0"/>
                        </a:rPr>
                        <a:t>Colab</a:t>
                      </a:r>
                      <a:r>
                        <a:rPr lang="en-US" dirty="0">
                          <a:latin typeface="IBM Plex Sans Light" panose="020B0403050203000203" pitchFamily="34" charset="0"/>
                        </a:rPr>
                        <a:t>)</a:t>
                      </a:r>
                      <a:endParaRPr lang="en-IN" dirty="0">
                        <a:latin typeface="IBM Plex Sans Light" panose="020B040305020300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41315"/>
                  </a:ext>
                </a:extLst>
              </a:tr>
              <a:tr h="624128">
                <a:tc>
                  <a:txBody>
                    <a:bodyPr/>
                    <a:lstStyle/>
                    <a:p>
                      <a:r>
                        <a:rPr lang="en-IN" u="sng" dirty="0">
                          <a:latin typeface="IBM Plex Sans Light" panose="020B0403050203000203" pitchFamily="34" charset="0"/>
                        </a:rPr>
                        <a:t>Libraries Used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: cv2, geocoder, matplotlib, </a:t>
                      </a:r>
                      <a:r>
                        <a:rPr lang="en-IN" dirty="0" err="1">
                          <a:latin typeface="IBM Plex Sans Light" panose="020B0403050203000203" pitchFamily="34" charset="0"/>
                        </a:rPr>
                        <a:t>mediapipe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, </a:t>
                      </a:r>
                      <a:r>
                        <a:rPr lang="en-IN" dirty="0" err="1">
                          <a:latin typeface="IBM Plex Sans Light" panose="020B0403050203000203" pitchFamily="34" charset="0"/>
                        </a:rPr>
                        <a:t>numpy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, </a:t>
                      </a:r>
                      <a:r>
                        <a:rPr lang="en-IN" dirty="0" err="1">
                          <a:latin typeface="IBM Plex Sans Light" panose="020B0403050203000203" pitchFamily="34" charset="0"/>
                        </a:rPr>
                        <a:t>os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, </a:t>
                      </a:r>
                      <a:r>
                        <a:rPr lang="en-IN" dirty="0" err="1">
                          <a:latin typeface="IBM Plex Sans Light" panose="020B0403050203000203" pitchFamily="34" charset="0"/>
                        </a:rPr>
                        <a:t>sklearn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, </a:t>
                      </a:r>
                      <a:r>
                        <a:rPr lang="en-IN" dirty="0" err="1">
                          <a:latin typeface="IBM Plex Sans Light" panose="020B0403050203000203" pitchFamily="34" charset="0"/>
                        </a:rPr>
                        <a:t>tensorflow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, time, and </a:t>
                      </a:r>
                      <a:r>
                        <a:rPr lang="en-IN" dirty="0" err="1">
                          <a:latin typeface="IBM Plex Sans Light" panose="020B0403050203000203" pitchFamily="34" charset="0"/>
                        </a:rPr>
                        <a:t>twilio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5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sng" dirty="0">
                          <a:latin typeface="IBM Plex Sans Light" panose="020B0403050203000203" pitchFamily="34" charset="0"/>
                        </a:rPr>
                        <a:t>Machine Learning &amp; Deep Learning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: </a:t>
                      </a:r>
                      <a:r>
                        <a:rPr lang="en-IN" b="0" dirty="0">
                          <a:latin typeface="IBM Plex Sans Light" panose="020B0403050203000203" pitchFamily="34" charset="0"/>
                        </a:rPr>
                        <a:t>Sequential model</a:t>
                      </a:r>
                      <a:r>
                        <a:rPr lang="en-IN" b="1" dirty="0">
                          <a:latin typeface="IBM Plex Sans Light" panose="020B0403050203000203" pitchFamily="34" charset="0"/>
                        </a:rPr>
                        <a:t>, </a:t>
                      </a:r>
                      <a:r>
                        <a:rPr lang="en-IN" dirty="0">
                          <a:latin typeface="IBM Plex Sans Light" panose="020B0403050203000203" pitchFamily="34" charset="0"/>
                        </a:rPr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6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IBM Plex Sans Light" panose="020B0403050203000203" pitchFamily="34" charset="0"/>
                        </a:rPr>
                        <a:t>ReLU activation, Adam optimizer, categorical cross-entropy loss,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2048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8E6068-E1FF-0D89-E7AF-ED8437C88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474090"/>
              </p:ext>
            </p:extLst>
          </p:nvPr>
        </p:nvGraphicFramePr>
        <p:xfrm>
          <a:off x="573740" y="4313098"/>
          <a:ext cx="475381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3811">
                  <a:extLst>
                    <a:ext uri="{9D8B030D-6E8A-4147-A177-3AD203B41FA5}">
                      <a16:colId xmlns:a16="http://schemas.microsoft.com/office/drawing/2014/main" val="2883912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IBM Plex Sans Light" panose="020B0403050203000203" pitchFamily="34" charset="0"/>
                        </a:rPr>
                        <a:t>HARDWARE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2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IBM Plex Sans Light" panose="020B0403050203000203" pitchFamily="34" charset="0"/>
                        </a:rPr>
                        <a:t>Internet of Things (IOT)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4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IBM Plex Sans Light" panose="020B0403050203000203" pitchFamily="34" charset="0"/>
                        </a:rPr>
                        <a:t>Graphic Processing Unit (GPU)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68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sng" dirty="0">
                          <a:latin typeface="IBM Plex Sans Light" panose="020B0403050203000203" pitchFamily="34" charset="0"/>
                        </a:rPr>
                        <a:t>surveillance systems: </a:t>
                      </a:r>
                      <a:r>
                        <a:rPr lang="en-US" sz="1800" u="none" dirty="0">
                          <a:latin typeface="IBM Plex Sans Light" panose="020B0403050203000203" pitchFamily="34" charset="0"/>
                        </a:rPr>
                        <a:t>Cameras, Sensors, GPS Sensors, etc.</a:t>
                      </a:r>
                      <a:endParaRPr lang="en-IN" u="sng" dirty="0">
                        <a:latin typeface="IBM Plex Sans Light" panose="020B040305020300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71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489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1678-1A1C-968F-000A-3A4B27A1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29" y="2822668"/>
            <a:ext cx="10514542" cy="483786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Thank You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4269979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28254E-D326-61B9-243F-E17F1F9DADA8}"/>
              </a:ext>
            </a:extLst>
          </p:cNvPr>
          <p:cNvSpPr txBox="1"/>
          <p:nvPr/>
        </p:nvSpPr>
        <p:spPr>
          <a:xfrm>
            <a:off x="224117" y="1371600"/>
            <a:ext cx="110534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IBM Plex Sans Light" panose="020B0403050203000203" pitchFamily="34" charset="0"/>
            </a:endParaRPr>
          </a:p>
          <a:p>
            <a:r>
              <a:rPr lang="en-IN" b="1" dirty="0">
                <a:latin typeface="IBM Plex Sans Light" panose="020B0403050203000203" pitchFamily="34" charset="0"/>
              </a:rPr>
              <a:t>Team Name: </a:t>
            </a:r>
            <a:r>
              <a:rPr lang="en-IN" dirty="0">
                <a:latin typeface="IBM Plex Sans Light" panose="020B0403050203000203" pitchFamily="34" charset="0"/>
              </a:rPr>
              <a:t>Trishul</a:t>
            </a:r>
          </a:p>
          <a:p>
            <a:r>
              <a:rPr lang="en-IN" b="1" dirty="0">
                <a:latin typeface="IBM Plex Sans Light" panose="020B0403050203000203" pitchFamily="34" charset="0"/>
              </a:rPr>
              <a:t>Project title: </a:t>
            </a:r>
            <a:r>
              <a:rPr lang="en-IN" dirty="0">
                <a:latin typeface="IBM Plex Sans Light" panose="020B0403050203000203" pitchFamily="34" charset="0"/>
              </a:rPr>
              <a:t>Computer Vision and Machine Learning based State-of-the-Art Methodology for Enhancing</a:t>
            </a:r>
          </a:p>
          <a:p>
            <a:r>
              <a:rPr lang="en-IN" dirty="0">
                <a:latin typeface="IBM Plex Sans Light" panose="020B0403050203000203" pitchFamily="34" charset="0"/>
              </a:rPr>
              <a:t>Women’s Safety</a:t>
            </a:r>
          </a:p>
          <a:p>
            <a:r>
              <a:rPr lang="en-IN" b="1" dirty="0">
                <a:latin typeface="IBM Plex Sans Light" panose="020B0403050203000203" pitchFamily="34" charset="0"/>
              </a:rPr>
              <a:t>Team Lead: </a:t>
            </a:r>
            <a:r>
              <a:rPr lang="en-IN" dirty="0">
                <a:latin typeface="IBM Plex Sans Light" panose="020B0403050203000203" pitchFamily="34" charset="0"/>
              </a:rPr>
              <a:t>Pranshu Agrahari</a:t>
            </a:r>
          </a:p>
          <a:p>
            <a:r>
              <a:rPr lang="en-IN" b="1" dirty="0">
                <a:latin typeface="IBM Plex Sans Light" panose="020B0403050203000203" pitchFamily="34" charset="0"/>
              </a:rPr>
              <a:t>Team Members: </a:t>
            </a:r>
            <a:r>
              <a:rPr lang="en-IN" dirty="0">
                <a:latin typeface="IBM Plex Sans Light" panose="020B0403050203000203" pitchFamily="34" charset="0"/>
              </a:rPr>
              <a:t>Priyanshi Srivastava, Pragya Sharma, Gunjan Srivastava, Kshitij Gupta</a:t>
            </a:r>
          </a:p>
          <a:p>
            <a:endParaRPr lang="en-IN" dirty="0">
              <a:latin typeface="IBM Plex Sans Light" panose="020B0403050203000203" pitchFamily="34" charset="0"/>
            </a:endParaRPr>
          </a:p>
          <a:p>
            <a:endParaRPr lang="en-IN" dirty="0">
              <a:latin typeface="IBM Plex Sans Light" panose="020B0403050203000203" pitchFamily="34" charset="0"/>
            </a:endParaRPr>
          </a:p>
          <a:p>
            <a:r>
              <a:rPr lang="en-IN" b="1" dirty="0">
                <a:latin typeface="IBM Plex Sans Light" panose="020B0403050203000203" pitchFamily="34" charset="0"/>
              </a:rPr>
              <a:t>About the Team:</a:t>
            </a:r>
          </a:p>
          <a:p>
            <a:r>
              <a:rPr lang="en-IN" dirty="0">
                <a:latin typeface="IBM Plex Sans Light" panose="020B0403050203000203" pitchFamily="34" charset="0"/>
              </a:rPr>
              <a:t>We are a group of students and developers dedicated to harnessing cutting-edge technology to tackle</a:t>
            </a:r>
          </a:p>
          <a:p>
            <a:r>
              <a:rPr lang="en-IN" dirty="0">
                <a:latin typeface="IBM Plex Sans Light" panose="020B0403050203000203" pitchFamily="34" charset="0"/>
              </a:rPr>
              <a:t>critical real-world problems, such as improving women’s safety through enhanced surveillance</a:t>
            </a:r>
          </a:p>
          <a:p>
            <a:r>
              <a:rPr lang="en-IN" dirty="0">
                <a:latin typeface="IBM Plex Sans Light" panose="020B0403050203000203" pitchFamily="34" charset="0"/>
              </a:rPr>
              <a:t>systems. Our team combines practical coding experience, problem-solving skills, and machine</a:t>
            </a:r>
          </a:p>
          <a:p>
            <a:r>
              <a:rPr lang="en-IN" dirty="0">
                <a:latin typeface="IBM Plex Sans Light" panose="020B0403050203000203" pitchFamily="34" charset="0"/>
              </a:rPr>
              <a:t>learning, computer vision, and real-time analytics to create a system that ensures timely and</a:t>
            </a:r>
          </a:p>
          <a:p>
            <a:r>
              <a:rPr lang="en-IN" dirty="0">
                <a:latin typeface="IBM Plex Sans Light" panose="020B0403050203000203" pitchFamily="34" charset="0"/>
              </a:rPr>
              <a:t>accurate threat detection, whether urban or rural, for maximum impact on women’s safety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1C498-6C99-83BB-F92F-B21D0829179C}"/>
              </a:ext>
            </a:extLst>
          </p:cNvPr>
          <p:cNvSpPr txBox="1"/>
          <p:nvPr/>
        </p:nvSpPr>
        <p:spPr>
          <a:xfrm>
            <a:off x="224116" y="366662"/>
            <a:ext cx="645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92D050"/>
                </a:solidFill>
                <a:latin typeface="IBM Plex Sans Light" panose="020B0403050203000203" pitchFamily="34" charset="0"/>
              </a:rPr>
              <a:t>Team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86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C3F3-9497-7901-59E9-11D8B686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Talk about your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32FE6-C13C-CF56-285A-A83170128756}"/>
              </a:ext>
            </a:extLst>
          </p:cNvPr>
          <p:cNvSpPr txBox="1"/>
          <p:nvPr/>
        </p:nvSpPr>
        <p:spPr>
          <a:xfrm>
            <a:off x="244906" y="968202"/>
            <a:ext cx="1175304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IBM Plex Sans"/>
              </a:rPr>
              <a:t>Women’s safety remains a major concern across many cities and rural areas, especially during night hours or in isolated locations. Traditional safety apps are reactive — they rely on the user pressing a panic button or making a call, which might not always be possible in high-stress or emergency situations.</a:t>
            </a:r>
          </a:p>
          <a:p>
            <a:pPr>
              <a:buNone/>
            </a:pPr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Growing Threat to Women's Safety</a:t>
            </a:r>
          </a:p>
          <a:p>
            <a:r>
              <a:rPr lang="en-US" sz="1400" dirty="0">
                <a:latin typeface="IBM Plex Sans"/>
              </a:rPr>
              <a:t>In recent years, crimes against women in public spaces have seen a concerning rise — including harassment, stalking, assault, and abduction. Many of these incidents occur in isolated locations, busy public areas, or during night hours when </a:t>
            </a:r>
            <a:r>
              <a:rPr lang="en-US" sz="1400" b="1" dirty="0">
                <a:latin typeface="IBM Plex Sans"/>
              </a:rPr>
              <a:t>human monitoring is limited or delayed</a:t>
            </a:r>
            <a:r>
              <a:rPr lang="en-US" sz="1400" dirty="0">
                <a:latin typeface="IBM Plex Sans"/>
              </a:rPr>
              <a:t>.</a:t>
            </a:r>
          </a:p>
          <a:p>
            <a:r>
              <a:rPr lang="en-US" sz="1400" b="1" dirty="0">
                <a:latin typeface="IBM Plex Sans"/>
              </a:rPr>
              <a:t>Limitations in Existing Surveillance Systems:</a:t>
            </a:r>
          </a:p>
          <a:p>
            <a:r>
              <a:rPr lang="en-US" sz="1400" dirty="0">
                <a:latin typeface="IBM Plex Sans"/>
              </a:rPr>
              <a:t>Most current surveillance systems are </a:t>
            </a:r>
            <a:r>
              <a:rPr lang="en-US" sz="1400" b="1" dirty="0">
                <a:latin typeface="IBM Plex Sans"/>
              </a:rPr>
              <a:t>passive and reactive</a:t>
            </a:r>
            <a:r>
              <a:rPr lang="en-US" sz="1400" dirty="0">
                <a:latin typeface="IBM Plex Sans"/>
              </a:rPr>
              <a:t>:</a:t>
            </a:r>
          </a:p>
          <a:p>
            <a:r>
              <a:rPr lang="en-US" sz="1400" b="1" dirty="0">
                <a:latin typeface="IBM Plex Sans"/>
              </a:rPr>
              <a:t>Manual Monitoring</a:t>
            </a:r>
            <a:r>
              <a:rPr lang="en-US" sz="1400" dirty="0">
                <a:latin typeface="IBM Plex Sans"/>
              </a:rPr>
              <a:t>: CCTV footage needs to be watched by operators 24/7, which is not scalable or reliable.</a:t>
            </a:r>
          </a:p>
          <a:p>
            <a:r>
              <a:rPr lang="en-US" sz="1400" b="1" dirty="0">
                <a:latin typeface="IBM Plex Sans"/>
              </a:rPr>
              <a:t>Delayed Response</a:t>
            </a:r>
            <a:r>
              <a:rPr lang="en-US" sz="1400" dirty="0">
                <a:latin typeface="IBM Plex Sans"/>
              </a:rPr>
              <a:t>: By the time a threat is detected (often after an incident has occurred), it’s </a:t>
            </a:r>
            <a:r>
              <a:rPr lang="en-US" sz="1400" b="1" dirty="0">
                <a:latin typeface="IBM Plex Sans"/>
              </a:rPr>
              <a:t>too late</a:t>
            </a:r>
            <a:r>
              <a:rPr lang="en-US" sz="1400" dirty="0">
                <a:latin typeface="IBM Plex Sans"/>
              </a:rPr>
              <a:t> to prevent it.</a:t>
            </a:r>
          </a:p>
          <a:p>
            <a:r>
              <a:rPr lang="en-US" sz="1400" b="1" dirty="0">
                <a:latin typeface="IBM Plex Sans"/>
              </a:rPr>
              <a:t>No Real-Time Alerts</a:t>
            </a:r>
            <a:r>
              <a:rPr lang="en-US" sz="1400" dirty="0">
                <a:latin typeface="IBM Plex Sans"/>
              </a:rPr>
              <a:t>: Current systems don’t raise alarms unless manually triggered or observed.</a:t>
            </a:r>
          </a:p>
          <a:p>
            <a:r>
              <a:rPr lang="en-US" sz="1400" b="1" dirty="0">
                <a:latin typeface="IBM Plex Sans"/>
              </a:rPr>
              <a:t>Lack of Context Awareness</a:t>
            </a:r>
            <a:r>
              <a:rPr lang="en-US" sz="1400" dirty="0">
                <a:latin typeface="IBM Plex Sans"/>
              </a:rPr>
              <a:t>: Existing cameras cannot interpret human behavior — they only record.</a:t>
            </a:r>
          </a:p>
          <a:p>
            <a:pPr>
              <a:buNone/>
            </a:pPr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Problem in One Line:</a:t>
            </a:r>
          </a:p>
          <a:p>
            <a:r>
              <a:rPr lang="en-US" sz="1400" b="1" dirty="0">
                <a:latin typeface="IBM Plex Sans"/>
              </a:rPr>
              <a:t>There is no intelligent, real-time, autonomous system capable of identifying and preventing potential threats to women's safety in public spaces through behavioral analysis, gesture recognition, and automated alerts.</a:t>
            </a:r>
            <a:endParaRPr lang="en-US" sz="1400" dirty="0">
              <a:latin typeface="IBM Plex Sans"/>
            </a:endParaRPr>
          </a:p>
          <a:p>
            <a:pPr>
              <a:buNone/>
            </a:pPr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Real-Life Scenarios Highlighting the Problem:</a:t>
            </a:r>
          </a:p>
          <a:p>
            <a:r>
              <a:rPr lang="en-US" sz="1400" dirty="0">
                <a:latin typeface="IBM Plex Sans"/>
              </a:rPr>
              <a:t>A woman being followed at night on a bus stop goes unnoticed because the CCTV is just recording, not analyzing.</a:t>
            </a:r>
          </a:p>
          <a:p>
            <a:r>
              <a:rPr lang="en-US" sz="1400" dirty="0">
                <a:latin typeface="IBM Plex Sans"/>
              </a:rPr>
              <a:t>A child being abducted in a public park — no real-time detection, no alert to nearby police.</a:t>
            </a:r>
          </a:p>
          <a:p>
            <a:r>
              <a:rPr lang="en-US" sz="1400" dirty="0">
                <a:latin typeface="IBM Plex Sans"/>
              </a:rPr>
              <a:t>A woman signaling distress in a crowd but unable to shout or call — the gesture goes unnoticed by cameras.</a:t>
            </a:r>
          </a:p>
          <a:p>
            <a:pPr>
              <a:buNone/>
            </a:pPr>
            <a:endParaRPr lang="en-US" sz="1400" dirty="0">
              <a:latin typeface="IBM Plex Sans"/>
            </a:endParaRPr>
          </a:p>
          <a:p>
            <a:pPr>
              <a:buNone/>
            </a:pPr>
            <a:endParaRPr lang="en-US" sz="1400" dirty="0"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172592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C3F3-9497-7901-59E9-11D8B686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Talk about how you used </a:t>
            </a:r>
            <a:r>
              <a:rPr lang="en-US" b="1" dirty="0" err="1"/>
              <a:t>GenAI</a:t>
            </a:r>
            <a:r>
              <a:rPr lang="en-US" b="1" dirty="0"/>
              <a:t> to solve the problem. Give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14303-321F-C545-C430-9A932A4E8919}"/>
              </a:ext>
            </a:extLst>
          </p:cNvPr>
          <p:cNvSpPr txBox="1"/>
          <p:nvPr/>
        </p:nvSpPr>
        <p:spPr>
          <a:xfrm>
            <a:off x="411480" y="935474"/>
            <a:ext cx="1127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>
              <a:latin typeface="IBM Plex Sans" panose="020B050305020300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B69FE-23DE-1A32-5E10-D69C9E4EB07C}"/>
              </a:ext>
            </a:extLst>
          </p:cNvPr>
          <p:cNvSpPr txBox="1"/>
          <p:nvPr/>
        </p:nvSpPr>
        <p:spPr>
          <a:xfrm>
            <a:off x="411480" y="2677031"/>
            <a:ext cx="11277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600" dirty="0">
              <a:latin typeface="IBM Plex Sans" panose="020B050305020300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3FD75-B24D-68A8-A7BD-D95AA4E9DC27}"/>
              </a:ext>
            </a:extLst>
          </p:cNvPr>
          <p:cNvSpPr txBox="1"/>
          <p:nvPr/>
        </p:nvSpPr>
        <p:spPr>
          <a:xfrm>
            <a:off x="468001" y="838791"/>
            <a:ext cx="11277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IBM Plex Sans"/>
              </a:rPr>
              <a:t>We integrated </a:t>
            </a:r>
            <a:r>
              <a:rPr lang="en-US" sz="1400" b="1" dirty="0">
                <a:latin typeface="IBM Plex Sans"/>
              </a:rPr>
              <a:t>Generative AI (</a:t>
            </a:r>
            <a:r>
              <a:rPr lang="en-US" sz="1400" b="1" dirty="0" err="1">
                <a:latin typeface="IBM Plex Sans"/>
              </a:rPr>
              <a:t>GenAI</a:t>
            </a:r>
            <a:r>
              <a:rPr lang="en-US" sz="1400" b="1" dirty="0">
                <a:latin typeface="IBM Plex Sans"/>
              </a:rPr>
              <a:t>)</a:t>
            </a:r>
            <a:r>
              <a:rPr lang="en-US" sz="1400" dirty="0">
                <a:latin typeface="IBM Plex Sans"/>
              </a:rPr>
              <a:t> on IBM Cloud to:</a:t>
            </a:r>
          </a:p>
          <a:p>
            <a:r>
              <a:rPr lang="en-US" sz="1400" b="1" dirty="0">
                <a:latin typeface="IBM Plex Sans"/>
              </a:rPr>
              <a:t>a. Feature Extraction &amp; Scene Understanding</a:t>
            </a:r>
          </a:p>
          <a:p>
            <a:r>
              <a:rPr lang="en-US" sz="1400" dirty="0" err="1">
                <a:latin typeface="IBM Plex Sans"/>
              </a:rPr>
              <a:t>GenAI</a:t>
            </a:r>
            <a:r>
              <a:rPr lang="en-US" sz="1400" dirty="0">
                <a:latin typeface="IBM Plex Sans"/>
              </a:rPr>
              <a:t>, through pre-trained ML models, extracts features like:</a:t>
            </a:r>
          </a:p>
          <a:p>
            <a:pPr lvl="1"/>
            <a:r>
              <a:rPr lang="en-US" sz="1400" b="1" dirty="0">
                <a:latin typeface="IBM Plex Sans"/>
              </a:rPr>
              <a:t>Object Detection</a:t>
            </a:r>
            <a:r>
              <a:rPr lang="en-US" sz="1400" dirty="0">
                <a:latin typeface="IBM Plex Sans"/>
              </a:rPr>
              <a:t>: Detect people, weapons, or abnormal objects.</a:t>
            </a:r>
          </a:p>
          <a:p>
            <a:pPr lvl="1"/>
            <a:r>
              <a:rPr lang="en-US" sz="1400" b="1" dirty="0">
                <a:latin typeface="IBM Plex Sans"/>
              </a:rPr>
              <a:t>Motion Detection</a:t>
            </a:r>
            <a:r>
              <a:rPr lang="en-US" sz="1400" dirty="0">
                <a:latin typeface="IBM Plex Sans"/>
              </a:rPr>
              <a:t>: Sudden running or falling down.</a:t>
            </a:r>
          </a:p>
          <a:p>
            <a:pPr lvl="1"/>
            <a:r>
              <a:rPr lang="en-US" sz="1400" b="1" dirty="0">
                <a:latin typeface="IBM Plex Sans"/>
              </a:rPr>
              <a:t>Pose Estimation</a:t>
            </a:r>
            <a:r>
              <a:rPr lang="en-US" sz="1400" dirty="0">
                <a:latin typeface="IBM Plex Sans"/>
              </a:rPr>
              <a:t>: Detect fighting or struggle postures.</a:t>
            </a:r>
          </a:p>
          <a:p>
            <a:pPr lvl="1"/>
            <a:r>
              <a:rPr lang="en-US" sz="1400" b="1" dirty="0">
                <a:latin typeface="IBM Plex Sans"/>
              </a:rPr>
              <a:t>Facial Expression Analysis</a:t>
            </a:r>
            <a:r>
              <a:rPr lang="en-US" sz="1400" dirty="0">
                <a:latin typeface="IBM Plex Sans"/>
              </a:rPr>
              <a:t>: Identify fear, panic, or aggression.</a:t>
            </a:r>
          </a:p>
          <a:p>
            <a:pPr lvl="1"/>
            <a:r>
              <a:rPr lang="en-US" sz="1400" b="1" dirty="0">
                <a:latin typeface="IBM Plex Sans"/>
              </a:rPr>
              <a:t>Sign Recognition</a:t>
            </a:r>
            <a:r>
              <a:rPr lang="en-US" sz="1400" dirty="0">
                <a:latin typeface="IBM Plex Sans"/>
              </a:rPr>
              <a:t>: Recognize gestures for help (e.g., waving hands).</a:t>
            </a:r>
          </a:p>
          <a:p>
            <a:pPr lvl="1"/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b. Natural Language Alert Generation</a:t>
            </a:r>
          </a:p>
          <a:p>
            <a:r>
              <a:rPr lang="en-US" sz="1400" dirty="0">
                <a:latin typeface="IBM Plex Sans"/>
              </a:rPr>
              <a:t>Once </a:t>
            </a:r>
            <a:r>
              <a:rPr lang="en-US" sz="1400" dirty="0" err="1">
                <a:latin typeface="IBM Plex Sans"/>
              </a:rPr>
              <a:t>GenAI</a:t>
            </a:r>
            <a:r>
              <a:rPr lang="en-US" sz="1400" dirty="0">
                <a:latin typeface="IBM Plex Sans"/>
              </a:rPr>
              <a:t> identifies a threat, it automatically generates alerts like:</a:t>
            </a:r>
          </a:p>
          <a:p>
            <a:r>
              <a:rPr lang="en-US" sz="1400" dirty="0">
                <a:latin typeface="IBM Plex Sans"/>
              </a:rPr>
              <a:t>"Suspicious crowd gathering detected near Sector 5 Metro Station. Potential threat to lone female individual.“</a:t>
            </a:r>
          </a:p>
          <a:p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c. Human Operator Feedback</a:t>
            </a:r>
          </a:p>
          <a:p>
            <a:r>
              <a:rPr lang="en-US" sz="1400" dirty="0" err="1">
                <a:latin typeface="IBM Plex Sans"/>
              </a:rPr>
              <a:t>GenAI</a:t>
            </a:r>
            <a:r>
              <a:rPr lang="en-US" sz="1400" dirty="0">
                <a:latin typeface="IBM Plex Sans"/>
              </a:rPr>
              <a:t> learns from human feedback and refines predictions.</a:t>
            </a:r>
          </a:p>
          <a:p>
            <a:r>
              <a:rPr lang="en-US" sz="1400" dirty="0">
                <a:latin typeface="IBM Plex Sans"/>
              </a:rPr>
              <a:t>It gets better over time by </a:t>
            </a:r>
            <a:r>
              <a:rPr lang="en-US" sz="1400" b="1" dirty="0">
                <a:latin typeface="IBM Plex Sans"/>
              </a:rPr>
              <a:t>reinforcement learning</a:t>
            </a:r>
            <a:r>
              <a:rPr lang="en-US" sz="1400" dirty="0">
                <a:latin typeface="IBM Plex Sans"/>
              </a:rPr>
              <a:t> from labeled anomalies and false positives.</a:t>
            </a:r>
          </a:p>
          <a:p>
            <a:endParaRPr lang="en-US" sz="1400" b="1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d. Voice Command Generation</a:t>
            </a:r>
            <a:r>
              <a:rPr lang="en-US" sz="1400" dirty="0">
                <a:latin typeface="IBM Plex Sans"/>
              </a:rPr>
              <a:t>:</a:t>
            </a:r>
          </a:p>
          <a:p>
            <a:pPr lvl="1"/>
            <a:r>
              <a:rPr lang="en-US" sz="1400" dirty="0">
                <a:latin typeface="IBM Plex Sans"/>
              </a:rPr>
              <a:t>If the person shouts or speaks words like </a:t>
            </a:r>
            <a:r>
              <a:rPr lang="en-US" sz="1400" i="1" dirty="0">
                <a:latin typeface="IBM Plex Sans"/>
              </a:rPr>
              <a:t>“help”</a:t>
            </a:r>
            <a:r>
              <a:rPr lang="en-US" sz="1400" dirty="0">
                <a:latin typeface="IBM Plex Sans"/>
              </a:rPr>
              <a:t> or </a:t>
            </a:r>
            <a:r>
              <a:rPr lang="en-US" sz="1400" i="1" dirty="0">
                <a:latin typeface="IBM Plex Sans"/>
              </a:rPr>
              <a:t>“no”</a:t>
            </a:r>
            <a:r>
              <a:rPr lang="en-US" sz="1400" dirty="0">
                <a:latin typeface="IBM Plex Sans"/>
              </a:rPr>
              <a:t>, </a:t>
            </a:r>
            <a:r>
              <a:rPr lang="en-US" sz="1400" dirty="0" err="1">
                <a:latin typeface="IBM Plex Sans"/>
              </a:rPr>
              <a:t>GenAI</a:t>
            </a:r>
            <a:r>
              <a:rPr lang="en-US" sz="1400" dirty="0">
                <a:latin typeface="IBM Plex Sans"/>
              </a:rPr>
              <a:t> recognizes intent and automatically sends help alerts.</a:t>
            </a:r>
          </a:p>
          <a:p>
            <a:pPr lvl="1"/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e. Smart </a:t>
            </a:r>
            <a:r>
              <a:rPr lang="en-US" sz="1400" b="1" dirty="0" err="1">
                <a:latin typeface="IBM Plex Sans"/>
              </a:rPr>
              <a:t>Chatbot</a:t>
            </a:r>
            <a:r>
              <a:rPr lang="en-US" sz="1400" b="1" dirty="0">
                <a:latin typeface="IBM Plex Sans"/>
              </a:rPr>
              <a:t> Assistant</a:t>
            </a:r>
            <a:r>
              <a:rPr lang="en-US" sz="1400" dirty="0">
                <a:latin typeface="IBM Plex Sans"/>
              </a:rPr>
              <a:t>:</a:t>
            </a:r>
          </a:p>
          <a:p>
            <a:pPr lvl="1"/>
            <a:r>
              <a:rPr lang="en-US" sz="1400" dirty="0">
                <a:latin typeface="IBM Plex Sans"/>
              </a:rPr>
              <a:t>We used IBM Watson Assistant with </a:t>
            </a:r>
            <a:r>
              <a:rPr lang="en-US" sz="1400" dirty="0" err="1">
                <a:latin typeface="IBM Plex Sans"/>
              </a:rPr>
              <a:t>GenAI</a:t>
            </a:r>
            <a:r>
              <a:rPr lang="en-US" sz="1400" dirty="0">
                <a:latin typeface="IBM Plex Sans"/>
              </a:rPr>
              <a:t> to answer queries like:</a:t>
            </a:r>
          </a:p>
          <a:p>
            <a:pPr lvl="1"/>
            <a:r>
              <a:rPr lang="en-US" sz="1400" dirty="0">
                <a:latin typeface="IBM Plex Sans"/>
              </a:rPr>
              <a:t>“Where is the nearest police station?”</a:t>
            </a:r>
            <a:br>
              <a:rPr lang="en-US" sz="1400" dirty="0">
                <a:latin typeface="IBM Plex Sans"/>
              </a:rPr>
            </a:br>
            <a:r>
              <a:rPr lang="en-US" sz="1400" dirty="0">
                <a:latin typeface="IBM Plex Sans"/>
              </a:rPr>
              <a:t>“I feel unsafe. What should I do?”</a:t>
            </a:r>
          </a:p>
          <a:p>
            <a:endParaRPr lang="en-IN" sz="1400" dirty="0"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7382078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52399-DFF9-3CF0-25E6-A8BF5999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B684-7B6C-14B9-5F9E-F501D129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Explain the user experience of your application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52CE5-C1E7-28A3-9E5E-76C83D6DEDAE}"/>
              </a:ext>
            </a:extLst>
          </p:cNvPr>
          <p:cNvSpPr txBox="1"/>
          <p:nvPr/>
        </p:nvSpPr>
        <p:spPr>
          <a:xfrm>
            <a:off x="346165" y="1199273"/>
            <a:ext cx="112776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IBM Plex Sans"/>
              </a:rPr>
              <a:t>End-to-End Flow Based on Diagram:</a:t>
            </a:r>
          </a:p>
          <a:p>
            <a:endParaRPr lang="en-US" sz="1400" b="1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Input: City Surveillance Cameras</a:t>
            </a:r>
            <a:endParaRPr lang="en-US" sz="1400" dirty="0">
              <a:latin typeface="IBM Plex Sans"/>
            </a:endParaRPr>
          </a:p>
          <a:p>
            <a:pPr lvl="1"/>
            <a:r>
              <a:rPr lang="en-US" sz="1400" dirty="0">
                <a:latin typeface="IBM Plex Sans"/>
              </a:rPr>
              <a:t>Installed in public places — streets, parks, transit stations.</a:t>
            </a:r>
          </a:p>
          <a:p>
            <a:pPr lvl="1"/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Video Analysis System</a:t>
            </a:r>
            <a:endParaRPr lang="en-US" sz="1400" dirty="0">
              <a:latin typeface="IBM Plex Sans"/>
            </a:endParaRPr>
          </a:p>
          <a:p>
            <a:pPr lvl="1"/>
            <a:r>
              <a:rPr lang="en-US" sz="1400" dirty="0">
                <a:latin typeface="IBM Plex Sans"/>
              </a:rPr>
              <a:t>Feeds are pre-processed using </a:t>
            </a:r>
            <a:r>
              <a:rPr lang="en-US" sz="1400" b="1" dirty="0">
                <a:latin typeface="IBM Plex Sans"/>
              </a:rPr>
              <a:t>background subtraction</a:t>
            </a:r>
            <a:r>
              <a:rPr lang="en-US" sz="1400" dirty="0">
                <a:latin typeface="IBM Plex Sans"/>
              </a:rPr>
              <a:t> to isolate people/objects.</a:t>
            </a:r>
          </a:p>
          <a:p>
            <a:pPr lvl="1"/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AI-Powered Feature Extraction</a:t>
            </a:r>
            <a:endParaRPr lang="en-US" sz="1400" dirty="0">
              <a:latin typeface="IBM Plex Sans"/>
            </a:endParaRPr>
          </a:p>
          <a:p>
            <a:pPr lvl="1"/>
            <a:r>
              <a:rPr lang="en-US" sz="1400" dirty="0">
                <a:latin typeface="IBM Plex Sans"/>
              </a:rPr>
              <a:t>CV models extract posture, gestures, facial cues, motion, and more.</a:t>
            </a:r>
          </a:p>
          <a:p>
            <a:pPr lvl="1"/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ML Model Analysis</a:t>
            </a:r>
            <a:endParaRPr lang="en-US" sz="1400" dirty="0">
              <a:latin typeface="IBM Plex Sans"/>
            </a:endParaRPr>
          </a:p>
          <a:p>
            <a:pPr lvl="1"/>
            <a:r>
              <a:rPr lang="en-US" sz="1400" dirty="0">
                <a:latin typeface="IBM Plex Sans"/>
              </a:rPr>
              <a:t>Uses a combination of pre-trained models and real-time data to analyze context.</a:t>
            </a:r>
          </a:p>
          <a:p>
            <a:pPr lvl="1"/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Smart Decision Logic</a:t>
            </a:r>
            <a:endParaRPr lang="en-US" sz="1400" dirty="0">
              <a:latin typeface="IBM Plex Sans"/>
            </a:endParaRPr>
          </a:p>
          <a:p>
            <a:pPr lvl="1"/>
            <a:r>
              <a:rPr lang="en-US" sz="1400" dirty="0">
                <a:latin typeface="IBM Plex Sans"/>
              </a:rPr>
              <a:t>Based on anomaly detection, crowd behavior, and gesture recognition.</a:t>
            </a:r>
          </a:p>
          <a:p>
            <a:pPr lvl="1"/>
            <a:endParaRPr lang="en-US" sz="1400" dirty="0">
              <a:latin typeface="IBM Plex Sans"/>
            </a:endParaRPr>
          </a:p>
          <a:p>
            <a:r>
              <a:rPr lang="en-US" sz="1400" b="1" dirty="0">
                <a:latin typeface="IBM Plex Sans"/>
              </a:rPr>
              <a:t>Action: Alert Triggering</a:t>
            </a:r>
            <a:endParaRPr lang="en-US" sz="1400" dirty="0">
              <a:latin typeface="IBM Plex Sans"/>
            </a:endParaRPr>
          </a:p>
          <a:p>
            <a:pPr lvl="1"/>
            <a:r>
              <a:rPr lang="en-US" sz="1400" dirty="0">
                <a:latin typeface="IBM Plex Sans"/>
              </a:rPr>
              <a:t>If the </a:t>
            </a:r>
            <a:r>
              <a:rPr lang="en-US" sz="1400" b="1" dirty="0">
                <a:latin typeface="IBM Plex Sans"/>
              </a:rPr>
              <a:t>alert threshold is met</a:t>
            </a:r>
            <a:r>
              <a:rPr lang="en-US" sz="1400" dirty="0">
                <a:latin typeface="IBM Plex Sans"/>
              </a:rPr>
              <a:t>, the system sends alerts to: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>
                <a:latin typeface="IBM Plex Sans"/>
              </a:rPr>
              <a:t>Central Police Hub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>
                <a:latin typeface="IBM Plex Sans"/>
              </a:rPr>
              <a:t>Nearest Police Patrol</a:t>
            </a:r>
          </a:p>
          <a:p>
            <a:pPr lvl="2">
              <a:buFont typeface="Arial" pitchFamily="34" charset="0"/>
              <a:buChar char="•"/>
            </a:pPr>
            <a:r>
              <a:rPr lang="en-US" sz="1400" dirty="0">
                <a:latin typeface="IBM Plex Sans"/>
              </a:rPr>
              <a:t>(Optional) Emergency contacts or guardian apps</a:t>
            </a:r>
          </a:p>
          <a:p>
            <a:endParaRPr lang="en-IN" sz="1400" dirty="0"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4239781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D1005-09CA-B12B-2B4E-8E66C3328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066D-C990-39C4-2B46-44845248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Explain the power of your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60281-8E6D-18C5-A45B-EA5D5CAB2326}"/>
              </a:ext>
            </a:extLst>
          </p:cNvPr>
          <p:cNvSpPr txBox="1"/>
          <p:nvPr/>
        </p:nvSpPr>
        <p:spPr>
          <a:xfrm>
            <a:off x="262490" y="861149"/>
            <a:ext cx="114198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IBM Plex Sans Light"/>
              </a:rPr>
              <a:t>Core Strengths:</a:t>
            </a:r>
          </a:p>
          <a:p>
            <a:endParaRPr lang="en-US" sz="1400" b="1" dirty="0">
              <a:latin typeface="IBM Plex Sans Light"/>
            </a:endParaRPr>
          </a:p>
          <a:p>
            <a:r>
              <a:rPr lang="en-US" sz="1400" b="1" dirty="0">
                <a:latin typeface="IBM Plex Sans Light"/>
              </a:rPr>
              <a:t>AI-driven Predictive Alerts</a:t>
            </a:r>
            <a:endParaRPr lang="en-US" sz="1400" dirty="0">
              <a:latin typeface="IBM Plex Sans Light"/>
            </a:endParaRPr>
          </a:p>
          <a:p>
            <a:pPr lvl="1"/>
            <a:r>
              <a:rPr lang="en-US" sz="1400" dirty="0">
                <a:latin typeface="IBM Plex Sans Light"/>
              </a:rPr>
              <a:t>Uses camera and sensor data to detect danger </a:t>
            </a:r>
            <a:r>
              <a:rPr lang="en-US" sz="1400" b="1" dirty="0">
                <a:latin typeface="IBM Plex Sans Light"/>
              </a:rPr>
              <a:t>before</a:t>
            </a:r>
            <a:r>
              <a:rPr lang="en-US" sz="1400" dirty="0">
                <a:latin typeface="IBM Plex Sans Light"/>
              </a:rPr>
              <a:t> the user reacts.</a:t>
            </a:r>
          </a:p>
          <a:p>
            <a:pPr lvl="1"/>
            <a:endParaRPr lang="en-US" sz="1400" dirty="0">
              <a:latin typeface="IBM Plex Sans Light"/>
            </a:endParaRPr>
          </a:p>
          <a:p>
            <a:r>
              <a:rPr lang="en-US" sz="1400" b="1" dirty="0">
                <a:latin typeface="IBM Plex Sans Light"/>
              </a:rPr>
              <a:t>IBM Cloud Integration</a:t>
            </a:r>
            <a:endParaRPr lang="en-US" sz="1400" dirty="0">
              <a:latin typeface="IBM Plex Sans Light"/>
            </a:endParaRPr>
          </a:p>
          <a:p>
            <a:pPr lvl="1"/>
            <a:r>
              <a:rPr lang="en-US" sz="1400" dirty="0">
                <a:latin typeface="IBM Plex Sans Light"/>
              </a:rPr>
              <a:t>Real-time APIs for video analysis, natural language generation, and </a:t>
            </a:r>
            <a:r>
              <a:rPr lang="en-US" sz="1400" dirty="0" err="1">
                <a:latin typeface="IBM Plex Sans Light"/>
              </a:rPr>
              <a:t>chatbot</a:t>
            </a:r>
            <a:r>
              <a:rPr lang="en-US" sz="1400" dirty="0">
                <a:latin typeface="IBM Plex Sans Light"/>
              </a:rPr>
              <a:t> support.</a:t>
            </a:r>
          </a:p>
          <a:p>
            <a:pPr lvl="1"/>
            <a:endParaRPr lang="en-US" sz="1400" dirty="0">
              <a:latin typeface="IBM Plex Sans Light"/>
            </a:endParaRPr>
          </a:p>
          <a:p>
            <a:r>
              <a:rPr lang="en-US" sz="1400" b="1" dirty="0">
                <a:latin typeface="IBM Plex Sans Light"/>
              </a:rPr>
              <a:t>24/7 Monitoring</a:t>
            </a:r>
            <a:endParaRPr lang="en-US" sz="1400" dirty="0">
              <a:latin typeface="IBM Plex Sans Light"/>
            </a:endParaRPr>
          </a:p>
          <a:p>
            <a:r>
              <a:rPr lang="en-US" sz="1400" dirty="0">
                <a:latin typeface="IBM Plex Sans Light"/>
              </a:rPr>
              <a:t>Can be deployed at home, public transport, offices, or public areas.</a:t>
            </a:r>
          </a:p>
          <a:p>
            <a:endParaRPr lang="en-US" sz="1400" dirty="0">
              <a:latin typeface="IBM Plex Sans Light"/>
            </a:endParaRPr>
          </a:p>
          <a:p>
            <a:r>
              <a:rPr lang="en-US" sz="1400" b="1" dirty="0">
                <a:latin typeface="IBM Plex Sans Light"/>
              </a:rPr>
              <a:t>Automated Reporting</a:t>
            </a:r>
            <a:endParaRPr lang="en-US" sz="1400" dirty="0">
              <a:latin typeface="IBM Plex Sans Light"/>
            </a:endParaRPr>
          </a:p>
          <a:p>
            <a:r>
              <a:rPr lang="en-US" sz="1400" dirty="0">
                <a:latin typeface="IBM Plex Sans Light"/>
              </a:rPr>
              <a:t>Auto-generates report logs with timestamp, location, and media — helpful for legal proof.</a:t>
            </a:r>
          </a:p>
          <a:p>
            <a:endParaRPr lang="en-US" sz="1400" dirty="0">
              <a:latin typeface="IBM Plex Sans Light"/>
            </a:endParaRPr>
          </a:p>
          <a:p>
            <a:r>
              <a:rPr lang="en-US" sz="1400" b="1" dirty="0">
                <a:latin typeface="IBM Plex Sans Light"/>
              </a:rPr>
              <a:t>Proactive &amp; Automated Safety</a:t>
            </a:r>
            <a:endParaRPr lang="en-US" sz="1400" dirty="0">
              <a:latin typeface="IBM Plex Sans Light"/>
            </a:endParaRPr>
          </a:p>
          <a:p>
            <a:r>
              <a:rPr lang="en-US" sz="1400" dirty="0">
                <a:latin typeface="IBM Plex Sans Light"/>
              </a:rPr>
              <a:t>System doesn’t wait for someone to raise an alarm.</a:t>
            </a:r>
          </a:p>
          <a:p>
            <a:endParaRPr lang="en-US" sz="1400" dirty="0">
              <a:latin typeface="IBM Plex Sans Light"/>
            </a:endParaRPr>
          </a:p>
          <a:p>
            <a:r>
              <a:rPr lang="en-US" sz="1400" b="1" dirty="0">
                <a:latin typeface="IBM Plex Sans Light"/>
              </a:rPr>
              <a:t>Crowd Behavior Monitoring</a:t>
            </a:r>
            <a:endParaRPr lang="en-US" sz="1400" dirty="0">
              <a:latin typeface="IBM Plex Sans Light"/>
            </a:endParaRPr>
          </a:p>
          <a:p>
            <a:r>
              <a:rPr lang="en-US" sz="1400" dirty="0">
                <a:latin typeface="IBM Plex Sans Light"/>
              </a:rPr>
              <a:t>Detects riots, mob aggression, or unusual crowd movements.</a:t>
            </a:r>
          </a:p>
          <a:p>
            <a:endParaRPr lang="en-US" sz="1400" dirty="0">
              <a:latin typeface="IBM Plex Sans Light"/>
            </a:endParaRPr>
          </a:p>
          <a:p>
            <a:r>
              <a:rPr lang="en-US" sz="1400" b="1" dirty="0">
                <a:latin typeface="IBM Plex Sans Light"/>
              </a:rPr>
              <a:t>Centralized Law Enforcement Dispatch</a:t>
            </a:r>
            <a:endParaRPr lang="en-US" sz="1400" dirty="0">
              <a:latin typeface="IBM Plex Sans Light"/>
            </a:endParaRPr>
          </a:p>
          <a:p>
            <a:r>
              <a:rPr lang="en-US" sz="1400" dirty="0">
                <a:latin typeface="IBM Plex Sans Light"/>
              </a:rPr>
              <a:t>Smart alert routing based on GPS coordinates and urgency.</a:t>
            </a:r>
          </a:p>
          <a:p>
            <a:endParaRPr lang="en-US" sz="1400" dirty="0">
              <a:latin typeface="IBM Plex Sans Light"/>
            </a:endParaRPr>
          </a:p>
          <a:p>
            <a:r>
              <a:rPr lang="en-US" sz="1400" b="1" dirty="0">
                <a:latin typeface="IBM Plex Sans Light"/>
              </a:rPr>
              <a:t>Scalable &amp; Trainable System</a:t>
            </a:r>
            <a:endParaRPr lang="en-US" sz="1400" dirty="0">
              <a:latin typeface="IBM Plex Sans Light"/>
            </a:endParaRPr>
          </a:p>
          <a:p>
            <a:r>
              <a:rPr lang="en-US" sz="1400" dirty="0">
                <a:latin typeface="IBM Plex Sans Light"/>
              </a:rPr>
              <a:t>With </a:t>
            </a:r>
            <a:r>
              <a:rPr lang="en-US" sz="1400" b="1" dirty="0" err="1">
                <a:latin typeface="IBM Plex Sans Light"/>
              </a:rPr>
              <a:t>GenAI</a:t>
            </a:r>
            <a:r>
              <a:rPr lang="en-US" sz="1400" b="1" dirty="0">
                <a:latin typeface="IBM Plex Sans Light"/>
              </a:rPr>
              <a:t> and feedback loops</a:t>
            </a:r>
            <a:r>
              <a:rPr lang="en-US" sz="1400" dirty="0">
                <a:latin typeface="IBM Plex Sans Light"/>
              </a:rPr>
              <a:t>, the model continuously improves in accuracy.</a:t>
            </a:r>
          </a:p>
          <a:p>
            <a:pPr marL="285750" indent="-285750"/>
            <a:endParaRPr lang="en-US" sz="1400" dirty="0"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436760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841-1D17-71BB-D09E-E150FF17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Explain the potential (future use cases) of your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F43E6-6300-F198-CBCC-4D1D03589EE2}"/>
              </a:ext>
            </a:extLst>
          </p:cNvPr>
          <p:cNvSpPr txBox="1"/>
          <p:nvPr/>
        </p:nvSpPr>
        <p:spPr>
          <a:xfrm>
            <a:off x="262490" y="861149"/>
            <a:ext cx="114198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IBM Plex Sans Light"/>
              </a:rPr>
              <a:t>This real-time surveillance system can revolutionize public safety across domains:</a:t>
            </a:r>
          </a:p>
          <a:p>
            <a:r>
              <a:rPr lang="en-US" sz="1400" b="1" dirty="0">
                <a:latin typeface="IBM Plex Sans Light"/>
              </a:rPr>
              <a:t>Future Use Cases: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>
                <a:latin typeface="IBM Plex Sans Light"/>
              </a:rPr>
              <a:t>Public Transportation</a:t>
            </a:r>
          </a:p>
          <a:p>
            <a:r>
              <a:rPr lang="en-US" sz="1400" dirty="0">
                <a:latin typeface="IBM Plex Sans Light"/>
              </a:rPr>
              <a:t>Monitor buses, metros, and stations to </a:t>
            </a:r>
            <a:r>
              <a:rPr lang="en-US" sz="1400" b="1" dirty="0">
                <a:latin typeface="IBM Plex Sans Light"/>
              </a:rPr>
              <a:t>prevent harassment or robbery</a:t>
            </a:r>
            <a:r>
              <a:rPr lang="en-US" sz="1400" dirty="0">
                <a:latin typeface="IBM Plex Sans Light"/>
              </a:rPr>
              <a:t>.</a:t>
            </a:r>
          </a:p>
          <a:p>
            <a:r>
              <a:rPr lang="en-US" sz="1400" dirty="0">
                <a:latin typeface="IBM Plex Sans Light"/>
              </a:rPr>
              <a:t>Alert control rooms instantly in case of violence or drugging incidents.</a:t>
            </a:r>
          </a:p>
          <a:p>
            <a:endParaRPr lang="en-US" sz="1400" dirty="0">
              <a:latin typeface="IBM Plex Sans Light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>
                <a:latin typeface="IBM Plex Sans Light"/>
              </a:rPr>
              <a:t>Corporate &amp; Educational Campuses</a:t>
            </a:r>
          </a:p>
          <a:p>
            <a:r>
              <a:rPr lang="en-US" sz="1400" dirty="0">
                <a:latin typeface="IBM Plex Sans Light"/>
              </a:rPr>
              <a:t>Install in offices and colleges to track unauthorized entries, </a:t>
            </a:r>
            <a:r>
              <a:rPr lang="en-US" sz="1400" b="1" dirty="0">
                <a:latin typeface="IBM Plex Sans Light"/>
              </a:rPr>
              <a:t>sexual harassment</a:t>
            </a:r>
            <a:r>
              <a:rPr lang="en-US" sz="1400" dirty="0">
                <a:latin typeface="IBM Plex Sans Light"/>
              </a:rPr>
              <a:t>, or bullying.</a:t>
            </a:r>
          </a:p>
          <a:p>
            <a:endParaRPr lang="en-US" sz="1400" dirty="0">
              <a:latin typeface="IBM Plex Sans Light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>
                <a:latin typeface="IBM Plex Sans Light"/>
              </a:rPr>
              <a:t> Smart Cities</a:t>
            </a:r>
          </a:p>
          <a:p>
            <a:r>
              <a:rPr lang="en-US" sz="1400" dirty="0">
                <a:latin typeface="IBM Plex Sans Light"/>
              </a:rPr>
              <a:t>Integrate with smart traffic lights, emergency booths, and municipal surveillance.</a:t>
            </a:r>
          </a:p>
          <a:p>
            <a:endParaRPr lang="en-US" sz="1400" dirty="0">
              <a:latin typeface="IBM Plex Sans Light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>
                <a:latin typeface="IBM Plex Sans Light"/>
              </a:rPr>
              <a:t>Hospitals &amp; Hostels</a:t>
            </a:r>
          </a:p>
          <a:p>
            <a:r>
              <a:rPr lang="en-US" sz="1400" dirty="0">
                <a:latin typeface="IBM Plex Sans Light"/>
              </a:rPr>
              <a:t>Monitor corridors and entry points in </a:t>
            </a:r>
            <a:r>
              <a:rPr lang="en-US" sz="1400" b="1" dirty="0">
                <a:latin typeface="IBM Plex Sans Light"/>
              </a:rPr>
              <a:t>women’s hostels, wards</a:t>
            </a:r>
            <a:r>
              <a:rPr lang="en-US" sz="1400" dirty="0">
                <a:latin typeface="IBM Plex Sans Light"/>
              </a:rPr>
              <a:t>, or night duty zones.</a:t>
            </a:r>
          </a:p>
          <a:p>
            <a:endParaRPr lang="en-US" sz="1400" dirty="0">
              <a:latin typeface="IBM Plex Sans Light"/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err="1">
                <a:latin typeface="IBM Plex Sans Light"/>
              </a:rPr>
              <a:t>Vearable</a:t>
            </a:r>
            <a:r>
              <a:rPr lang="en-US" sz="1400" b="1" dirty="0">
                <a:latin typeface="IBM Plex Sans Light"/>
              </a:rPr>
              <a:t> Safety Devices</a:t>
            </a:r>
          </a:p>
          <a:p>
            <a:r>
              <a:rPr lang="en-US" sz="1400" dirty="0">
                <a:latin typeface="IBM Plex Sans Light"/>
              </a:rPr>
              <a:t>Combine with </a:t>
            </a:r>
            <a:r>
              <a:rPr lang="en-US" sz="1400" b="1" dirty="0">
                <a:latin typeface="IBM Plex Sans Light"/>
              </a:rPr>
              <a:t>smart glasses or badges</a:t>
            </a:r>
            <a:r>
              <a:rPr lang="en-US" sz="1400" dirty="0">
                <a:latin typeface="IBM Plex Sans Light"/>
              </a:rPr>
              <a:t> to offer a first-person view for real-time threat detection</a:t>
            </a:r>
          </a:p>
          <a:p>
            <a:r>
              <a:rPr lang="en-US" sz="1400" dirty="0">
                <a:latin typeface="IBM Plex Sans Light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400" b="1" dirty="0">
                <a:latin typeface="IBM Plex Sans Light"/>
              </a:rPr>
              <a:t>National Security Dashboards</a:t>
            </a:r>
          </a:p>
          <a:p>
            <a:r>
              <a:rPr lang="en-US" sz="1400" dirty="0">
                <a:latin typeface="IBM Plex Sans Light"/>
              </a:rPr>
              <a:t>Government can use the data for: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IBM Plex Sans Light"/>
              </a:rPr>
              <a:t>Crime </a:t>
            </a:r>
            <a:r>
              <a:rPr lang="en-US" sz="1400" dirty="0" err="1">
                <a:latin typeface="IBM Plex Sans Light"/>
              </a:rPr>
              <a:t>heatmaps</a:t>
            </a:r>
            <a:endParaRPr lang="en-US" sz="1400" dirty="0">
              <a:latin typeface="IBM Plex Sans Ligh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IBM Plex Sans Light"/>
              </a:rPr>
              <a:t>Predictive policing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>
                <a:latin typeface="IBM Plex Sans Light"/>
              </a:rPr>
              <a:t>Disaster management</a:t>
            </a:r>
          </a:p>
          <a:p>
            <a:pPr marL="285750" indent="-285750"/>
            <a:endParaRPr lang="en-US" sz="1400" b="1" dirty="0"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09967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841-1D17-71BB-D09E-E150FF17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Use of AI 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8DA8E-174A-0E6B-CC73-51D77EB47EDC}"/>
              </a:ext>
            </a:extLst>
          </p:cNvPr>
          <p:cNvSpPr txBox="1"/>
          <p:nvPr/>
        </p:nvSpPr>
        <p:spPr>
          <a:xfrm>
            <a:off x="262490" y="1074509"/>
            <a:ext cx="114198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Light" panose="020B0403050203000203" pitchFamily="34" charset="0"/>
              </a:rPr>
              <a:t>AI in Action:</a:t>
            </a:r>
            <a:endParaRPr kumimoji="0" lang="en-US" altLang="en-US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Light" panose="020B04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Computer Vision: </a:t>
            </a:r>
            <a:r>
              <a:rPr lang="en-US" sz="1400" dirty="0">
                <a:latin typeface="IBM Plex Sans Light" panose="020B0403050203000203" pitchFamily="34" charset="0"/>
              </a:rPr>
              <a:t>Analyzes live video feeds for detecting objects (people, vehicles) and potential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Object Detection: </a:t>
            </a:r>
            <a:r>
              <a:rPr lang="en-US" sz="1400" dirty="0">
                <a:latin typeface="IBM Plex Sans Light" panose="020B0403050203000203" pitchFamily="34" charset="0"/>
              </a:rPr>
              <a:t>Identifies and classifies objects, reducing false positives by understanding context.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Light" panose="020B040305020300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Pose &amp; Gesture Recognition: </a:t>
            </a:r>
            <a:r>
              <a:rPr lang="en-US" sz="1400" dirty="0">
                <a:latin typeface="IBM Plex Sans Light" panose="020B0403050203000203" pitchFamily="34" charset="0"/>
              </a:rPr>
              <a:t>Recognizes distress gestures (e.g., raised hands, aggressive body movements) for immediate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Facial Expression Analysis: </a:t>
            </a:r>
            <a:r>
              <a:rPr lang="en-US" sz="1400" dirty="0">
                <a:latin typeface="IBM Plex Sans Light" panose="020B0403050203000203" pitchFamily="34" charset="0"/>
              </a:rPr>
              <a:t>Analyzes facial cues to assess emotional states (fear, aggression) that indicate danger.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>
              <a:latin typeface="IBM Plex Sans Light" panose="020B04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 Light" panose="020B0403050203000203" pitchFamily="34" charset="0"/>
              </a:rPr>
              <a:t>How AI Solves the Problem:</a:t>
            </a:r>
            <a:endParaRPr kumimoji="0" lang="en-US" altLang="en-US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 Light" panose="020B040305020300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Behavioral Analysis: </a:t>
            </a:r>
            <a:r>
              <a:rPr lang="en-US" sz="1400" dirty="0">
                <a:latin typeface="IBM Plex Sans Light" panose="020B0403050203000203" pitchFamily="34" charset="0"/>
              </a:rPr>
              <a:t>AI distinguishes between normal and abnormal behavior, flagging suspicious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Machine Learning: </a:t>
            </a:r>
            <a:r>
              <a:rPr lang="en-US" sz="1400" dirty="0">
                <a:latin typeface="IBM Plex Sans Light" panose="020B0403050203000203" pitchFamily="34" charset="0"/>
              </a:rPr>
              <a:t>Continuously improves threat detection with ongoing learning from real-world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Context-Aware Alerts: </a:t>
            </a:r>
            <a:r>
              <a:rPr lang="en-US" sz="1400" dirty="0">
                <a:latin typeface="IBM Plex Sans Light" panose="020B0403050203000203" pitchFamily="34" charset="0"/>
              </a:rPr>
              <a:t>Sends intelligent alerts based on contextual understanding of detected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Privacy-First Design: </a:t>
            </a:r>
            <a:r>
              <a:rPr lang="en-US" sz="1400" dirty="0">
                <a:latin typeface="IBM Plex Sans Light" panose="020B0403050203000203" pitchFamily="34" charset="0"/>
              </a:rPr>
              <a:t>Ensures data privacy and complies with ethical standards (anonymization, no personal data storage).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dirty="0">
                <a:latin typeface="IBM Plex Sans Light" panose="020B0403050203000203" pitchFamily="34" charset="0"/>
              </a:rPr>
              <a:t>Reduced Human Dependency: </a:t>
            </a:r>
            <a:r>
              <a:rPr lang="en-US" sz="1400" dirty="0">
                <a:latin typeface="IBM Plex Sans Light" panose="020B0403050203000203" pitchFamily="34" charset="0"/>
              </a:rPr>
              <a:t>Automates threat detection and alerting, reducing reliance on human monitoring.</a:t>
            </a:r>
          </a:p>
        </p:txBody>
      </p:sp>
    </p:spTree>
    <p:extLst>
      <p:ext uri="{BB962C8B-B14F-4D97-AF65-F5344CB8AC3E}">
        <p14:creationId xmlns:p14="http://schemas.microsoft.com/office/powerpoint/2010/main" val="8608505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2841-1D17-71BB-D09E-E150FF17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90" y="508987"/>
            <a:ext cx="10514542" cy="483786"/>
          </a:xfrm>
        </p:spPr>
        <p:txBody>
          <a:bodyPr/>
          <a:lstStyle/>
          <a:p>
            <a:r>
              <a:rPr lang="en-US" b="1" dirty="0"/>
              <a:t>Future possibilities- </a:t>
            </a:r>
            <a:r>
              <a:rPr lang="en-US" dirty="0"/>
              <a:t>Scaling and Evolving the Solution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B51D7-06B0-E4DB-C4A9-E3DFFA11C168}"/>
              </a:ext>
            </a:extLst>
          </p:cNvPr>
          <p:cNvSpPr txBox="1"/>
          <p:nvPr/>
        </p:nvSpPr>
        <p:spPr>
          <a:xfrm>
            <a:off x="262490" y="1470749"/>
            <a:ext cx="11419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IBM Plex Sans Light" panose="020B0403050203000203" pitchFamily="34" charset="0"/>
              </a:rPr>
              <a:t>Advanced Emotion Recognition:</a:t>
            </a:r>
            <a:r>
              <a:rPr lang="en-US" dirty="0">
                <a:latin typeface="IBM Plex Sans Light" panose="020B0403050203000203" pitchFamily="34" charset="0"/>
              </a:rPr>
              <a:t> Incorporating deeper emotional analysis to identify panic, stress, or fear signals in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IBM Plex Sans Light" panose="020B0403050203000203" pitchFamily="34" charset="0"/>
              </a:rPr>
              <a:t>Predictive Analytics:</a:t>
            </a:r>
            <a:r>
              <a:rPr lang="en-US" dirty="0">
                <a:latin typeface="IBM Plex Sans Light" panose="020B0403050203000203" pitchFamily="34" charset="0"/>
              </a:rPr>
              <a:t> Using historical data to predict potential hotspots for safety risks and prevent crimes before they happen.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IBM Plex Sans Light" panose="020B0403050203000203" pitchFamily="34" charset="0"/>
              </a:rPr>
              <a:t>Integration with Smart Cities: </a:t>
            </a:r>
            <a:r>
              <a:rPr lang="en-US" dirty="0">
                <a:latin typeface="IBM Plex Sans Light" panose="020B0403050203000203" pitchFamily="34" charset="0"/>
              </a:rPr>
              <a:t>Seamlessly integrating our system into broader smart city frameworks, enhancing urban surveillance and safety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IBM Plex Sans Light" panose="020B0403050203000203" pitchFamily="34" charset="0"/>
              </a:rPr>
              <a:t>Global Scalability: </a:t>
            </a:r>
            <a:r>
              <a:rPr lang="en-US" dirty="0">
                <a:latin typeface="IBM Plex Sans Light" panose="020B0403050203000203" pitchFamily="34" charset="0"/>
              </a:rPr>
              <a:t>Extending the system to work across diverse environments, including rural, urban, and even remote areas with low infrastructure, while maintaining efficiency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IBM Plex Sans Light" panose="020B0403050203000203" pitchFamily="34" charset="0"/>
              </a:rPr>
              <a:t>Continuous Learning and Improvement: </a:t>
            </a:r>
            <a:r>
              <a:rPr lang="en-US" dirty="0">
                <a:latin typeface="IBM Plex Sans Light" panose="020B0403050203000203" pitchFamily="34" charset="0"/>
              </a:rPr>
              <a:t>Implementing self-learning algorithms to adapt to evolving threat patterns and improve detection accuracy over time</a:t>
            </a:r>
            <a:endParaRPr lang="en-US" b="1" dirty="0">
              <a:latin typeface="IBM Plex Sans Light" panose="020B0403050203000203" pitchFamily="34" charset="0"/>
            </a:endParaRPr>
          </a:p>
          <a:p>
            <a:endParaRPr lang="en-US" dirty="0"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602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1463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IBM Plex Sans</vt:lpstr>
      <vt:lpstr>IBM Plex Sans Light</vt:lpstr>
      <vt:lpstr>Office Theme</vt:lpstr>
      <vt:lpstr>PowerPoint Presentation</vt:lpstr>
      <vt:lpstr>PowerPoint Presentation</vt:lpstr>
      <vt:lpstr>1. Talk about your problem</vt:lpstr>
      <vt:lpstr>2. Talk about how you used GenAI to solve the problem. Give examples</vt:lpstr>
      <vt:lpstr>3. Explain the user experience of your application</vt:lpstr>
      <vt:lpstr>4. Explain the power of your application</vt:lpstr>
      <vt:lpstr>5. Explain the potential (future use cases) of your application</vt:lpstr>
      <vt:lpstr>Use of AI </vt:lpstr>
      <vt:lpstr>Future possibilities- Scaling and Evolving the Solution</vt:lpstr>
      <vt:lpstr>Data Flow Diagram &amp; Components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Vrushali Yogesh Joshi</dc:creator>
  <cp:lastModifiedBy>Pranshu Agrahari</cp:lastModifiedBy>
  <cp:revision>48</cp:revision>
  <dcterms:created xsi:type="dcterms:W3CDTF">2022-05-18T08:43:27Z</dcterms:created>
  <dcterms:modified xsi:type="dcterms:W3CDTF">2025-06-11T08:14:42Z</dcterms:modified>
</cp:coreProperties>
</file>