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Corsi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h3jHqLqpmNchg4QNIUL0c7hXOU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F4AA3E-A460-4CE3-8822-F64D895FAD5E}">
  <a:tblStyle styleId="{6DF4AA3E-A460-4CE3-8822-F64D895FAD5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siva-regular.fntdata"/><Relationship Id="rId25" Type="http://schemas.openxmlformats.org/officeDocument/2006/relationships/slide" Target="slides/slide19.xml"/><Relationship Id="rId28" Type="http://schemas.openxmlformats.org/officeDocument/2006/relationships/font" Target="fonts/Corsiva-italic.fntdata"/><Relationship Id="rId27" Type="http://schemas.openxmlformats.org/officeDocument/2006/relationships/font" Target="fonts/Corsi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siva-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3b90062ae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3b90062a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d6489dfd4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d6489dfd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3b90062ae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3b90062ae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3b90062ae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3b90062a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3adb1c7d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3adb1c7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d6489df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d6489df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d6489dfd4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d6489dfd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3b90062ae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3b90062a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3b90062a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3b90062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b90062ae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3b90062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3b90062ae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3b90062a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b2dc530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b2dc53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b2dc5309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b2dc530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eeexplore.ieee.org/author/370866391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8462" y="947209"/>
            <a:ext cx="121920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BMS COLLEGE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siva"/>
                <a:ea typeface="Corsiva"/>
                <a:cs typeface="Corsiva"/>
                <a:sym typeface="Corsiva"/>
              </a:rPr>
              <a:t>(Autonomous Institute, Affiliated to VTU, Belagavi)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00000"/>
                </a:solidFill>
                <a:latin typeface="Times New Roman"/>
                <a:ea typeface="Times New Roman"/>
                <a:cs typeface="Times New Roman"/>
                <a:sym typeface="Times New Roman"/>
              </a:rPr>
              <a:t>DEPARTMENT OF MACHINE LEARNING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C00000"/>
                </a:solidFill>
                <a:latin typeface="Times"/>
                <a:ea typeface="Times"/>
                <a:cs typeface="Times"/>
                <a:sym typeface="Times"/>
              </a:rPr>
              <a:t>(UG Program: B.E. in Artificial Intelligence and Machine Learning) </a:t>
            </a:r>
            <a:endParaRPr b="0" i="0" sz="1400" u="none" cap="none" strike="noStrike">
              <a:solidFill>
                <a:srgbClr val="C00000"/>
              </a:solidFill>
              <a:latin typeface="Times"/>
              <a:ea typeface="Times"/>
              <a:cs typeface="Times"/>
              <a:sym typeface="Times"/>
            </a:endParaRPr>
          </a:p>
        </p:txBody>
      </p:sp>
      <p:pic>
        <p:nvPicPr>
          <p:cNvPr descr="E:\BMSCE\dept_name_print_for_files\college_logo.jpeg" id="85" name="Google Shape;85;p1"/>
          <p:cNvPicPr preferRelativeResize="0"/>
          <p:nvPr/>
        </p:nvPicPr>
        <p:blipFill rotWithShape="1">
          <a:blip r:embed="rId3">
            <a:alphaModFix/>
          </a:blip>
          <a:srcRect b="0" l="0" r="0" t="0"/>
          <a:stretch/>
        </p:blipFill>
        <p:spPr>
          <a:xfrm>
            <a:off x="5762625" y="295275"/>
            <a:ext cx="671036" cy="658898"/>
          </a:xfrm>
          <a:prstGeom prst="rect">
            <a:avLst/>
          </a:prstGeom>
          <a:noFill/>
          <a:ln>
            <a:noFill/>
          </a:ln>
        </p:spPr>
      </p:pic>
      <p:sp>
        <p:nvSpPr>
          <p:cNvPr id="86" name="Google Shape;86;p1"/>
          <p:cNvSpPr txBox="1"/>
          <p:nvPr/>
        </p:nvSpPr>
        <p:spPr>
          <a:xfrm>
            <a:off x="16923" y="2666291"/>
            <a:ext cx="121836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487E"/>
                </a:solidFill>
                <a:latin typeface="Times New Roman"/>
                <a:ea typeface="Times New Roman"/>
                <a:cs typeface="Times New Roman"/>
                <a:sym typeface="Times New Roman"/>
              </a:rPr>
              <a:t>Course : Python Programming</a:t>
            </a:r>
            <a:endParaRPr b="1" i="0" sz="2800" u="none" cap="none" strike="noStrike">
              <a:solidFill>
                <a:srgbClr val="00487E"/>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800" u="none" cap="none" strike="noStrike">
                <a:solidFill>
                  <a:srgbClr val="00487E"/>
                </a:solidFill>
                <a:latin typeface="Times New Roman"/>
                <a:ea typeface="Times New Roman"/>
                <a:cs typeface="Times New Roman"/>
                <a:sym typeface="Times New Roman"/>
              </a:rPr>
              <a:t>Course Code: 22AM4AEPPM</a:t>
            </a:r>
            <a:endParaRPr b="1" i="0" sz="2800" u="none" cap="none" strike="noStrike">
              <a:solidFill>
                <a:srgbClr val="00487E"/>
              </a:solidFill>
              <a:latin typeface="Times New Roman"/>
              <a:ea typeface="Times New Roman"/>
              <a:cs typeface="Times New Roman"/>
              <a:sym typeface="Times New Roman"/>
            </a:endParaRPr>
          </a:p>
        </p:txBody>
      </p:sp>
      <p:sp>
        <p:nvSpPr>
          <p:cNvPr id="87" name="Google Shape;87;p1"/>
          <p:cNvSpPr txBox="1"/>
          <p:nvPr/>
        </p:nvSpPr>
        <p:spPr>
          <a:xfrm>
            <a:off x="8627532" y="5411104"/>
            <a:ext cx="3479700" cy="104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Faculty In-Charge: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latin typeface="Times New Roman"/>
                <a:ea typeface="Times New Roman"/>
                <a:cs typeface="Times New Roman"/>
                <a:sym typeface="Times New Roman"/>
              </a:rPr>
              <a:t>Dr. Seemanthini K Gowda</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Assistant 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Department of 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BMS College of Engineering</a:t>
            </a:r>
            <a:endParaRPr b="0" i="0" sz="1200" u="none" cap="none" strike="noStrike">
              <a:solidFill>
                <a:schemeClr val="dk1"/>
              </a:solidFill>
              <a:latin typeface="Times New Roman"/>
              <a:ea typeface="Times New Roman"/>
              <a:cs typeface="Times New Roman"/>
              <a:sym typeface="Times New Roman"/>
            </a:endParaRPr>
          </a:p>
        </p:txBody>
      </p:sp>
      <p:sp>
        <p:nvSpPr>
          <p:cNvPr id="88" name="Google Shape;88;p1"/>
          <p:cNvSpPr txBox="1"/>
          <p:nvPr/>
        </p:nvSpPr>
        <p:spPr>
          <a:xfrm>
            <a:off x="943149" y="5103300"/>
            <a:ext cx="3652800" cy="13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Student Name &amp; USN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Times New Roman"/>
                <a:ea typeface="Times New Roman"/>
                <a:cs typeface="Times New Roman"/>
                <a:sym typeface="Times New Roman"/>
              </a:rPr>
              <a:t>Pacharne Kaushal Yogesh - 1BM21AI080</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Pranshu Arora - 1BM21AI091</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Priyanshu Prasad - 1BM21AI096</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Times New Roman"/>
                <a:ea typeface="Times New Roman"/>
                <a:cs typeface="Times New Roman"/>
                <a:sym typeface="Times New Roman"/>
              </a:rPr>
              <a:t>Ryan Gupta - 1BM21AI107</a:t>
            </a:r>
            <a:endParaRPr b="0" i="0" sz="1400" u="none" cap="none" strike="noStrike">
              <a:solidFill>
                <a:schemeClr val="dk1"/>
              </a:solidFill>
              <a:latin typeface="Cambria"/>
              <a:ea typeface="Cambria"/>
              <a:cs typeface="Cambria"/>
              <a:sym typeface="Cambria"/>
            </a:endParaRPr>
          </a:p>
        </p:txBody>
      </p:sp>
      <p:sp>
        <p:nvSpPr>
          <p:cNvPr id="89" name="Google Shape;89;p1"/>
          <p:cNvSpPr txBox="1"/>
          <p:nvPr/>
        </p:nvSpPr>
        <p:spPr>
          <a:xfrm>
            <a:off x="6336" y="3862366"/>
            <a:ext cx="12183600" cy="892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latin typeface="Times New Roman"/>
                <a:ea typeface="Times New Roman"/>
                <a:cs typeface="Times New Roman"/>
                <a:sym typeface="Times New Roman"/>
              </a:rPr>
              <a:t>S.I.R.I.U.S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7030A0"/>
              </a:solidFill>
              <a:latin typeface="Times New Roman"/>
              <a:ea typeface="Times New Roman"/>
              <a:cs typeface="Times New Roman"/>
              <a:sym typeface="Times New Roman"/>
            </a:endParaRPr>
          </a:p>
        </p:txBody>
      </p:sp>
      <p:sp>
        <p:nvSpPr>
          <p:cNvPr id="90" name="Google Shape;90;p1"/>
          <p:cNvSpPr txBox="1"/>
          <p:nvPr/>
        </p:nvSpPr>
        <p:spPr>
          <a:xfrm>
            <a:off x="4596000" y="4460425"/>
            <a:ext cx="30000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lang="en-US" sz="1700">
                <a:solidFill>
                  <a:srgbClr val="674EA7"/>
                </a:solidFill>
                <a:latin typeface="Times"/>
                <a:ea typeface="Times"/>
                <a:cs typeface="Times"/>
                <a:sym typeface="Times"/>
              </a:rPr>
              <a:t>SEE PRESENTATION</a:t>
            </a:r>
            <a:endParaRPr b="1" i="0" sz="1700" u="none" cap="none" strike="noStrike">
              <a:solidFill>
                <a:srgbClr val="674EA7"/>
              </a:solidFill>
              <a:latin typeface="Times"/>
              <a:ea typeface="Times"/>
              <a:cs typeface="Times"/>
              <a:sym typeface="Times"/>
            </a:endParaRPr>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rgbClr val="0000FF"/>
                </a:solidFill>
                <a:latin typeface="Times New Roman"/>
                <a:ea typeface="Times New Roman"/>
                <a:cs typeface="Times New Roman"/>
                <a:sym typeface="Times New Roman"/>
              </a:rPr>
              <a:t>Date: </a:t>
            </a:r>
            <a:r>
              <a:rPr lang="en-US">
                <a:solidFill>
                  <a:srgbClr val="0000FF"/>
                </a:solidFill>
                <a:latin typeface="Times New Roman"/>
                <a:ea typeface="Times New Roman"/>
                <a:cs typeface="Times New Roman"/>
                <a:sym typeface="Times New Roman"/>
              </a:rPr>
              <a:t>Oct. 11,</a:t>
            </a:r>
            <a:r>
              <a:rPr b="0" i="0" lang="en-US" sz="1400" u="none" cap="none" strike="noStrike">
                <a:solidFill>
                  <a:srgbClr val="0000FF"/>
                </a:solidFill>
                <a:latin typeface="Times New Roman"/>
                <a:ea typeface="Times New Roman"/>
                <a:cs typeface="Times New Roman"/>
                <a:sym typeface="Times New Roman"/>
              </a:rPr>
              <a:t> 2023</a:t>
            </a:r>
            <a:endParaRPr b="1" i="0" sz="1700" u="none" cap="none" strike="noStrike">
              <a:solidFill>
                <a:srgbClr val="0000FF"/>
              </a:solidFill>
              <a:latin typeface="Times"/>
              <a:ea typeface="Times"/>
              <a:cs typeface="Times"/>
              <a:sym typeface="Times"/>
            </a:endParaRPr>
          </a:p>
        </p:txBody>
      </p:sp>
      <p:sp>
        <p:nvSpPr>
          <p:cNvPr id="91" name="Google Shape;91;p1"/>
          <p:cNvSpPr txBox="1"/>
          <p:nvPr/>
        </p:nvSpPr>
        <p:spPr>
          <a:xfrm>
            <a:off x="5098191" y="5122227"/>
            <a:ext cx="1926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chemeClr val="dk1"/>
                </a:solidFill>
                <a:latin typeface="Times New Roman"/>
                <a:ea typeface="Times New Roman"/>
                <a:cs typeface="Times New Roman"/>
                <a:sym typeface="Times New Roman"/>
              </a:rPr>
              <a:t>Semester &amp; Section: </a:t>
            </a:r>
            <a:r>
              <a:rPr b="1" i="0" lang="en-US" sz="1400" u="none" cap="none" strike="noStrike">
                <a:solidFill>
                  <a:schemeClr val="dk1"/>
                </a:solidFill>
                <a:latin typeface="Times New Roman"/>
                <a:ea typeface="Times New Roman"/>
                <a:cs typeface="Times New Roman"/>
                <a:sym typeface="Times New Roman"/>
              </a:rPr>
              <a:t>4B</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Project Batch No. </a:t>
            </a:r>
            <a:r>
              <a:rPr b="0" i="0" lang="en-US" sz="1400" u="none" cap="none" strike="noStrike">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P16</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3b90062ae_2_27"/>
          <p:cNvSpPr txBox="1"/>
          <p:nvPr>
            <p:ph type="title"/>
          </p:nvPr>
        </p:nvSpPr>
        <p:spPr>
          <a:xfrm>
            <a:off x="838200" y="1442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PROPOSED ARCHITECTURE</a:t>
            </a:r>
            <a:endParaRPr b="1" sz="3500">
              <a:latin typeface="Times New Roman"/>
              <a:ea typeface="Times New Roman"/>
              <a:cs typeface="Times New Roman"/>
              <a:sym typeface="Times New Roman"/>
            </a:endParaRPr>
          </a:p>
        </p:txBody>
      </p:sp>
      <p:sp>
        <p:nvSpPr>
          <p:cNvPr id="149" name="Google Shape;149;g243b90062ae_2_27"/>
          <p:cNvSpPr txBox="1"/>
          <p:nvPr>
            <p:ph idx="1" type="body"/>
          </p:nvPr>
        </p:nvSpPr>
        <p:spPr>
          <a:xfrm>
            <a:off x="838200" y="1172200"/>
            <a:ext cx="10515600" cy="3017700"/>
          </a:xfrm>
          <a:prstGeom prst="rect">
            <a:avLst/>
          </a:prstGeom>
        </p:spPr>
        <p:txBody>
          <a:bodyPr anchorCtr="0" anchor="t" bIns="45700" lIns="91425" spcFirstLastPara="1" rIns="91425" wrap="square" tIns="45700">
            <a:normAutofit lnSpcReduction="20000"/>
          </a:bodyPr>
          <a:lstStyle/>
          <a:p>
            <a:pPr indent="-50800" lvl="0" marL="228600" rtl="0" algn="just">
              <a:lnSpc>
                <a:spcPct val="10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S.I.R.I.U.S. follows a robust architecture, encompassing data preprocessing, AI model creation, and prediction generation. The architecture consists of:</a:t>
            </a:r>
            <a:endParaRPr sz="1900">
              <a:latin typeface="Times New Roman"/>
              <a:ea typeface="Times New Roman"/>
              <a:cs typeface="Times New Roman"/>
              <a:sym typeface="Times New Roman"/>
            </a:endParaRPr>
          </a:p>
          <a:p>
            <a:pPr indent="-50800" lvl="0" marL="228600" rtl="0" algn="just">
              <a:lnSpc>
                <a:spcPct val="10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349250" lvl="0" marL="457200" rtl="0" algn="just">
              <a:lnSpc>
                <a:spcPct val="105000"/>
              </a:lnSpc>
              <a:spcBef>
                <a:spcPts val="0"/>
              </a:spcBef>
              <a:spcAft>
                <a:spcPts val="0"/>
              </a:spcAft>
              <a:buSzPts val="1900"/>
              <a:buFont typeface="Times New Roman"/>
              <a:buChar char="•"/>
            </a:pPr>
            <a:r>
              <a:rPr lang="en-US" sz="1900">
                <a:solidFill>
                  <a:srgbClr val="222222"/>
                </a:solidFill>
                <a:highlight>
                  <a:schemeClr val="lt1"/>
                </a:highlight>
                <a:latin typeface="Times New Roman"/>
                <a:ea typeface="Times New Roman"/>
                <a:cs typeface="Times New Roman"/>
                <a:sym typeface="Times New Roman"/>
              </a:rPr>
              <a:t>Forget Gate: LTM goes to forget gate and it forgets information that is not useful.</a:t>
            </a:r>
            <a:endParaRPr sz="1900">
              <a:solidFill>
                <a:srgbClr val="222222"/>
              </a:solidFill>
              <a:highlight>
                <a:schemeClr val="lt1"/>
              </a:highlight>
              <a:latin typeface="Times New Roman"/>
              <a:ea typeface="Times New Roman"/>
              <a:cs typeface="Times New Roman"/>
              <a:sym typeface="Times New Roman"/>
            </a:endParaRPr>
          </a:p>
          <a:p>
            <a:pPr indent="-349250" lvl="0" marL="457200" rtl="0" algn="just">
              <a:lnSpc>
                <a:spcPct val="105000"/>
              </a:lnSpc>
              <a:spcBef>
                <a:spcPts val="0"/>
              </a:spcBef>
              <a:spcAft>
                <a:spcPts val="0"/>
              </a:spcAft>
              <a:buClr>
                <a:srgbClr val="222222"/>
              </a:buClr>
              <a:buSzPts val="1900"/>
              <a:buFont typeface="Times New Roman"/>
              <a:buChar char="•"/>
            </a:pPr>
            <a:r>
              <a:rPr lang="en-US" sz="1900">
                <a:solidFill>
                  <a:srgbClr val="222222"/>
                </a:solidFill>
                <a:highlight>
                  <a:schemeClr val="lt1"/>
                </a:highlight>
                <a:latin typeface="Times New Roman"/>
                <a:ea typeface="Times New Roman"/>
                <a:cs typeface="Times New Roman"/>
                <a:sym typeface="Times New Roman"/>
              </a:rPr>
              <a:t>Learn Gate: Event ( current input ) and STM are combined together so that necessary information that we have recently learned from STM can be applied to the current input.</a:t>
            </a:r>
            <a:endParaRPr sz="1900">
              <a:solidFill>
                <a:srgbClr val="222222"/>
              </a:solidFill>
              <a:highlight>
                <a:schemeClr val="lt1"/>
              </a:highlight>
              <a:latin typeface="Times New Roman"/>
              <a:ea typeface="Times New Roman"/>
              <a:cs typeface="Times New Roman"/>
              <a:sym typeface="Times New Roman"/>
            </a:endParaRPr>
          </a:p>
          <a:p>
            <a:pPr indent="-349250" lvl="0" marL="457200" rtl="0" algn="just">
              <a:lnSpc>
                <a:spcPct val="105000"/>
              </a:lnSpc>
              <a:spcBef>
                <a:spcPts val="0"/>
              </a:spcBef>
              <a:spcAft>
                <a:spcPts val="0"/>
              </a:spcAft>
              <a:buClr>
                <a:srgbClr val="222222"/>
              </a:buClr>
              <a:buSzPts val="1900"/>
              <a:buFont typeface="Times New Roman"/>
              <a:buChar char="•"/>
            </a:pPr>
            <a:r>
              <a:rPr lang="en-US" sz="1900">
                <a:solidFill>
                  <a:srgbClr val="222222"/>
                </a:solidFill>
                <a:highlight>
                  <a:schemeClr val="lt1"/>
                </a:highlight>
                <a:latin typeface="Times New Roman"/>
                <a:ea typeface="Times New Roman"/>
                <a:cs typeface="Times New Roman"/>
                <a:sym typeface="Times New Roman"/>
              </a:rPr>
              <a:t>Remember Gate: LTM information that we haven’t forget and STM and Event are combined together in Remember gate which works as updated LTM.</a:t>
            </a:r>
            <a:endParaRPr sz="1900">
              <a:solidFill>
                <a:srgbClr val="222222"/>
              </a:solidFill>
              <a:highlight>
                <a:schemeClr val="lt1"/>
              </a:highlight>
              <a:latin typeface="Times New Roman"/>
              <a:ea typeface="Times New Roman"/>
              <a:cs typeface="Times New Roman"/>
              <a:sym typeface="Times New Roman"/>
            </a:endParaRPr>
          </a:p>
          <a:p>
            <a:pPr indent="-349250" lvl="0" marL="457200" rtl="0" algn="just">
              <a:lnSpc>
                <a:spcPct val="105000"/>
              </a:lnSpc>
              <a:spcBef>
                <a:spcPts val="0"/>
              </a:spcBef>
              <a:spcAft>
                <a:spcPts val="0"/>
              </a:spcAft>
              <a:buClr>
                <a:srgbClr val="222222"/>
              </a:buClr>
              <a:buSzPts val="1900"/>
              <a:buFont typeface="Times New Roman"/>
              <a:buChar char="•"/>
            </a:pPr>
            <a:r>
              <a:rPr lang="en-US" sz="1900">
                <a:solidFill>
                  <a:srgbClr val="222222"/>
                </a:solidFill>
                <a:highlight>
                  <a:schemeClr val="lt1"/>
                </a:highlight>
                <a:latin typeface="Times New Roman"/>
                <a:ea typeface="Times New Roman"/>
                <a:cs typeface="Times New Roman"/>
                <a:sym typeface="Times New Roman"/>
              </a:rPr>
              <a:t>Use Gate: This gate also uses LTM, STM, and Event to predict the output of the current event which works as an updated STM.</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50" name="Google Shape;150;g243b90062ae_2_27"/>
          <p:cNvPicPr preferRelativeResize="0"/>
          <p:nvPr/>
        </p:nvPicPr>
        <p:blipFill>
          <a:blip r:embed="rId3">
            <a:alphaModFix/>
          </a:blip>
          <a:stretch>
            <a:fillRect/>
          </a:stretch>
        </p:blipFill>
        <p:spPr>
          <a:xfrm>
            <a:off x="165325" y="3877025"/>
            <a:ext cx="6920151" cy="2804199"/>
          </a:xfrm>
          <a:prstGeom prst="rect">
            <a:avLst/>
          </a:prstGeom>
          <a:noFill/>
          <a:ln>
            <a:noFill/>
          </a:ln>
        </p:spPr>
      </p:pic>
      <p:pic>
        <p:nvPicPr>
          <p:cNvPr id="151" name="Google Shape;151;g243b90062ae_2_27"/>
          <p:cNvPicPr preferRelativeResize="0"/>
          <p:nvPr/>
        </p:nvPicPr>
        <p:blipFill>
          <a:blip r:embed="rId4">
            <a:alphaModFix/>
          </a:blip>
          <a:stretch>
            <a:fillRect/>
          </a:stretch>
        </p:blipFill>
        <p:spPr>
          <a:xfrm>
            <a:off x="6758888" y="3877025"/>
            <a:ext cx="4980988" cy="280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d6489dfd4_2_14"/>
          <p:cNvSpPr txBox="1"/>
          <p:nvPr/>
        </p:nvSpPr>
        <p:spPr>
          <a:xfrm>
            <a:off x="0" y="1301500"/>
            <a:ext cx="8568000" cy="3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_________________________________________________________________</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Layer (type)                 Output Shape              Param #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lstm_1 (LSTM)                (None, 60, 50)            10400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_________________________________________________________________</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dropout_1 (Dropout)          (None, 60, 50)            0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_________________________________________________________________</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dense_1 (Dense)              (None, 60, 1)             51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Total params: 10,451</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Trainable params: 10,451</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Non-trainable params: 0</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_</a:t>
            </a:r>
            <a:r>
              <a:rPr lang="en-US" sz="1800">
                <a:latin typeface="Calibri"/>
                <a:ea typeface="Calibri"/>
                <a:cs typeface="Calibri"/>
                <a:sym typeface="Calibri"/>
              </a:rPr>
              <a:t>________________________________________________________________</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57" name="Google Shape;157;g27d6489dfd4_2_14"/>
          <p:cNvSpPr txBox="1"/>
          <p:nvPr/>
        </p:nvSpPr>
        <p:spPr>
          <a:xfrm>
            <a:off x="1455425" y="341400"/>
            <a:ext cx="96774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900">
                <a:latin typeface="Times New Roman"/>
                <a:ea typeface="Times New Roman"/>
                <a:cs typeface="Times New Roman"/>
                <a:sym typeface="Times New Roman"/>
              </a:rPr>
              <a:t>Architecture</a:t>
            </a:r>
            <a:endParaRPr b="1" sz="4900">
              <a:latin typeface="Times New Roman"/>
              <a:ea typeface="Times New Roman"/>
              <a:cs typeface="Times New Roman"/>
              <a:sym typeface="Times New Roman"/>
            </a:endParaRPr>
          </a:p>
        </p:txBody>
      </p:sp>
      <p:pic>
        <p:nvPicPr>
          <p:cNvPr id="158" name="Google Shape;158;g27d6489dfd4_2_14"/>
          <p:cNvPicPr preferRelativeResize="0"/>
          <p:nvPr/>
        </p:nvPicPr>
        <p:blipFill>
          <a:blip r:embed="rId3">
            <a:alphaModFix/>
          </a:blip>
          <a:stretch>
            <a:fillRect/>
          </a:stretch>
        </p:blipFill>
        <p:spPr>
          <a:xfrm>
            <a:off x="6571500" y="280425"/>
            <a:ext cx="5468099" cy="644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3b90062ae_2_45"/>
          <p:cNvSpPr txBox="1"/>
          <p:nvPr>
            <p:ph type="title"/>
          </p:nvPr>
        </p:nvSpPr>
        <p:spPr>
          <a:xfrm>
            <a:off x="809675" y="3462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OPEN ISSUES</a:t>
            </a:r>
            <a:endParaRPr b="1" sz="3500">
              <a:latin typeface="Times New Roman"/>
              <a:ea typeface="Times New Roman"/>
              <a:cs typeface="Times New Roman"/>
              <a:sym typeface="Times New Roman"/>
            </a:endParaRPr>
          </a:p>
        </p:txBody>
      </p:sp>
      <p:pic>
        <p:nvPicPr>
          <p:cNvPr id="164" name="Google Shape;164;g243b90062ae_2_45"/>
          <p:cNvPicPr preferRelativeResize="0"/>
          <p:nvPr/>
        </p:nvPicPr>
        <p:blipFill>
          <a:blip r:embed="rId3">
            <a:alphaModFix amt="15000"/>
          </a:blip>
          <a:stretch>
            <a:fillRect/>
          </a:stretch>
        </p:blipFill>
        <p:spPr>
          <a:xfrm>
            <a:off x="387451" y="1825625"/>
            <a:ext cx="11360058" cy="4696600"/>
          </a:xfrm>
          <a:prstGeom prst="rect">
            <a:avLst/>
          </a:prstGeom>
          <a:noFill/>
          <a:ln>
            <a:noFill/>
          </a:ln>
        </p:spPr>
      </p:pic>
      <p:sp>
        <p:nvSpPr>
          <p:cNvPr id="165" name="Google Shape;165;g243b90062ae_2_45"/>
          <p:cNvSpPr txBox="1"/>
          <p:nvPr>
            <p:ph idx="1" type="body"/>
          </p:nvPr>
        </p:nvSpPr>
        <p:spPr>
          <a:xfrm>
            <a:off x="2289050" y="2171025"/>
            <a:ext cx="7696200" cy="43512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None/>
            </a:pPr>
            <a:r>
              <a:rPr b="1" lang="en-US" sz="2100">
                <a:latin typeface="Times New Roman"/>
                <a:ea typeface="Times New Roman"/>
                <a:cs typeface="Times New Roman"/>
                <a:sym typeface="Times New Roman"/>
              </a:rPr>
              <a:t>Data Quality and Reliability:</a:t>
            </a:r>
            <a:r>
              <a:rPr lang="en-US" sz="2100">
                <a:latin typeface="Times New Roman"/>
                <a:ea typeface="Times New Roman"/>
                <a:cs typeface="Times New Roman"/>
                <a:sym typeface="Times New Roman"/>
              </a:rPr>
              <a:t> Stock market data can be noisy and prone to errors. Inaccurate or incomplete data can lead to misleading predictions.</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rPr b="1" lang="en-US" sz="2100">
                <a:latin typeface="Times New Roman"/>
                <a:ea typeface="Times New Roman"/>
                <a:cs typeface="Times New Roman"/>
                <a:sym typeface="Times New Roman"/>
              </a:rPr>
              <a:t>Overfitting:</a:t>
            </a:r>
            <a:r>
              <a:rPr lang="en-US" sz="2100">
                <a:latin typeface="Times New Roman"/>
                <a:ea typeface="Times New Roman"/>
                <a:cs typeface="Times New Roman"/>
                <a:sym typeface="Times New Roman"/>
              </a:rPr>
              <a:t> Avoid overfitting your model to historical data. Overfit models may not generalize well to unseen data, leading to poor real-world performance.</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b="1" sz="2100">
              <a:latin typeface="Times New Roman"/>
              <a:ea typeface="Times New Roman"/>
              <a:cs typeface="Times New Roman"/>
              <a:sym typeface="Times New Roman"/>
            </a:endParaRPr>
          </a:p>
          <a:p>
            <a:pPr indent="0" lvl="0" marL="0" rtl="0" algn="just">
              <a:spcBef>
                <a:spcPts val="0"/>
              </a:spcBef>
              <a:spcAft>
                <a:spcPts val="0"/>
              </a:spcAft>
              <a:buNone/>
            </a:pPr>
            <a:r>
              <a:rPr b="1" lang="en-US" sz="2100">
                <a:latin typeface="Times New Roman"/>
                <a:ea typeface="Times New Roman"/>
                <a:cs typeface="Times New Roman"/>
                <a:sym typeface="Times New Roman"/>
              </a:rPr>
              <a:t>Changing Market Conditions:</a:t>
            </a:r>
            <a:r>
              <a:rPr lang="en-US" sz="2100">
                <a:latin typeface="Times New Roman"/>
                <a:ea typeface="Times New Roman"/>
                <a:cs typeface="Times New Roman"/>
                <a:sym typeface="Times New Roman"/>
              </a:rPr>
              <a:t> Stock markets are influenced by a wide range of factors, and market conditions can change rapidly. Model struggles to adapt to new conditions.</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3b90062ae_2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900">
                <a:latin typeface="Times New Roman"/>
                <a:ea typeface="Times New Roman"/>
                <a:cs typeface="Times New Roman"/>
                <a:sym typeface="Times New Roman"/>
              </a:rPr>
              <a:t>FUNCTIONAL AND NON-FUNCTIONAL REQUIREMENTS</a:t>
            </a:r>
            <a:endParaRPr b="1" sz="2900">
              <a:latin typeface="Times New Roman"/>
              <a:ea typeface="Times New Roman"/>
              <a:cs typeface="Times New Roman"/>
              <a:sym typeface="Times New Roman"/>
            </a:endParaRPr>
          </a:p>
        </p:txBody>
      </p:sp>
      <p:sp>
        <p:nvSpPr>
          <p:cNvPr id="171" name="Google Shape;171;g243b90062ae_2_20"/>
          <p:cNvSpPr txBox="1"/>
          <p:nvPr>
            <p:ph idx="1" type="body"/>
          </p:nvPr>
        </p:nvSpPr>
        <p:spPr>
          <a:xfrm>
            <a:off x="838200" y="1514850"/>
            <a:ext cx="10515600" cy="20337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700"/>
              <a:buFont typeface="Arial"/>
              <a:buNone/>
            </a:pPr>
            <a:r>
              <a:rPr lang="en-US" sz="2000">
                <a:latin typeface="Times New Roman"/>
                <a:ea typeface="Times New Roman"/>
                <a:cs typeface="Times New Roman"/>
                <a:sym typeface="Times New Roman"/>
              </a:rPr>
              <a:t>S.I.R.I.U.S. is designed with several key requirements in mind. Functionally, it must be capable of real-time data processing from various sources, including financial market data streams, news outlets, and social media platforms. It should offer accurate prediction capabilities, aiding in identifying market trends. Furthermore, risk assessment is crucial, ensuring that investors are informed about potential pitfalls. Non-functionally, S.I.R.I.U.S. needs to be scalable to accommodate increasing data volumes, reliable to instill user confidence, and secure to protect sensitive financial information.</a:t>
            </a:r>
            <a:endParaRPr sz="3100">
              <a:latin typeface="Times New Roman"/>
              <a:ea typeface="Times New Roman"/>
              <a:cs typeface="Times New Roman"/>
              <a:sym typeface="Times New Roman"/>
            </a:endParaRPr>
          </a:p>
        </p:txBody>
      </p:sp>
      <p:sp>
        <p:nvSpPr>
          <p:cNvPr id="172" name="Google Shape;172;g243b90062ae_2_20"/>
          <p:cNvSpPr txBox="1"/>
          <p:nvPr/>
        </p:nvSpPr>
        <p:spPr>
          <a:xfrm>
            <a:off x="906375" y="3548525"/>
            <a:ext cx="4887900" cy="30108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700"/>
              <a:buFont typeface="Arial"/>
              <a:buNone/>
            </a:pPr>
            <a:r>
              <a:rPr b="1" lang="en-US" sz="2100">
                <a:solidFill>
                  <a:schemeClr val="dk1"/>
                </a:solidFill>
                <a:latin typeface="Times New Roman"/>
                <a:ea typeface="Times New Roman"/>
                <a:cs typeface="Times New Roman"/>
                <a:sym typeface="Times New Roman"/>
              </a:rPr>
              <a:t>Functional requirements of S.I.R.I.U.S.:-</a:t>
            </a:r>
            <a:endParaRPr b="1" sz="21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Real-time data processing</a:t>
            </a:r>
            <a:endParaRPr sz="31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Prediction accuracy</a:t>
            </a:r>
            <a:endParaRPr sz="31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Risk assessment</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User-friendly interface</a:t>
            </a:r>
            <a:endParaRPr sz="31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Scalability</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Security</a:t>
            </a:r>
            <a:endParaRPr sz="1700">
              <a:latin typeface="Times New Roman"/>
              <a:ea typeface="Times New Roman"/>
              <a:cs typeface="Times New Roman"/>
              <a:sym typeface="Times New Roman"/>
            </a:endParaRPr>
          </a:p>
        </p:txBody>
      </p:sp>
      <p:sp>
        <p:nvSpPr>
          <p:cNvPr id="173" name="Google Shape;173;g243b90062ae_2_20"/>
          <p:cNvSpPr txBox="1"/>
          <p:nvPr/>
        </p:nvSpPr>
        <p:spPr>
          <a:xfrm>
            <a:off x="6035600" y="3548525"/>
            <a:ext cx="5577600" cy="254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700"/>
              <a:buFont typeface="Arial"/>
              <a:buNone/>
            </a:pPr>
            <a:r>
              <a:rPr b="1" lang="en-US" sz="2100">
                <a:solidFill>
                  <a:schemeClr val="dk1"/>
                </a:solidFill>
                <a:latin typeface="Times New Roman"/>
                <a:ea typeface="Times New Roman"/>
                <a:cs typeface="Times New Roman"/>
                <a:sym typeface="Times New Roman"/>
              </a:rPr>
              <a:t>Non-functional requirements of S.I.R.I.U.S.:-</a:t>
            </a:r>
            <a:endParaRPr sz="19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Reliability </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Security </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Availability</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Maintainability</a:t>
            </a:r>
            <a:endParaRPr sz="2000">
              <a:solidFill>
                <a:schemeClr val="dk1"/>
              </a:solidFill>
              <a:latin typeface="Times New Roman"/>
              <a:ea typeface="Times New Roman"/>
              <a:cs typeface="Times New Roman"/>
              <a:sym typeface="Times New Roman"/>
            </a:endParaRPr>
          </a:p>
          <a:p>
            <a:pPr indent="-247650" lvl="0" marL="22860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Usability</a:t>
            </a:r>
            <a:endParaRPr sz="17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43adb1c7d1_0_0"/>
          <p:cNvSpPr txBox="1"/>
          <p:nvPr>
            <p:ph type="title"/>
          </p:nvPr>
        </p:nvSpPr>
        <p:spPr>
          <a:xfrm>
            <a:off x="838200" y="3745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sp>
        <p:nvSpPr>
          <p:cNvPr id="179" name="Google Shape;179;g243adb1c7d1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1950" lvl="0" marL="457200" rtl="0" algn="l">
              <a:lnSpc>
                <a:spcPct val="10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Data Preprocessing</a:t>
            </a:r>
            <a:endParaRPr b="1" sz="21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US" sz="2100">
                <a:latin typeface="Times New Roman"/>
                <a:ea typeface="Times New Roman"/>
                <a:cs typeface="Times New Roman"/>
                <a:sym typeface="Times New Roman"/>
              </a:rPr>
              <a:t>We use data preprocessing techniques to ensure data quality, handle missing values, and normalize features.</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Model Selection and Training</a:t>
            </a:r>
            <a:endParaRPr b="1" sz="21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US" sz="2100">
                <a:latin typeface="Times New Roman"/>
                <a:ea typeface="Times New Roman"/>
                <a:cs typeface="Times New Roman"/>
                <a:sym typeface="Times New Roman"/>
              </a:rPr>
              <a:t>Our methodology involves selecting and training a diverse set of machine learning models, including time series models, deep learning models, and LSTM.</a:t>
            </a:r>
            <a:endParaRPr sz="21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Visualization</a:t>
            </a:r>
            <a:endParaRPr b="1" sz="21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US" sz="21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Graphical representation of data and results were done using MatPlotLib</a:t>
            </a:r>
            <a:endParaRPr sz="21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lnSpc>
                <a:spcPct val="10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Epoch-Error Analysis</a:t>
            </a:r>
            <a:endParaRPr b="1" sz="21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2100">
                <a:latin typeface="Times New Roman"/>
                <a:ea typeface="Times New Roman"/>
                <a:cs typeface="Times New Roman"/>
                <a:sym typeface="Times New Roman"/>
              </a:rPr>
              <a:t>	An epoch- time analysis was done for various values of epochs</a:t>
            </a:r>
            <a:endParaRPr sz="21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7d6489dfd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Progress in report so far</a:t>
            </a:r>
            <a:endParaRPr b="1">
              <a:latin typeface="Times New Roman"/>
              <a:ea typeface="Times New Roman"/>
              <a:cs typeface="Times New Roman"/>
              <a:sym typeface="Times New Roman"/>
            </a:endParaRPr>
          </a:p>
        </p:txBody>
      </p:sp>
      <p:sp>
        <p:nvSpPr>
          <p:cNvPr id="185" name="Google Shape;185;g27d6489dfd4_0_0"/>
          <p:cNvSpPr txBox="1"/>
          <p:nvPr>
            <p:ph idx="1" type="body"/>
          </p:nvPr>
        </p:nvSpPr>
        <p:spPr>
          <a:xfrm>
            <a:off x="838200" y="1867000"/>
            <a:ext cx="6207600" cy="4351200"/>
          </a:xfrm>
          <a:prstGeom prst="rect">
            <a:avLst/>
          </a:prstGeom>
        </p:spPr>
        <p:txBody>
          <a:bodyPr anchorCtr="0" anchor="t" bIns="45700" lIns="91425" spcFirstLastPara="1" rIns="91425" wrap="square" tIns="45700">
            <a:normAutofit/>
          </a:bodyPr>
          <a:lstStyle/>
          <a:p>
            <a:pPr indent="-304800" lvl="0" marL="457200" rtl="0" algn="l">
              <a:lnSpc>
                <a:spcPct val="90000"/>
              </a:lnSpc>
              <a:spcBef>
                <a:spcPts val="1000"/>
              </a:spcBef>
              <a:spcAft>
                <a:spcPts val="0"/>
              </a:spcAft>
              <a:buSzPts val="1200"/>
              <a:buFont typeface="Times New Roman"/>
              <a:buChar char="•"/>
            </a:pPr>
            <a:r>
              <a:rPr lang="en-US" sz="2200">
                <a:latin typeface="Times New Roman"/>
                <a:ea typeface="Times New Roman"/>
                <a:cs typeface="Times New Roman"/>
                <a:sym typeface="Times New Roman"/>
              </a:rPr>
              <a:t>Firstly we created a LSTM (Long Short Term Memory) Model.</a:t>
            </a:r>
            <a:endParaRPr sz="2200">
              <a:latin typeface="Times New Roman"/>
              <a:ea typeface="Times New Roman"/>
              <a:cs typeface="Times New Roman"/>
              <a:sym typeface="Times New Roman"/>
            </a:endParaRPr>
          </a:p>
          <a:p>
            <a:pPr indent="-304800" lvl="0" marL="457200" rtl="0" algn="l">
              <a:lnSpc>
                <a:spcPct val="90000"/>
              </a:lnSpc>
              <a:spcBef>
                <a:spcPts val="1000"/>
              </a:spcBef>
              <a:spcAft>
                <a:spcPts val="0"/>
              </a:spcAft>
              <a:buSzPts val="1200"/>
              <a:buFont typeface="Times New Roman"/>
              <a:buChar char="•"/>
            </a:pPr>
            <a:r>
              <a:rPr lang="en-US" sz="2200">
                <a:latin typeface="Times New Roman"/>
                <a:ea typeface="Times New Roman"/>
                <a:cs typeface="Times New Roman"/>
                <a:sym typeface="Times New Roman"/>
              </a:rPr>
              <a:t>Then we created a dataset and then we moulded the dataset as per our model created.</a:t>
            </a:r>
            <a:endParaRPr sz="2200">
              <a:latin typeface="Times New Roman"/>
              <a:ea typeface="Times New Roman"/>
              <a:cs typeface="Times New Roman"/>
              <a:sym typeface="Times New Roman"/>
            </a:endParaRPr>
          </a:p>
          <a:p>
            <a:pPr indent="-304800" lvl="0" marL="457200" rtl="0" algn="l">
              <a:lnSpc>
                <a:spcPct val="90000"/>
              </a:lnSpc>
              <a:spcBef>
                <a:spcPts val="1000"/>
              </a:spcBef>
              <a:spcAft>
                <a:spcPts val="0"/>
              </a:spcAft>
              <a:buSzPts val="1200"/>
              <a:buFont typeface="Times New Roman"/>
              <a:buChar char="•"/>
            </a:pPr>
            <a:r>
              <a:rPr lang="en-US" sz="2200">
                <a:latin typeface="Times New Roman"/>
                <a:ea typeface="Times New Roman"/>
                <a:cs typeface="Times New Roman"/>
                <a:sym typeface="Times New Roman"/>
              </a:rPr>
              <a:t>We curated a new dataset and created the model on it.</a:t>
            </a:r>
            <a:endParaRPr sz="2200">
              <a:latin typeface="Times New Roman"/>
              <a:ea typeface="Times New Roman"/>
              <a:cs typeface="Times New Roman"/>
              <a:sym typeface="Times New Roman"/>
            </a:endParaRPr>
          </a:p>
          <a:p>
            <a:pPr indent="-304800" lvl="0" marL="457200" rtl="0" algn="l">
              <a:lnSpc>
                <a:spcPct val="90000"/>
              </a:lnSpc>
              <a:spcBef>
                <a:spcPts val="1000"/>
              </a:spcBef>
              <a:spcAft>
                <a:spcPts val="0"/>
              </a:spcAft>
              <a:buSzPts val="1200"/>
              <a:buFont typeface="Times New Roman"/>
              <a:buChar char="•"/>
            </a:pPr>
            <a:r>
              <a:rPr lang="en-US" sz="2200">
                <a:latin typeface="Times New Roman"/>
                <a:ea typeface="Times New Roman"/>
                <a:cs typeface="Times New Roman"/>
                <a:sym typeface="Times New Roman"/>
              </a:rPr>
              <a:t>Then we ran the model for different parameters.</a:t>
            </a:r>
            <a:endParaRPr sz="2200">
              <a:latin typeface="Times New Roman"/>
              <a:ea typeface="Times New Roman"/>
              <a:cs typeface="Times New Roman"/>
              <a:sym typeface="Times New Roman"/>
            </a:endParaRPr>
          </a:p>
          <a:p>
            <a:pPr indent="-304800" lvl="0" marL="457200" rtl="0" algn="l">
              <a:lnSpc>
                <a:spcPct val="90000"/>
              </a:lnSpc>
              <a:spcBef>
                <a:spcPts val="1000"/>
              </a:spcBef>
              <a:spcAft>
                <a:spcPts val="0"/>
              </a:spcAft>
              <a:buSzPts val="1200"/>
              <a:buFont typeface="Times New Roman"/>
              <a:buChar char="•"/>
            </a:pPr>
            <a:r>
              <a:rPr lang="en-US" sz="2200">
                <a:latin typeface="Times New Roman"/>
                <a:ea typeface="Times New Roman"/>
                <a:cs typeface="Times New Roman"/>
                <a:sym typeface="Times New Roman"/>
              </a:rPr>
              <a:t>Compared the results and analysed how </a:t>
            </a:r>
            <a:r>
              <a:rPr lang="en-US" sz="2200">
                <a:latin typeface="Times New Roman"/>
                <a:ea typeface="Times New Roman"/>
                <a:cs typeface="Times New Roman"/>
                <a:sym typeface="Times New Roman"/>
              </a:rPr>
              <a:t>the</a:t>
            </a:r>
            <a:r>
              <a:rPr lang="en-US" sz="2200">
                <a:latin typeface="Times New Roman"/>
                <a:ea typeface="Times New Roman"/>
                <a:cs typeface="Times New Roman"/>
                <a:sym typeface="Times New Roman"/>
              </a:rPr>
              <a:t> values were varying.</a:t>
            </a:r>
            <a:endParaRPr sz="2200">
              <a:latin typeface="Times New Roman"/>
              <a:ea typeface="Times New Roman"/>
              <a:cs typeface="Times New Roman"/>
              <a:sym typeface="Times New Roman"/>
            </a:endParaRPr>
          </a:p>
          <a:p>
            <a:pPr indent="-304800" lvl="0" marL="457200" rtl="0" algn="l">
              <a:lnSpc>
                <a:spcPct val="90000"/>
              </a:lnSpc>
              <a:spcBef>
                <a:spcPts val="1000"/>
              </a:spcBef>
              <a:spcAft>
                <a:spcPts val="1000"/>
              </a:spcAft>
              <a:buSzPts val="1200"/>
              <a:buFont typeface="Times New Roman"/>
              <a:buChar char="•"/>
            </a:pPr>
            <a:r>
              <a:rPr lang="en-US" sz="2200">
                <a:latin typeface="Times New Roman"/>
                <a:ea typeface="Times New Roman"/>
                <a:cs typeface="Times New Roman"/>
                <a:sym typeface="Times New Roman"/>
              </a:rPr>
              <a:t>Did an epoch-error analysis</a:t>
            </a:r>
            <a:endParaRPr sz="2200">
              <a:latin typeface="Times New Roman"/>
              <a:ea typeface="Times New Roman"/>
              <a:cs typeface="Times New Roman"/>
              <a:sym typeface="Times New Roman"/>
            </a:endParaRPr>
          </a:p>
        </p:txBody>
      </p:sp>
      <p:pic>
        <p:nvPicPr>
          <p:cNvPr id="186" name="Google Shape;186;g27d6489dfd4_0_0"/>
          <p:cNvPicPr preferRelativeResize="0"/>
          <p:nvPr/>
        </p:nvPicPr>
        <p:blipFill>
          <a:blip r:embed="rId3">
            <a:alphaModFix/>
          </a:blip>
          <a:stretch>
            <a:fillRect/>
          </a:stretch>
        </p:blipFill>
        <p:spPr>
          <a:xfrm>
            <a:off x="7201475" y="2154652"/>
            <a:ext cx="4683399" cy="31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d6489dfd4_2_1"/>
          <p:cNvSpPr txBox="1"/>
          <p:nvPr/>
        </p:nvSpPr>
        <p:spPr>
          <a:xfrm>
            <a:off x="838200" y="158496"/>
            <a:ext cx="10515600" cy="92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500">
                <a:solidFill>
                  <a:srgbClr val="000000"/>
                </a:solidFill>
                <a:latin typeface="Times New Roman"/>
                <a:ea typeface="Times New Roman"/>
                <a:cs typeface="Times New Roman"/>
                <a:sym typeface="Times New Roman"/>
              </a:rPr>
              <a:t>Tools And Technology</a:t>
            </a:r>
            <a:endParaRPr b="1" sz="3500">
              <a:solidFill>
                <a:srgbClr val="000000"/>
              </a:solidFill>
              <a:latin typeface="Times New Roman"/>
              <a:ea typeface="Times New Roman"/>
              <a:cs typeface="Times New Roman"/>
              <a:sym typeface="Times New Roman"/>
            </a:endParaRPr>
          </a:p>
        </p:txBody>
      </p:sp>
      <p:sp>
        <p:nvSpPr>
          <p:cNvPr id="192" name="Google Shape;192;g27d6489dfd4_2_1"/>
          <p:cNvSpPr txBox="1"/>
          <p:nvPr/>
        </p:nvSpPr>
        <p:spPr>
          <a:xfrm>
            <a:off x="838200" y="943850"/>
            <a:ext cx="10515600" cy="2628300"/>
          </a:xfrm>
          <a:prstGeom prst="rect">
            <a:avLst/>
          </a:prstGeom>
          <a:solidFill>
            <a:srgbClr val="FFFFFF"/>
          </a:solid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None/>
            </a:pPr>
            <a:r>
              <a:rPr lang="en-US" sz="1900">
                <a:latin typeface="Times New Roman"/>
                <a:ea typeface="Times New Roman"/>
                <a:cs typeface="Times New Roman"/>
                <a:sym typeface="Times New Roman"/>
              </a:rPr>
              <a:t>The foundation of S.I.R.I.U.S. lies in a carefully chosen set of tools and technologies. Python, a versatile programming language, is employed for its robust ecosystem and data analysis capabilities. TensorFlow and scikit-learn, popular machine learning libraries, form the backbone of predictive modeling.</a:t>
            </a:r>
            <a:endParaRPr sz="1900">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sz="1900">
              <a:latin typeface="Times New Roman"/>
              <a:ea typeface="Times New Roman"/>
              <a:cs typeface="Times New Roman"/>
              <a:sym typeface="Times New Roman"/>
            </a:endParaRPr>
          </a:p>
          <a:p>
            <a:pPr indent="-241300" lvl="0" marL="228600" rtl="0" algn="just">
              <a:lnSpc>
                <a:spcPct val="80000"/>
              </a:lnSpc>
              <a:spcBef>
                <a:spcPts val="1000"/>
              </a:spcBef>
              <a:spcAft>
                <a:spcPts val="0"/>
              </a:spcAft>
              <a:buClr>
                <a:srgbClr val="000000"/>
              </a:buClr>
              <a:buSzPts val="1900"/>
              <a:buChar char="•"/>
            </a:pPr>
            <a:r>
              <a:rPr b="1" lang="en-US" sz="1900">
                <a:solidFill>
                  <a:srgbClr val="000000"/>
                </a:solidFill>
                <a:latin typeface="Times New Roman"/>
                <a:ea typeface="Times New Roman"/>
                <a:cs typeface="Times New Roman"/>
                <a:sym typeface="Times New Roman"/>
              </a:rPr>
              <a:t>TensorFlow:</a:t>
            </a:r>
            <a:r>
              <a:rPr lang="en-US" sz="1900">
                <a:solidFill>
                  <a:srgbClr val="000000"/>
                </a:solidFill>
                <a:latin typeface="Times New Roman"/>
                <a:ea typeface="Times New Roman"/>
                <a:cs typeface="Times New Roman"/>
                <a:sym typeface="Times New Roman"/>
              </a:rPr>
              <a:t> It is used for a variety of tasks, including image classification, natural language processing, and speech recognition.</a:t>
            </a:r>
            <a:endParaRPr sz="1900">
              <a:latin typeface="Times New Roman"/>
              <a:ea typeface="Times New Roman"/>
              <a:cs typeface="Times New Roman"/>
              <a:sym typeface="Times New Roman"/>
            </a:endParaRPr>
          </a:p>
          <a:p>
            <a:pPr indent="-241300" lvl="0" marL="228600" rtl="0" algn="just">
              <a:lnSpc>
                <a:spcPct val="80000"/>
              </a:lnSpc>
              <a:spcBef>
                <a:spcPts val="1000"/>
              </a:spcBef>
              <a:spcAft>
                <a:spcPts val="0"/>
              </a:spcAft>
              <a:buClr>
                <a:srgbClr val="000000"/>
              </a:buClr>
              <a:buSzPts val="1900"/>
              <a:buChar char="•"/>
            </a:pPr>
            <a:r>
              <a:rPr b="1" lang="en-US" sz="1900">
                <a:solidFill>
                  <a:srgbClr val="000000"/>
                </a:solidFill>
                <a:latin typeface="Times New Roman"/>
                <a:ea typeface="Times New Roman"/>
                <a:cs typeface="Times New Roman"/>
                <a:sym typeface="Times New Roman"/>
              </a:rPr>
              <a:t>scikit-learn:</a:t>
            </a:r>
            <a:r>
              <a:rPr lang="en-US" sz="1900">
                <a:solidFill>
                  <a:srgbClr val="000000"/>
                </a:solidFill>
                <a:latin typeface="Times New Roman"/>
                <a:ea typeface="Times New Roman"/>
                <a:cs typeface="Times New Roman"/>
                <a:sym typeface="Times New Roman"/>
              </a:rPr>
              <a:t> It is known for its ease of use and its wide range of features. scikit-learn is often used for tasks such as classification, regression, and clustering.</a:t>
            </a:r>
            <a:endParaRPr sz="3000">
              <a:solidFill>
                <a:srgbClr val="000000"/>
              </a:solidFill>
              <a:latin typeface="Calibri"/>
              <a:ea typeface="Calibri"/>
              <a:cs typeface="Calibri"/>
              <a:sym typeface="Calibri"/>
            </a:endParaRPr>
          </a:p>
          <a:p>
            <a:pPr indent="-241300" lvl="0" marL="228600" rtl="0" algn="just">
              <a:lnSpc>
                <a:spcPct val="80000"/>
              </a:lnSpc>
              <a:spcBef>
                <a:spcPts val="1000"/>
              </a:spcBef>
              <a:spcAft>
                <a:spcPts val="0"/>
              </a:spcAft>
              <a:buClr>
                <a:srgbClr val="000000"/>
              </a:buClr>
              <a:buSzPts val="1900"/>
              <a:buChar char="•"/>
            </a:pPr>
            <a:r>
              <a:rPr b="1" lang="en-US" sz="1900">
                <a:solidFill>
                  <a:srgbClr val="000000"/>
                </a:solidFill>
                <a:latin typeface="Times New Roman"/>
                <a:ea typeface="Times New Roman"/>
                <a:cs typeface="Times New Roman"/>
                <a:sym typeface="Times New Roman"/>
              </a:rPr>
              <a:t>Keras: </a:t>
            </a:r>
            <a:r>
              <a:rPr lang="en-US" sz="1900">
                <a:solidFill>
                  <a:srgbClr val="000000"/>
                </a:solidFill>
                <a:latin typeface="Times New Roman"/>
                <a:ea typeface="Times New Roman"/>
                <a:cs typeface="Times New Roman"/>
                <a:sym typeface="Times New Roman"/>
              </a:rPr>
              <a:t>Keras is a high-level API for TensorFlow that makes it easy to build and train deep learning models.</a:t>
            </a:r>
            <a:endParaRPr b="1" sz="1900">
              <a:solidFill>
                <a:srgbClr val="000000"/>
              </a:solidFill>
              <a:latin typeface="Times New Roman"/>
              <a:ea typeface="Times New Roman"/>
              <a:cs typeface="Times New Roman"/>
              <a:sym typeface="Times New Roman"/>
            </a:endParaRPr>
          </a:p>
        </p:txBody>
      </p:sp>
      <p:sp>
        <p:nvSpPr>
          <p:cNvPr id="193" name="Google Shape;193;g27d6489dfd4_2_1"/>
          <p:cNvSpPr txBox="1"/>
          <p:nvPr/>
        </p:nvSpPr>
        <p:spPr>
          <a:xfrm>
            <a:off x="838200" y="3653063"/>
            <a:ext cx="4632900" cy="2727900"/>
          </a:xfrm>
          <a:prstGeom prst="rect">
            <a:avLst/>
          </a:prstGeom>
          <a:noFill/>
          <a:ln>
            <a:noFill/>
          </a:ln>
        </p:spPr>
        <p:txBody>
          <a:bodyPr anchorCtr="0" anchor="t" bIns="91425" lIns="91425" spcFirstLastPara="1" rIns="91425" wrap="square" tIns="91425">
            <a:noAutofit/>
          </a:bodyPr>
          <a:lstStyle/>
          <a:p>
            <a:pPr indent="-241300" lvl="0" marL="228600" rtl="0" algn="just">
              <a:lnSpc>
                <a:spcPct val="90000"/>
              </a:lnSpc>
              <a:spcBef>
                <a:spcPts val="1000"/>
              </a:spcBef>
              <a:spcAft>
                <a:spcPts val="0"/>
              </a:spcAft>
              <a:buClr>
                <a:srgbClr val="000000"/>
              </a:buClr>
              <a:buSzPts val="1900"/>
              <a:buChar char="•"/>
            </a:pPr>
            <a:r>
              <a:rPr b="1" lang="en-US" sz="1900">
                <a:solidFill>
                  <a:srgbClr val="000000"/>
                </a:solidFill>
                <a:latin typeface="Times New Roman"/>
                <a:ea typeface="Times New Roman"/>
                <a:cs typeface="Times New Roman"/>
                <a:sym typeface="Times New Roman"/>
              </a:rPr>
              <a:t>PyTorch: </a:t>
            </a:r>
            <a:r>
              <a:rPr lang="en-US" sz="1900">
                <a:solidFill>
                  <a:srgbClr val="000000"/>
                </a:solidFill>
                <a:latin typeface="Times New Roman"/>
                <a:ea typeface="Times New Roman"/>
                <a:cs typeface="Times New Roman"/>
                <a:sym typeface="Times New Roman"/>
              </a:rPr>
              <a:t>PyTorch is often used for tasks such as image classification and natural language processing.</a:t>
            </a:r>
            <a:endParaRPr sz="1900">
              <a:solidFill>
                <a:srgbClr val="000000"/>
              </a:solidFill>
              <a:latin typeface="Times New Roman"/>
              <a:ea typeface="Times New Roman"/>
              <a:cs typeface="Times New Roman"/>
              <a:sym typeface="Times New Roman"/>
            </a:endParaRPr>
          </a:p>
          <a:p>
            <a:pPr indent="-241300" lvl="0" marL="228600" rtl="0" algn="just">
              <a:lnSpc>
                <a:spcPct val="90000"/>
              </a:lnSpc>
              <a:spcBef>
                <a:spcPts val="1000"/>
              </a:spcBef>
              <a:spcAft>
                <a:spcPts val="0"/>
              </a:spcAft>
              <a:buClr>
                <a:srgbClr val="000000"/>
              </a:buClr>
              <a:buSzPts val="1900"/>
              <a:buFont typeface="Times New Roman"/>
              <a:buChar char="•"/>
            </a:pPr>
            <a:r>
              <a:rPr b="1" lang="en-US" sz="1900">
                <a:solidFill>
                  <a:srgbClr val="000000"/>
                </a:solidFill>
                <a:latin typeface="Times New Roman"/>
                <a:ea typeface="Times New Roman"/>
                <a:cs typeface="Times New Roman"/>
                <a:sym typeface="Times New Roman"/>
              </a:rPr>
              <a:t>MatPlotLib: </a:t>
            </a:r>
            <a:r>
              <a:rPr lang="en-US" sz="1900">
                <a:solidFill>
                  <a:srgbClr val="000000"/>
                </a:solidFill>
                <a:latin typeface="Times New Roman"/>
                <a:ea typeface="Times New Roman"/>
                <a:cs typeface="Times New Roman"/>
                <a:sym typeface="Times New Roman"/>
              </a:rPr>
              <a:t>MatPlotLib is a comprehensive library for creating static, animated and interactive visualizations in Python.</a:t>
            </a:r>
            <a:endParaRPr sz="1600">
              <a:latin typeface="Calibri"/>
              <a:ea typeface="Calibri"/>
              <a:cs typeface="Calibri"/>
              <a:sym typeface="Calibri"/>
            </a:endParaRPr>
          </a:p>
        </p:txBody>
      </p:sp>
      <p:pic>
        <p:nvPicPr>
          <p:cNvPr id="194" name="Google Shape;194;g27d6489dfd4_2_1"/>
          <p:cNvPicPr preferRelativeResize="0"/>
          <p:nvPr/>
        </p:nvPicPr>
        <p:blipFill rotWithShape="1">
          <a:blip r:embed="rId3">
            <a:alphaModFix/>
          </a:blip>
          <a:srcRect b="0" l="13288" r="13777" t="2742"/>
          <a:stretch/>
        </p:blipFill>
        <p:spPr>
          <a:xfrm>
            <a:off x="5977125" y="3653075"/>
            <a:ext cx="5090176" cy="305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43b90062ae_2_12"/>
          <p:cNvSpPr txBox="1"/>
          <p:nvPr>
            <p:ph type="title"/>
          </p:nvPr>
        </p:nvSpPr>
        <p:spPr>
          <a:xfrm>
            <a:off x="838200" y="3082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CONCLUSION</a:t>
            </a:r>
            <a:endParaRPr b="1" sz="3500">
              <a:latin typeface="Times New Roman"/>
              <a:ea typeface="Times New Roman"/>
              <a:cs typeface="Times New Roman"/>
              <a:sym typeface="Times New Roman"/>
            </a:endParaRPr>
          </a:p>
        </p:txBody>
      </p:sp>
      <p:sp>
        <p:nvSpPr>
          <p:cNvPr id="200" name="Google Shape;200;g243b90062ae_2_12"/>
          <p:cNvSpPr txBox="1"/>
          <p:nvPr>
            <p:ph idx="1" type="body"/>
          </p:nvPr>
        </p:nvSpPr>
        <p:spPr>
          <a:xfrm>
            <a:off x="838200" y="16339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500">
                <a:latin typeface="Times New Roman"/>
                <a:ea typeface="Times New Roman"/>
                <a:cs typeface="Times New Roman"/>
                <a:sym typeface="Times New Roman"/>
              </a:rPr>
              <a:t>S.I.R.I.U.S. represents a significant advancement in stock market prediction. By amalgamating AI with financial markets, it offers investors a powerful tool for making informed decisions. The journey from conceptualization to implementation showcases the potential of AI in transforming investment strategies.</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p>
        </p:txBody>
      </p:sp>
      <p:pic>
        <p:nvPicPr>
          <p:cNvPr id="201" name="Google Shape;201;g243b90062ae_2_12"/>
          <p:cNvPicPr preferRelativeResize="0"/>
          <p:nvPr/>
        </p:nvPicPr>
        <p:blipFill>
          <a:blip r:embed="rId3">
            <a:alphaModFix/>
          </a:blip>
          <a:stretch>
            <a:fillRect/>
          </a:stretch>
        </p:blipFill>
        <p:spPr>
          <a:xfrm>
            <a:off x="714250" y="3429000"/>
            <a:ext cx="5200719" cy="3262375"/>
          </a:xfrm>
          <a:prstGeom prst="rect">
            <a:avLst/>
          </a:prstGeom>
          <a:noFill/>
          <a:ln>
            <a:noFill/>
          </a:ln>
        </p:spPr>
      </p:pic>
      <p:pic>
        <p:nvPicPr>
          <p:cNvPr id="202" name="Google Shape;202;g243b90062ae_2_12"/>
          <p:cNvPicPr preferRelativeResize="0"/>
          <p:nvPr/>
        </p:nvPicPr>
        <p:blipFill>
          <a:blip r:embed="rId4">
            <a:alphaModFix/>
          </a:blip>
          <a:stretch>
            <a:fillRect/>
          </a:stretch>
        </p:blipFill>
        <p:spPr>
          <a:xfrm>
            <a:off x="6096001" y="3429005"/>
            <a:ext cx="5900050" cy="32623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idx="1" type="body"/>
          </p:nvPr>
        </p:nvSpPr>
        <p:spPr>
          <a:xfrm>
            <a:off x="1151466" y="59267"/>
            <a:ext cx="9491134" cy="1524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8" name="Google Shape;208;p4"/>
          <p:cNvSpPr txBox="1"/>
          <p:nvPr/>
        </p:nvSpPr>
        <p:spPr>
          <a:xfrm>
            <a:off x="16923" y="2013595"/>
            <a:ext cx="12183538"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a:ea typeface="Times"/>
                <a:cs typeface="Times"/>
                <a:sym typeface="Times"/>
              </a:rPr>
              <a:t>Suggestions / Questions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a:ea typeface="Times"/>
                <a:cs typeface="Times"/>
                <a:sym typeface="Times"/>
              </a:rPr>
              <a:t> Please …</a:t>
            </a:r>
            <a:endParaRPr b="0" i="0" sz="6000" u="none" cap="none" strike="noStrike">
              <a:solidFill>
                <a:schemeClr val="dk1"/>
              </a:solidFill>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idx="1" type="body"/>
          </p:nvPr>
        </p:nvSpPr>
        <p:spPr>
          <a:xfrm>
            <a:off x="1151466" y="59267"/>
            <a:ext cx="9491134" cy="1524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4" name="Google Shape;214;p5"/>
          <p:cNvSpPr txBox="1"/>
          <p:nvPr/>
        </p:nvSpPr>
        <p:spPr>
          <a:xfrm>
            <a:off x="16923" y="2432695"/>
            <a:ext cx="12183538"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a:ea typeface="Times"/>
                <a:cs typeface="Times"/>
                <a:sym typeface="Times"/>
              </a:rPr>
              <a:t>Thank you ! </a:t>
            </a:r>
            <a:endParaRPr b="0" i="0" sz="6000" u="none" cap="none" strike="noStrike">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1151466" y="59267"/>
            <a:ext cx="9491134" cy="1524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7" name="Google Shape;97;p2"/>
          <p:cNvSpPr txBox="1"/>
          <p:nvPr/>
        </p:nvSpPr>
        <p:spPr>
          <a:xfrm>
            <a:off x="4236" y="59267"/>
            <a:ext cx="121836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C00000"/>
                </a:solidFill>
                <a:latin typeface="Times New Roman"/>
                <a:ea typeface="Times New Roman"/>
                <a:cs typeface="Times New Roman"/>
                <a:sym typeface="Times New Roman"/>
              </a:rPr>
              <a:t>Agenda</a:t>
            </a:r>
            <a:endParaRPr b="0" i="0" sz="4400" u="none" cap="none" strike="noStrike">
              <a:solidFill>
                <a:srgbClr val="C00000"/>
              </a:solidFill>
              <a:latin typeface="Times New Roman"/>
              <a:ea typeface="Times New Roman"/>
              <a:cs typeface="Times New Roman"/>
              <a:sym typeface="Times New Roman"/>
            </a:endParaRPr>
          </a:p>
        </p:txBody>
      </p:sp>
      <p:sp>
        <p:nvSpPr>
          <p:cNvPr id="98" name="Google Shape;98;p2"/>
          <p:cNvSpPr txBox="1"/>
          <p:nvPr/>
        </p:nvSpPr>
        <p:spPr>
          <a:xfrm>
            <a:off x="433538" y="1371817"/>
            <a:ext cx="12155100" cy="48333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Times New Roman"/>
              <a:buChar char="•"/>
            </a:pPr>
            <a:r>
              <a:rPr i="0" lang="en-US" sz="2800" u="none" cap="none" strike="noStrike">
                <a:solidFill>
                  <a:schemeClr val="dk1"/>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Problem Statement</a:t>
            </a:r>
            <a:endParaRPr i="0" sz="28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Literature Review</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Testing and Validation</a:t>
            </a:r>
            <a:endParaRPr sz="28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i="0" lang="en-US" sz="2800" u="none" cap="none" strike="noStrike">
                <a:solidFill>
                  <a:schemeClr val="dk1"/>
                </a:solidFill>
                <a:latin typeface="Times New Roman"/>
                <a:ea typeface="Times New Roman"/>
                <a:cs typeface="Times New Roman"/>
                <a:sym typeface="Times New Roman"/>
              </a:rPr>
              <a:t>Pro</a:t>
            </a:r>
            <a:r>
              <a:rPr lang="en-US" sz="2800">
                <a:solidFill>
                  <a:schemeClr val="dk1"/>
                </a:solidFill>
                <a:latin typeface="Times New Roman"/>
                <a:ea typeface="Times New Roman"/>
                <a:cs typeface="Times New Roman"/>
                <a:sym typeface="Times New Roman"/>
              </a:rPr>
              <a:t>posed Architecture</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Open Issues</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Functional and Non-Functional Requirements</a:t>
            </a:r>
            <a:endParaRPr>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Methodology</a:t>
            </a:r>
            <a:endParaRPr sz="28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Progress in Project so far </a:t>
            </a:r>
            <a:endParaRPr sz="28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Tools and Technology Used</a:t>
            </a:r>
            <a:endParaRPr sz="28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800"/>
              <a:buFont typeface="Arial"/>
              <a:buChar char="•"/>
            </a:pPr>
            <a:r>
              <a:rPr i="0" lang="en-US" sz="2800" u="none" cap="none" strike="noStrike">
                <a:solidFill>
                  <a:schemeClr val="dk1"/>
                </a:solidFill>
                <a:latin typeface="Times New Roman"/>
                <a:ea typeface="Times New Roman"/>
                <a:cs typeface="Times New Roman"/>
                <a:sym typeface="Times New Roman"/>
              </a:rPr>
              <a:t>Conclusion</a:t>
            </a:r>
            <a:r>
              <a:rPr b="0" i="0" lang="en-US" sz="28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3b90062ae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04" name="Google Shape;104;g243b90062ae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700"/>
              <a:buFont typeface="Arial"/>
              <a:buNone/>
            </a:pPr>
            <a:r>
              <a:rPr lang="en-US" sz="1900">
                <a:latin typeface="Times New Roman"/>
                <a:ea typeface="Times New Roman"/>
                <a:cs typeface="Times New Roman"/>
                <a:sym typeface="Times New Roman"/>
              </a:rPr>
              <a:t>S.I.R.I.U.S. (Stock Intelligent Real-time Investment Understanding System) is a cutting-edge solution that leverages AI and data analysis to provide intelligent investment insights.</a:t>
            </a:r>
            <a:endParaRPr sz="30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1700"/>
              <a:buFont typeface="Arial"/>
              <a:buNone/>
            </a:pPr>
            <a:r>
              <a:t/>
            </a:r>
            <a:endParaRPr sz="1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1700"/>
              <a:buFont typeface="Arial"/>
              <a:buNone/>
            </a:pPr>
            <a:r>
              <a:rPr lang="en-US" sz="1900">
                <a:latin typeface="Times New Roman"/>
                <a:ea typeface="Times New Roman"/>
                <a:cs typeface="Times New Roman"/>
                <a:sym typeface="Times New Roman"/>
              </a:rPr>
              <a:t>S.I.R.I.U.S. uses a variety of AI techniques, including machine learning, natural language processing, and sentiment analysis, to analyze vast amounts of data, including historical market data, news headlines, social media posts, and economic data. This data is used to identify patterns and trends that can be used to predict future stock prices and identify investment opportunities.</a:t>
            </a:r>
            <a:endParaRPr sz="30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1700"/>
              <a:buFont typeface="Arial"/>
              <a:buNone/>
            </a:pPr>
            <a:r>
              <a:t/>
            </a:r>
            <a:endParaRPr sz="1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1700"/>
              <a:buFont typeface="Arial"/>
              <a:buNone/>
            </a:pPr>
            <a:r>
              <a:rPr lang="en-US" sz="1900">
                <a:latin typeface="Times New Roman"/>
                <a:ea typeface="Times New Roman"/>
                <a:cs typeface="Times New Roman"/>
                <a:sym typeface="Times New Roman"/>
              </a:rPr>
              <a:t>In addition to providing predictive insights, S.I.R.I.U.S. can also be used to assess risk, create personalized investment recommendations, and track the performance of investments. S.I.R.I.U.S. is a powerful tool that can help investors make more informed and profitable investment decisions.</a:t>
            </a:r>
            <a:endParaRPr>
              <a:latin typeface="Times New Roman"/>
              <a:ea typeface="Times New Roman"/>
              <a:cs typeface="Times New Roman"/>
              <a:sym typeface="Times New Roman"/>
            </a:endParaRPr>
          </a:p>
        </p:txBody>
      </p:sp>
      <p:pic>
        <p:nvPicPr>
          <p:cNvPr id="105" name="Google Shape;105;g243b90062ae_2_0"/>
          <p:cNvPicPr preferRelativeResize="0"/>
          <p:nvPr/>
        </p:nvPicPr>
        <p:blipFill>
          <a:blip r:embed="rId3">
            <a:alphaModFix amt="25000"/>
          </a:blip>
          <a:stretch>
            <a:fillRect/>
          </a:stretch>
        </p:blipFill>
        <p:spPr>
          <a:xfrm>
            <a:off x="0" y="0"/>
            <a:ext cx="12192000" cy="6858000"/>
          </a:xfrm>
          <a:prstGeom prst="rect">
            <a:avLst/>
          </a:prstGeom>
          <a:noFill/>
          <a:ln>
            <a:noFill/>
          </a:ln>
          <a:effectLst>
            <a:reflection blurRad="0" dir="5400000" dist="38100" endA="0" endPos="15000" fadeDir="5400012" kx="0" rotWithShape="0" algn="bl" stA="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3b90062ae_2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INTRODUCTION</a:t>
            </a:r>
            <a:endParaRPr b="1" sz="3500">
              <a:latin typeface="Times New Roman"/>
              <a:ea typeface="Times New Roman"/>
              <a:cs typeface="Times New Roman"/>
              <a:sym typeface="Times New Roman"/>
            </a:endParaRPr>
          </a:p>
        </p:txBody>
      </p:sp>
      <p:sp>
        <p:nvSpPr>
          <p:cNvPr id="111" name="Google Shape;111;g243b90062ae_2_5"/>
          <p:cNvSpPr txBox="1"/>
          <p:nvPr>
            <p:ph idx="1" type="body"/>
          </p:nvPr>
        </p:nvSpPr>
        <p:spPr>
          <a:xfrm>
            <a:off x="838200" y="1427250"/>
            <a:ext cx="10515600" cy="43512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700"/>
              <a:buFont typeface="Arial"/>
              <a:buNone/>
            </a:pPr>
            <a:r>
              <a:rPr lang="en-US" sz="1800">
                <a:latin typeface="Times New Roman"/>
                <a:ea typeface="Times New Roman"/>
                <a:cs typeface="Times New Roman"/>
                <a:sym typeface="Times New Roman"/>
              </a:rPr>
              <a:t>Artificial intelligence (AI) and machine learning (ML) are playing an increasingly important role in addressing the challenges and improving the accuracy of decision-making in a dynamic financial market environment.</a:t>
            </a:r>
            <a:endParaRPr sz="2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1700"/>
              <a:buFont typeface="Arial"/>
              <a:buNone/>
            </a:pPr>
            <a:r>
              <a:rPr lang="en-US" sz="1800">
                <a:latin typeface="Times New Roman"/>
                <a:ea typeface="Times New Roman"/>
                <a:cs typeface="Times New Roman"/>
                <a:sym typeface="Times New Roman"/>
              </a:rPr>
              <a:t>Here are some of the ways in which AI and ML are being used in finance:</a:t>
            </a:r>
            <a:endParaRPr sz="2900">
              <a:latin typeface="Times New Roman"/>
              <a:ea typeface="Times New Roman"/>
              <a:cs typeface="Times New Roman"/>
              <a:sym typeface="Times New Roman"/>
            </a:endParaRPr>
          </a:p>
          <a:p>
            <a:pPr indent="-234950" lvl="0" marL="228600" rtl="0" algn="just">
              <a:spcBef>
                <a:spcPts val="1000"/>
              </a:spcBef>
              <a:spcAft>
                <a:spcPts val="0"/>
              </a:spcAft>
              <a:buSzPts val="1800"/>
              <a:buChar char="•"/>
            </a:pPr>
            <a:r>
              <a:rPr b="1" lang="en-US" sz="1800">
                <a:latin typeface="Times New Roman"/>
                <a:ea typeface="Times New Roman"/>
                <a:cs typeface="Times New Roman"/>
                <a:sym typeface="Times New Roman"/>
              </a:rPr>
              <a:t>Predictive analytics</a:t>
            </a:r>
            <a:r>
              <a:rPr lang="en-US" sz="1800">
                <a:latin typeface="Times New Roman"/>
                <a:ea typeface="Times New Roman"/>
                <a:cs typeface="Times New Roman"/>
                <a:sym typeface="Times New Roman"/>
              </a:rPr>
              <a:t>: AI and ML can be used to analyze historical data to identify patterns and trends that can be used to predict future events, such as stock prices or interest rates. </a:t>
            </a:r>
            <a:endParaRPr sz="1800">
              <a:latin typeface="Times New Roman"/>
              <a:ea typeface="Times New Roman"/>
              <a:cs typeface="Times New Roman"/>
              <a:sym typeface="Times New Roman"/>
            </a:endParaRPr>
          </a:p>
          <a:p>
            <a:pPr indent="-234950" lvl="0" marL="228600" rtl="0" algn="just">
              <a:spcBef>
                <a:spcPts val="1000"/>
              </a:spcBef>
              <a:spcAft>
                <a:spcPts val="0"/>
              </a:spcAft>
              <a:buSzPts val="1800"/>
              <a:buChar char="•"/>
            </a:pPr>
            <a:r>
              <a:rPr b="1" lang="en-US" sz="1800">
                <a:latin typeface="Times New Roman"/>
                <a:ea typeface="Times New Roman"/>
                <a:cs typeface="Times New Roman"/>
                <a:sym typeface="Times New Roman"/>
              </a:rPr>
              <a:t>Risk management</a:t>
            </a:r>
            <a:r>
              <a:rPr lang="en-US" sz="1800">
                <a:latin typeface="Times New Roman"/>
                <a:ea typeface="Times New Roman"/>
                <a:cs typeface="Times New Roman"/>
                <a:sym typeface="Times New Roman"/>
              </a:rPr>
              <a:t>: AI and ML can be used to identify and manage risks, such as the risk of default on a loan or the risk of a market crash. </a:t>
            </a:r>
            <a:endParaRPr sz="1800">
              <a:latin typeface="Times New Roman"/>
              <a:ea typeface="Times New Roman"/>
              <a:cs typeface="Times New Roman"/>
              <a:sym typeface="Times New Roman"/>
            </a:endParaRPr>
          </a:p>
          <a:p>
            <a:pPr indent="-234950" lvl="0" marL="228600" rtl="0" algn="just">
              <a:spcBef>
                <a:spcPts val="1000"/>
              </a:spcBef>
              <a:spcAft>
                <a:spcPts val="0"/>
              </a:spcAft>
              <a:buSzPts val="1800"/>
              <a:buChar char="•"/>
            </a:pPr>
            <a:r>
              <a:rPr b="1" lang="en-US" sz="1800">
                <a:latin typeface="Times New Roman"/>
                <a:ea typeface="Times New Roman"/>
                <a:cs typeface="Times New Roman"/>
                <a:sym typeface="Times New Roman"/>
              </a:rPr>
              <a:t>Fraud detection:</a:t>
            </a:r>
            <a:r>
              <a:rPr lang="en-US" sz="1800">
                <a:latin typeface="Times New Roman"/>
                <a:ea typeface="Times New Roman"/>
                <a:cs typeface="Times New Roman"/>
                <a:sym typeface="Times New Roman"/>
              </a:rPr>
              <a:t> AI and ML can be used to detect fraudulent activity, such as credit card fraud or money laundering. </a:t>
            </a:r>
            <a:endParaRPr>
              <a:latin typeface="Times New Roman"/>
              <a:ea typeface="Times New Roman"/>
              <a:cs typeface="Times New Roman"/>
              <a:sym typeface="Times New Roman"/>
            </a:endParaRPr>
          </a:p>
        </p:txBody>
      </p:sp>
      <p:pic>
        <p:nvPicPr>
          <p:cNvPr id="112" name="Google Shape;112;g243b90062ae_2_5"/>
          <p:cNvPicPr preferRelativeResize="0"/>
          <p:nvPr/>
        </p:nvPicPr>
        <p:blipFill>
          <a:blip r:embed="rId3">
            <a:alphaModFix/>
          </a:blip>
          <a:stretch>
            <a:fillRect/>
          </a:stretch>
        </p:blipFill>
        <p:spPr>
          <a:xfrm>
            <a:off x="6685375" y="4021788"/>
            <a:ext cx="4344125" cy="2606475"/>
          </a:xfrm>
          <a:prstGeom prst="rect">
            <a:avLst/>
          </a:prstGeom>
          <a:noFill/>
          <a:ln>
            <a:noFill/>
          </a:ln>
        </p:spPr>
      </p:pic>
      <p:sp>
        <p:nvSpPr>
          <p:cNvPr id="113" name="Google Shape;113;g243b90062ae_2_5"/>
          <p:cNvSpPr txBox="1"/>
          <p:nvPr/>
        </p:nvSpPr>
        <p:spPr>
          <a:xfrm>
            <a:off x="838200" y="4300538"/>
            <a:ext cx="5563200" cy="2049000"/>
          </a:xfrm>
          <a:prstGeom prst="rect">
            <a:avLst/>
          </a:prstGeom>
          <a:noFill/>
          <a:ln>
            <a:noFill/>
          </a:ln>
        </p:spPr>
        <p:txBody>
          <a:bodyPr anchorCtr="0" anchor="t" bIns="91425" lIns="91425" spcFirstLastPara="1" rIns="91425" wrap="square" tIns="91425">
            <a:noAutofit/>
          </a:bodyPr>
          <a:lstStyle/>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Customer service:</a:t>
            </a:r>
            <a:r>
              <a:rPr lang="en-US" sz="1800">
                <a:solidFill>
                  <a:schemeClr val="dk1"/>
                </a:solidFill>
                <a:latin typeface="Times New Roman"/>
                <a:ea typeface="Times New Roman"/>
                <a:cs typeface="Times New Roman"/>
                <a:sym typeface="Times New Roman"/>
              </a:rPr>
              <a:t> AI and ML can be used to automate customer service tasks, such as answering questions and resolving problems.</a:t>
            </a:r>
            <a:endParaRPr sz="1800">
              <a:solidFill>
                <a:schemeClr val="dk1"/>
              </a:solidFill>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Compliance:</a:t>
            </a:r>
            <a:r>
              <a:rPr lang="en-US" sz="1800">
                <a:solidFill>
                  <a:schemeClr val="dk1"/>
                </a:solidFill>
                <a:latin typeface="Times New Roman"/>
                <a:ea typeface="Times New Roman"/>
                <a:cs typeface="Times New Roman"/>
                <a:sym typeface="Times New Roman"/>
              </a:rPr>
              <a:t> AI and ML can be used to help financial institutions comply with regulations, such as those governing anti-money laundering and insider trading.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3b90062ae_2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500">
                <a:latin typeface="Times New Roman"/>
                <a:ea typeface="Times New Roman"/>
                <a:cs typeface="Times New Roman"/>
                <a:sym typeface="Times New Roman"/>
              </a:rPr>
              <a:t>Problem Statement</a:t>
            </a:r>
            <a:endParaRPr b="1" sz="3500">
              <a:latin typeface="Times New Roman"/>
              <a:ea typeface="Times New Roman"/>
              <a:cs typeface="Times New Roman"/>
              <a:sym typeface="Times New Roman"/>
            </a:endParaRPr>
          </a:p>
        </p:txBody>
      </p:sp>
      <p:sp>
        <p:nvSpPr>
          <p:cNvPr id="119" name="Google Shape;119;g243b90062ae_2_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In the context of contemporary financial markets, where investment decisions are intricately linked to the rapidly evolving realm of artificial intelligence, there exists a critical need for innovative solutions that harness the power of machine learning and advanced data analysis. </a:t>
            </a:r>
            <a:r>
              <a:rPr lang="en-US" sz="1800">
                <a:solidFill>
                  <a:srgbClr val="333333"/>
                </a:solidFill>
                <a:highlight>
                  <a:srgbClr val="FFFFFF"/>
                </a:highlight>
                <a:latin typeface="Times New Roman"/>
                <a:ea typeface="Times New Roman"/>
                <a:cs typeface="Times New Roman"/>
                <a:sym typeface="Times New Roman"/>
              </a:rPr>
              <a:t> Prediction plays a very important role in stock market business which is a very complicated and challenging process. Employing traditional methods like fundamental and technical analysis may not ensure the reliability of the prediction.</a:t>
            </a:r>
            <a:r>
              <a:rPr lang="en-US" sz="1800">
                <a:highlight>
                  <a:srgbClr val="FFFFFF"/>
                </a:highlight>
                <a:latin typeface="Times New Roman"/>
                <a:ea typeface="Times New Roman"/>
                <a:cs typeface="Times New Roman"/>
                <a:sym typeface="Times New Roman"/>
              </a:rPr>
              <a:t> This report addresses the design and development of an AI-driven virtual assistant named S.I.R.I.U.S. (Stock Intelligent Real-time Investment Understanding System), poised to revolutionize the landscape of investment strategies. The objective of this research is to create a comprehensive, intelligent, and adaptable system capable of tackling multifaceted real-world investment challenges.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idx="1" type="body"/>
          </p:nvPr>
        </p:nvSpPr>
        <p:spPr>
          <a:xfrm>
            <a:off x="0" y="-108275"/>
            <a:ext cx="12192000" cy="672300"/>
          </a:xfrm>
          <a:prstGeom prst="rect">
            <a:avLst/>
          </a:prstGeom>
          <a:noFill/>
          <a:ln>
            <a:noFill/>
          </a:ln>
        </p:spPr>
        <p:txBody>
          <a:bodyPr anchorCtr="0" anchor="t" bIns="45700" lIns="91425" spcFirstLastPara="1" rIns="91425" wrap="square" tIns="45700">
            <a:noAutofit/>
          </a:bodyPr>
          <a:lstStyle/>
          <a:p>
            <a:pPr indent="0" lvl="0" marL="457200" rtl="0" algn="ctr">
              <a:lnSpc>
                <a:spcPct val="100000"/>
              </a:lnSpc>
              <a:spcBef>
                <a:spcPts val="0"/>
              </a:spcBef>
              <a:spcAft>
                <a:spcPts val="0"/>
              </a:spcAft>
              <a:buSzPts val="1800"/>
              <a:buNone/>
            </a:pPr>
            <a:r>
              <a:rPr b="1" lang="en-US" sz="4000">
                <a:solidFill>
                  <a:srgbClr val="C00000"/>
                </a:solidFill>
                <a:latin typeface="Times New Roman"/>
                <a:ea typeface="Times New Roman"/>
                <a:cs typeface="Times New Roman"/>
                <a:sym typeface="Times New Roman"/>
              </a:rPr>
              <a:t>Literature review</a:t>
            </a:r>
            <a:r>
              <a:rPr lang="en-US"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graphicFrame>
        <p:nvGraphicFramePr>
          <p:cNvPr id="125" name="Google Shape;125;p3"/>
          <p:cNvGraphicFramePr/>
          <p:nvPr/>
        </p:nvGraphicFramePr>
        <p:xfrm>
          <a:off x="189813" y="564025"/>
          <a:ext cx="3000000" cy="3000000"/>
        </p:xfrm>
        <a:graphic>
          <a:graphicData uri="http://schemas.openxmlformats.org/drawingml/2006/table">
            <a:tbl>
              <a:tblPr>
                <a:noFill/>
                <a:tableStyleId>{6DF4AA3E-A460-4CE3-8822-F64D895FAD5E}</a:tableStyleId>
              </a:tblPr>
              <a:tblGrid>
                <a:gridCol w="2186900"/>
                <a:gridCol w="1516350"/>
                <a:gridCol w="1634900"/>
                <a:gridCol w="3215525"/>
                <a:gridCol w="2893500"/>
              </a:tblGrid>
              <a:tr h="7131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Times New Roman"/>
                          <a:ea typeface="Times New Roman"/>
                          <a:cs typeface="Times New Roman"/>
                          <a:sym typeface="Times New Roman"/>
                        </a:rPr>
                        <a:t>TITLE / YEAR</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Clr>
                          <a:schemeClr val="dk1"/>
                        </a:buClr>
                        <a:buSzPts val="1400"/>
                        <a:buFont typeface="Arial"/>
                        <a:buNone/>
                      </a:pPr>
                      <a:r>
                        <a:rPr b="1" lang="en-US">
                          <a:solidFill>
                            <a:schemeClr val="dk1"/>
                          </a:solidFill>
                          <a:latin typeface="Times New Roman"/>
                          <a:ea typeface="Times New Roman"/>
                          <a:cs typeface="Times New Roman"/>
                          <a:sym typeface="Times New Roman"/>
                        </a:rPr>
                        <a:t>AUTHOR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Times New Roman"/>
                          <a:ea typeface="Times New Roman"/>
                          <a:cs typeface="Times New Roman"/>
                          <a:sym typeface="Times New Roman"/>
                        </a:rPr>
                        <a:t>APPLIED METHODOLOGY</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b="1" lang="en-US" sz="1400" u="none" cap="none" strike="noStrike">
                          <a:solidFill>
                            <a:schemeClr val="dk1"/>
                          </a:solidFill>
                          <a:latin typeface="Times New Roman"/>
                          <a:ea typeface="Times New Roman"/>
                          <a:cs typeface="Times New Roman"/>
                          <a:sym typeface="Times New Roman"/>
                        </a:rPr>
                        <a:t>FINDINGS</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b="1" lang="en-US" sz="1400" u="none" cap="none" strike="noStrike">
                          <a:solidFill>
                            <a:schemeClr val="dk1"/>
                          </a:solidFill>
                          <a:latin typeface="Times New Roman"/>
                          <a:ea typeface="Times New Roman"/>
                          <a:cs typeface="Times New Roman"/>
                          <a:sym typeface="Times New Roman"/>
                        </a:rPr>
                        <a:t>LIMITATIONS</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r>
              <a:tr h="1681300">
                <a:tc>
                  <a:txBody>
                    <a:bodyPr/>
                    <a:lstStyle/>
                    <a:p>
                      <a:pPr indent="0" lvl="0" marL="0" rtl="0" algn="just">
                        <a:lnSpc>
                          <a:spcPct val="100000"/>
                        </a:lnSpc>
                        <a:spcBef>
                          <a:spcPts val="0"/>
                        </a:spcBef>
                        <a:spcAft>
                          <a:spcPts val="0"/>
                        </a:spcAft>
                        <a:buClr>
                          <a:schemeClr val="dk1"/>
                        </a:buClr>
                        <a:buSzPts val="1100"/>
                        <a:buFont typeface="Arial"/>
                        <a:buNone/>
                      </a:pPr>
                      <a:r>
                        <a:rPr lang="en-US" sz="1700">
                          <a:solidFill>
                            <a:srgbClr val="333333"/>
                          </a:solidFill>
                          <a:highlight>
                            <a:srgbClr val="FFFFFF"/>
                          </a:highlight>
                          <a:latin typeface="Times New Roman"/>
                          <a:ea typeface="Times New Roman"/>
                          <a:cs typeface="Times New Roman"/>
                          <a:sym typeface="Times New Roman"/>
                        </a:rPr>
                        <a:t>A Prediction Approach for Stock Market Volatility Based on Time Series Data</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rPr lang="en-US" sz="1700">
                          <a:solidFill>
                            <a:srgbClr val="333333"/>
                          </a:solidFill>
                          <a:highlight>
                            <a:srgbClr val="FFFFFF"/>
                          </a:highlight>
                          <a:latin typeface="Times New Roman"/>
                          <a:ea typeface="Times New Roman"/>
                          <a:cs typeface="Times New Roman"/>
                          <a:sym typeface="Times New Roman"/>
                        </a:rPr>
                        <a:t>2019 </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23913"/>
                        </a:lnSpc>
                        <a:spcBef>
                          <a:spcPts val="0"/>
                        </a:spcBef>
                        <a:spcAft>
                          <a:spcPts val="0"/>
                        </a:spcAft>
                        <a:buNone/>
                      </a:pPr>
                      <a:r>
                        <a:rPr lang="en-US" sz="17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Sheikh Mohammad Idrees</a:t>
                      </a:r>
                      <a:endParaRPr sz="1700">
                        <a:solidFill>
                          <a:schemeClr val="dk1"/>
                        </a:solidFill>
                        <a:highlight>
                          <a:schemeClr val="lt1"/>
                        </a:highlight>
                        <a:latin typeface="Times New Roman"/>
                        <a:ea typeface="Times New Roman"/>
                        <a:cs typeface="Times New Roman"/>
                        <a:sym typeface="Times New Roman"/>
                      </a:endParaRPr>
                    </a:p>
                    <a:p>
                      <a:pPr indent="0" lvl="0" marL="0" rtl="0" algn="just">
                        <a:lnSpc>
                          <a:spcPct val="123913"/>
                        </a:lnSpc>
                        <a:spcBef>
                          <a:spcPts val="0"/>
                        </a:spcBef>
                        <a:spcAft>
                          <a:spcPts val="0"/>
                        </a:spcAft>
                        <a:buClr>
                          <a:schemeClr val="dk1"/>
                        </a:buClr>
                        <a:buSzPts val="1100"/>
                        <a:buFont typeface="Arial"/>
                        <a:buNone/>
                      </a:pPr>
                      <a:r>
                        <a:rPr lang="en-US" sz="1700">
                          <a:solidFill>
                            <a:schemeClr val="dk1"/>
                          </a:solidFill>
                          <a:highlight>
                            <a:schemeClr val="lt1"/>
                          </a:highlight>
                          <a:latin typeface="Times New Roman"/>
                          <a:ea typeface="Times New Roman"/>
                          <a:cs typeface="Times New Roman"/>
                          <a:sym typeface="Times New Roman"/>
                        </a:rPr>
                        <a:t>M. Afshar Alam</a:t>
                      </a:r>
                      <a:endParaRPr sz="1700">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rPr lang="en-US" sz="1700">
                          <a:solidFill>
                            <a:srgbClr val="333333"/>
                          </a:solidFill>
                          <a:highlight>
                            <a:srgbClr val="FFFFFF"/>
                          </a:highlight>
                          <a:latin typeface="Times New Roman"/>
                          <a:ea typeface="Times New Roman"/>
                          <a:cs typeface="Times New Roman"/>
                          <a:sym typeface="Times New Roman"/>
                        </a:rPr>
                        <a:t>Time series</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rPr lang="en-US" sz="1700">
                          <a:solidFill>
                            <a:srgbClr val="333333"/>
                          </a:solidFill>
                          <a:highlight>
                            <a:srgbClr val="FFFFFF"/>
                          </a:highlight>
                          <a:latin typeface="Times New Roman"/>
                          <a:ea typeface="Times New Roman"/>
                          <a:cs typeface="Times New Roman"/>
                          <a:sym typeface="Times New Roman"/>
                        </a:rPr>
                        <a:t>ARIMA model</a:t>
                      </a:r>
                      <a:endParaRPr sz="1700">
                        <a:solidFill>
                          <a:srgbClr val="333333"/>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57150" marR="0" rtl="0" algn="just">
                        <a:lnSpc>
                          <a:spcPct val="100000"/>
                        </a:lnSpc>
                        <a:spcBef>
                          <a:spcPts val="0"/>
                        </a:spcBef>
                        <a:spcAft>
                          <a:spcPts val="0"/>
                        </a:spcAft>
                        <a:buClr>
                          <a:srgbClr val="000000"/>
                        </a:buClr>
                        <a:buSzPts val="1000"/>
                        <a:buFont typeface="Arial"/>
                        <a:buNone/>
                      </a:pPr>
                      <a:r>
                        <a:rPr lang="en-US" sz="1700">
                          <a:solidFill>
                            <a:srgbClr val="333333"/>
                          </a:solidFill>
                          <a:highlight>
                            <a:srgbClr val="FFFFFF"/>
                          </a:highlight>
                          <a:latin typeface="Times New Roman"/>
                          <a:ea typeface="Times New Roman"/>
                          <a:cs typeface="Times New Roman"/>
                          <a:sym typeface="Times New Roman"/>
                        </a:rPr>
                        <a:t>The predicted time series has been compared with the actual time series, which shows roughly a deviation of 5% mean percentage error for both Nifty and Sensex on average.</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US" sz="1700">
                          <a:solidFill>
                            <a:srgbClr val="333333"/>
                          </a:solidFill>
                          <a:highlight>
                            <a:srgbClr val="FFFFFF"/>
                          </a:highlight>
                          <a:latin typeface="Times New Roman"/>
                          <a:ea typeface="Times New Roman"/>
                          <a:cs typeface="Times New Roman"/>
                          <a:sym typeface="Times New Roman"/>
                        </a:rPr>
                        <a:t>Simple time series, is not that powerful and accurate way to predict but ARIMA approach is good enough for handling time series data</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r>
              <a:tr h="1696000">
                <a:tc>
                  <a:txBody>
                    <a:bodyPr/>
                    <a:lstStyle/>
                    <a:p>
                      <a:pPr indent="0" lvl="0" marL="0" rtl="0" algn="just">
                        <a:lnSpc>
                          <a:spcPct val="100000"/>
                        </a:lnSpc>
                        <a:spcBef>
                          <a:spcPts val="1200"/>
                        </a:spcBef>
                        <a:spcAft>
                          <a:spcPts val="0"/>
                        </a:spcAft>
                        <a:buClr>
                          <a:schemeClr val="dk1"/>
                        </a:buClr>
                        <a:buSzPts val="1100"/>
                        <a:buFont typeface="Arial"/>
                        <a:buNone/>
                      </a:pPr>
                      <a:r>
                        <a:rPr lang="en-US" sz="1700">
                          <a:solidFill>
                            <a:srgbClr val="2E2E2E"/>
                          </a:solidFill>
                          <a:latin typeface="Times New Roman"/>
                          <a:ea typeface="Times New Roman"/>
                          <a:cs typeface="Times New Roman"/>
                          <a:sym typeface="Times New Roman"/>
                        </a:rPr>
                        <a:t>Optimizing LSTM for time series prediction in Indian stock market</a:t>
                      </a:r>
                      <a:endParaRPr sz="1700">
                        <a:solidFill>
                          <a:srgbClr val="2E2E2E"/>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2019</a:t>
                      </a:r>
                      <a:endParaRPr sz="17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None/>
                      </a:pPr>
                      <a:r>
                        <a:rPr lang="en-US" sz="1700">
                          <a:solidFill>
                            <a:srgbClr val="2E2E2E"/>
                          </a:solidFill>
                          <a:latin typeface="Times New Roman"/>
                          <a:ea typeface="Times New Roman"/>
                          <a:cs typeface="Times New Roman"/>
                          <a:sym typeface="Times New Roman"/>
                        </a:rPr>
                        <a:t>Anita Yadav </a:t>
                      </a:r>
                      <a:endParaRPr sz="1700">
                        <a:solidFill>
                          <a:srgbClr val="2E2E2E"/>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700">
                          <a:solidFill>
                            <a:srgbClr val="2E2E2E"/>
                          </a:solidFill>
                          <a:latin typeface="Times New Roman"/>
                          <a:ea typeface="Times New Roman"/>
                          <a:cs typeface="Times New Roman"/>
                          <a:sym typeface="Times New Roman"/>
                        </a:rPr>
                        <a:t>C K Jha</a:t>
                      </a:r>
                      <a:endParaRPr sz="1700">
                        <a:solidFill>
                          <a:srgbClr val="2E2E2E"/>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700">
                          <a:solidFill>
                            <a:srgbClr val="2E2E2E"/>
                          </a:solidFill>
                          <a:latin typeface="Times New Roman"/>
                          <a:ea typeface="Times New Roman"/>
                          <a:cs typeface="Times New Roman"/>
                          <a:sym typeface="Times New Roman"/>
                        </a:rPr>
                        <a:t>Aditi Sharan</a:t>
                      </a:r>
                      <a:endParaRPr sz="1700"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US" sz="1700">
                          <a:solidFill>
                            <a:srgbClr val="2E2E2E"/>
                          </a:solidFill>
                          <a:latin typeface="Times New Roman"/>
                          <a:ea typeface="Times New Roman"/>
                          <a:cs typeface="Times New Roman"/>
                          <a:sym typeface="Times New Roman"/>
                        </a:rPr>
                        <a:t>Long Short Term Memory (LSTM)</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57150" marR="0" rtl="0" algn="just">
                        <a:lnSpc>
                          <a:spcPct val="100000"/>
                        </a:lnSpc>
                        <a:spcBef>
                          <a:spcPts val="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The number of hidden layers was varied from one to seven. The results show that n = 1 appears to be the best configuration as far as mean RMSE is concerned.</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Present work is limited to tuning the basic LSTM architecture as it has been performed on Google Colab which provides eight Tensor processing units (TPUs).</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r>
              <a:tr h="1341400">
                <a:tc>
                  <a:txBody>
                    <a:bodyPr/>
                    <a:lstStyle/>
                    <a:p>
                      <a:pPr indent="0" lvl="0" marL="0" marR="0" rtl="0" algn="just">
                        <a:lnSpc>
                          <a:spcPct val="100000"/>
                        </a:lnSpc>
                        <a:spcBef>
                          <a:spcPts val="0"/>
                        </a:spcBef>
                        <a:spcAft>
                          <a:spcPts val="0"/>
                        </a:spcAft>
                        <a:buClr>
                          <a:srgbClr val="000000"/>
                        </a:buClr>
                        <a:buSzPts val="1000"/>
                        <a:buFont typeface="Arial"/>
                        <a:buNone/>
                      </a:pPr>
                      <a:r>
                        <a:rPr lang="en-US" sz="1700">
                          <a:solidFill>
                            <a:srgbClr val="1C1D1E"/>
                          </a:solidFill>
                          <a:highlight>
                            <a:srgbClr val="FFFFFF"/>
                          </a:highlight>
                          <a:latin typeface="Times New Roman"/>
                          <a:ea typeface="Times New Roman"/>
                          <a:cs typeface="Times New Roman"/>
                          <a:sym typeface="Times New Roman"/>
                        </a:rPr>
                        <a:t>A Time Series Analysis-Based Stock Price Prediction Using Machine Learning and Deep Learning Models</a:t>
                      </a:r>
                      <a:endParaRPr sz="1700">
                        <a:solidFill>
                          <a:srgbClr val="1C1D1E"/>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rPr lang="en-US" sz="1700">
                          <a:solidFill>
                            <a:srgbClr val="1C1D1E"/>
                          </a:solidFill>
                          <a:highlight>
                            <a:srgbClr val="FFFFFF"/>
                          </a:highlight>
                          <a:latin typeface="Times New Roman"/>
                          <a:ea typeface="Times New Roman"/>
                          <a:cs typeface="Times New Roman"/>
                          <a:sym typeface="Times New Roman"/>
                        </a:rPr>
                        <a:t>2019</a:t>
                      </a:r>
                      <a:endParaRPr sz="1700">
                        <a:solidFill>
                          <a:srgbClr val="1C1D1E"/>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700">
                          <a:solidFill>
                            <a:schemeClr val="dk1"/>
                          </a:solidFill>
                          <a:highlight>
                            <a:srgbClr val="FFFFFF"/>
                          </a:highlight>
                          <a:latin typeface="Times New Roman"/>
                          <a:ea typeface="Times New Roman"/>
                          <a:cs typeface="Times New Roman"/>
                          <a:sym typeface="Times New Roman"/>
                        </a:rPr>
                        <a:t>Sidra Mehtab</a:t>
                      </a:r>
                      <a:endParaRPr sz="1700">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700">
                          <a:solidFill>
                            <a:schemeClr val="dk1"/>
                          </a:solidFill>
                          <a:highlight>
                            <a:srgbClr val="FFFFFF"/>
                          </a:highlight>
                          <a:latin typeface="Times New Roman"/>
                          <a:ea typeface="Times New Roman"/>
                          <a:cs typeface="Times New Roman"/>
                          <a:sym typeface="Times New Roman"/>
                        </a:rPr>
                        <a:t>Jaydip Sen</a:t>
                      </a:r>
                      <a:endParaRPr sz="17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LSTM network and CNNs</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57150" marR="0" rtl="0" algn="just">
                        <a:lnSpc>
                          <a:spcPct val="100000"/>
                        </a:lnSpc>
                        <a:spcBef>
                          <a:spcPts val="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Based on the metric of the ratio of the RMSE to the mean of the actual values of the forecasted variable, the CNN models are far more accurate than LSTM-based deep learning models.</a:t>
                      </a:r>
                      <a:endParaRPr sz="1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18152" lvl="0" marL="0" marR="0" rtl="0" algn="just">
                        <a:lnSpc>
                          <a:spcPct val="100000"/>
                        </a:lnSpc>
                        <a:spcBef>
                          <a:spcPts val="0"/>
                        </a:spcBef>
                        <a:spcAft>
                          <a:spcPts val="0"/>
                        </a:spcAft>
                        <a:buClr>
                          <a:srgbClr val="000000"/>
                        </a:buClr>
                        <a:buSzPts val="1000"/>
                        <a:buFont typeface="Arial"/>
                        <a:buNone/>
                      </a:pPr>
                      <a:r>
                        <a:rPr lang="en-US" sz="1700">
                          <a:solidFill>
                            <a:schemeClr val="dk1"/>
                          </a:solidFill>
                          <a:latin typeface="Times New Roman"/>
                          <a:ea typeface="Times New Roman"/>
                          <a:cs typeface="Times New Roman"/>
                          <a:sym typeface="Times New Roman"/>
                        </a:rPr>
                        <a:t>Since the CNN models are built data collected at 5 minutes interval while the LSTM models are based on data collected at three slots in a day, it is not appropriate to compare the performance.</a:t>
                      </a:r>
                      <a:endParaRPr sz="1700" u="none" cap="none" strike="noStrike">
                        <a:solidFill>
                          <a:schemeClr val="dk1"/>
                        </a:solidFill>
                        <a:latin typeface="Times New Roman"/>
                        <a:ea typeface="Times New Roman"/>
                        <a:cs typeface="Times New Roman"/>
                        <a:sym typeface="Times New Roman"/>
                      </a:endParaRPr>
                    </a:p>
                  </a:txBody>
                  <a:tcPr marT="91425" marB="91425" marR="91425" marL="2286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8b2dc5309f_0_0"/>
          <p:cNvPicPr preferRelativeResize="0"/>
          <p:nvPr/>
        </p:nvPicPr>
        <p:blipFill>
          <a:blip r:embed="rId3">
            <a:alphaModFix/>
          </a:blip>
          <a:stretch>
            <a:fillRect/>
          </a:stretch>
        </p:blipFill>
        <p:spPr>
          <a:xfrm>
            <a:off x="1274750" y="1545325"/>
            <a:ext cx="9406265" cy="5312676"/>
          </a:xfrm>
          <a:prstGeom prst="rect">
            <a:avLst/>
          </a:prstGeom>
          <a:noFill/>
          <a:ln>
            <a:noFill/>
          </a:ln>
        </p:spPr>
      </p:pic>
      <p:sp>
        <p:nvSpPr>
          <p:cNvPr id="131" name="Google Shape;131;g28b2dc5309f_0_0"/>
          <p:cNvSpPr txBox="1"/>
          <p:nvPr/>
        </p:nvSpPr>
        <p:spPr>
          <a:xfrm>
            <a:off x="765050" y="387100"/>
            <a:ext cx="10546200" cy="8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Graphical Plot of How Mean Absolute Error changes with Learning Rate</a:t>
            </a:r>
            <a:endParaRPr b="1" sz="3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8b2dc5309f_0_8"/>
          <p:cNvSpPr txBox="1"/>
          <p:nvPr/>
        </p:nvSpPr>
        <p:spPr>
          <a:xfrm>
            <a:off x="292600" y="219450"/>
            <a:ext cx="11536800" cy="140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600">
                <a:solidFill>
                  <a:schemeClr val="dk1"/>
                </a:solidFill>
                <a:latin typeface="Times New Roman"/>
                <a:ea typeface="Times New Roman"/>
                <a:cs typeface="Times New Roman"/>
                <a:sym typeface="Times New Roman"/>
              </a:rPr>
              <a:t>Graphical Plot of How Mean Absolute Error changes with Various Epochs and Batch Sizes</a:t>
            </a:r>
            <a:endParaRPr b="1" sz="3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7" name="Google Shape;137;g28b2dc5309f_0_8"/>
          <p:cNvPicPr preferRelativeResize="0"/>
          <p:nvPr/>
        </p:nvPicPr>
        <p:blipFill>
          <a:blip r:embed="rId3">
            <a:alphaModFix/>
          </a:blip>
          <a:stretch>
            <a:fillRect/>
          </a:stretch>
        </p:blipFill>
        <p:spPr>
          <a:xfrm>
            <a:off x="152400" y="1774050"/>
            <a:ext cx="11536801" cy="465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126" y="300188"/>
            <a:ext cx="12192000" cy="672300"/>
          </a:xfrm>
          <a:prstGeom prst="rect">
            <a:avLst/>
          </a:prstGeom>
          <a:noFill/>
          <a:ln>
            <a:noFill/>
          </a:ln>
        </p:spPr>
        <p:txBody>
          <a:bodyPr anchorCtr="0" anchor="t" bIns="45700" lIns="91425" spcFirstLastPara="1" rIns="91425" wrap="square" tIns="45700">
            <a:noAutofit/>
          </a:bodyPr>
          <a:lstStyle/>
          <a:p>
            <a:pPr indent="0" lvl="0" marL="457200" rtl="0" algn="ctr">
              <a:lnSpc>
                <a:spcPct val="100000"/>
              </a:lnSpc>
              <a:spcBef>
                <a:spcPts val="0"/>
              </a:spcBef>
              <a:spcAft>
                <a:spcPts val="0"/>
              </a:spcAft>
              <a:buSzPts val="1800"/>
              <a:buNone/>
            </a:pPr>
            <a:r>
              <a:rPr b="1" lang="en-US" sz="4000">
                <a:solidFill>
                  <a:srgbClr val="C00000"/>
                </a:solidFill>
                <a:latin typeface="Times New Roman"/>
                <a:ea typeface="Times New Roman"/>
                <a:cs typeface="Times New Roman"/>
                <a:sym typeface="Times New Roman"/>
              </a:rPr>
              <a:t>Testing and Validation</a:t>
            </a:r>
            <a:endParaRPr b="1"/>
          </a:p>
        </p:txBody>
      </p:sp>
      <p:graphicFrame>
        <p:nvGraphicFramePr>
          <p:cNvPr id="143" name="Google Shape;143;p18"/>
          <p:cNvGraphicFramePr/>
          <p:nvPr/>
        </p:nvGraphicFramePr>
        <p:xfrm>
          <a:off x="1444037" y="1164062"/>
          <a:ext cx="3000000" cy="3000000"/>
        </p:xfrm>
        <a:graphic>
          <a:graphicData uri="http://schemas.openxmlformats.org/drawingml/2006/table">
            <a:tbl>
              <a:tblPr>
                <a:noFill/>
                <a:tableStyleId>{6DF4AA3E-A460-4CE3-8822-F64D895FAD5E}</a:tableStyleId>
              </a:tblPr>
              <a:tblGrid>
                <a:gridCol w="1462300"/>
                <a:gridCol w="2129025"/>
                <a:gridCol w="2037075"/>
                <a:gridCol w="2037075"/>
                <a:gridCol w="1638225"/>
              </a:tblGrid>
              <a:tr h="7772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chemeClr val="dk1"/>
                          </a:solidFill>
                          <a:latin typeface="Times New Roman"/>
                          <a:ea typeface="Times New Roman"/>
                          <a:cs typeface="Times New Roman"/>
                          <a:sym typeface="Times New Roman"/>
                        </a:rPr>
                        <a:t>TEST CASE</a:t>
                      </a:r>
                      <a:endParaRPr b="1"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chemeClr val="dk1"/>
                          </a:solidFill>
                          <a:latin typeface="Times New Roman"/>
                          <a:ea typeface="Times New Roman"/>
                          <a:cs typeface="Times New Roman"/>
                          <a:sym typeface="Times New Roman"/>
                        </a:rPr>
                        <a:t>GIVEN INPUT </a:t>
                      </a:r>
                      <a:endParaRPr b="1"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US" sz="1900">
                          <a:solidFill>
                            <a:schemeClr val="dk1"/>
                          </a:solidFill>
                          <a:latin typeface="Times New Roman"/>
                          <a:ea typeface="Times New Roman"/>
                          <a:cs typeface="Times New Roman"/>
                          <a:sym typeface="Times New Roman"/>
                        </a:rPr>
                        <a:t>(Number of Epochs)</a:t>
                      </a:r>
                      <a:endParaRPr b="1"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ACTUAL PRICE</a:t>
                      </a:r>
                      <a:endParaRPr b="1"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None/>
                      </a:pPr>
                      <a:r>
                        <a:rPr b="1" lang="en-US" sz="1900">
                          <a:solidFill>
                            <a:schemeClr val="dk1"/>
                          </a:solidFill>
                          <a:latin typeface="Times New Roman"/>
                          <a:ea typeface="Times New Roman"/>
                          <a:cs typeface="Times New Roman"/>
                          <a:sym typeface="Times New Roman"/>
                        </a:rPr>
                        <a:t>PREDICTED PRICE</a:t>
                      </a:r>
                      <a:endParaRPr b="1"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ACCURACY</a:t>
                      </a:r>
                      <a:endParaRPr b="1" sz="1900" u="none" cap="none" strike="noStrike">
                        <a:solidFill>
                          <a:schemeClr val="dk1"/>
                        </a:solidFill>
                        <a:latin typeface="Times New Roman"/>
                        <a:ea typeface="Times New Roman"/>
                        <a:cs typeface="Times New Roman"/>
                        <a:sym typeface="Times New Roman"/>
                      </a:endParaRPr>
                    </a:p>
                  </a:txBody>
                  <a:tcPr marT="91425" marB="91425" marR="91425" marL="91425"/>
                </a:tc>
              </a:tr>
              <a:tr h="1095275">
                <a:tc>
                  <a:txBody>
                    <a:bodyPr/>
                    <a:lstStyle/>
                    <a:p>
                      <a:pPr indent="0" lvl="0" marL="0" marR="0" rtl="0" algn="ctr">
                        <a:lnSpc>
                          <a:spcPct val="100000"/>
                        </a:lnSpc>
                        <a:spcBef>
                          <a:spcPts val="0"/>
                        </a:spcBef>
                        <a:spcAft>
                          <a:spcPts val="0"/>
                        </a:spcAft>
                        <a:buClr>
                          <a:srgbClr val="000000"/>
                        </a:buClr>
                        <a:buSzPts val="1000"/>
                        <a:buFont typeface="Arial"/>
                        <a:buNone/>
                      </a:pPr>
                      <a:r>
                        <a:rPr lang="en-US" sz="2600">
                          <a:solidFill>
                            <a:schemeClr val="dk1"/>
                          </a:solidFill>
                          <a:latin typeface="Times New Roman"/>
                          <a:ea typeface="Times New Roman"/>
                          <a:cs typeface="Times New Roman"/>
                          <a:sym typeface="Times New Roman"/>
                        </a:rPr>
                        <a:t>1</a:t>
                      </a:r>
                      <a:endParaRPr sz="2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50</a:t>
                      </a:r>
                      <a:endParaRPr sz="19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(Google)</a:t>
                      </a:r>
                      <a:endParaRPr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1120</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None/>
                      </a:pPr>
                      <a:r>
                        <a:rPr lang="en-US" sz="1900">
                          <a:solidFill>
                            <a:schemeClr val="dk1"/>
                          </a:solidFill>
                          <a:latin typeface="Times New Roman"/>
                          <a:ea typeface="Times New Roman"/>
                          <a:cs typeface="Times New Roman"/>
                          <a:sym typeface="Times New Roman"/>
                        </a:rPr>
                        <a:t>1143</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97.9%</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r>
              <a:tr h="1095275">
                <a:tc>
                  <a:txBody>
                    <a:bodyPr/>
                    <a:lstStyle/>
                    <a:p>
                      <a:pPr indent="0" lvl="0" marL="0" marR="0" rtl="0" algn="ctr">
                        <a:lnSpc>
                          <a:spcPct val="100000"/>
                        </a:lnSpc>
                        <a:spcBef>
                          <a:spcPts val="0"/>
                        </a:spcBef>
                        <a:spcAft>
                          <a:spcPts val="0"/>
                        </a:spcAft>
                        <a:buClr>
                          <a:srgbClr val="000000"/>
                        </a:buClr>
                        <a:buSzPts val="1000"/>
                        <a:buFont typeface="Arial"/>
                        <a:buNone/>
                      </a:pPr>
                      <a:r>
                        <a:rPr lang="en-US" sz="2600">
                          <a:solidFill>
                            <a:schemeClr val="dk1"/>
                          </a:solidFill>
                          <a:latin typeface="Times New Roman"/>
                          <a:ea typeface="Times New Roman"/>
                          <a:cs typeface="Times New Roman"/>
                          <a:sym typeface="Times New Roman"/>
                        </a:rPr>
                        <a:t>2</a:t>
                      </a:r>
                      <a:endParaRPr sz="2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30</a:t>
                      </a:r>
                      <a:endParaRPr sz="19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(amazon)</a:t>
                      </a:r>
                      <a:endParaRPr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90.34999847</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None/>
                      </a:pPr>
                      <a:r>
                        <a:rPr lang="en-US" sz="1900">
                          <a:solidFill>
                            <a:schemeClr val="dk1"/>
                          </a:solidFill>
                          <a:latin typeface="Times New Roman"/>
                          <a:ea typeface="Times New Roman"/>
                          <a:cs typeface="Times New Roman"/>
                          <a:sym typeface="Times New Roman"/>
                        </a:rPr>
                        <a:t>90.55674</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99.4%</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r>
              <a:tr h="1095275">
                <a:tc>
                  <a:txBody>
                    <a:bodyPr/>
                    <a:lstStyle/>
                    <a:p>
                      <a:pPr indent="0" lvl="0" marL="0" marR="0" rtl="0" algn="ctr">
                        <a:lnSpc>
                          <a:spcPct val="100000"/>
                        </a:lnSpc>
                        <a:spcBef>
                          <a:spcPts val="0"/>
                        </a:spcBef>
                        <a:spcAft>
                          <a:spcPts val="0"/>
                        </a:spcAft>
                        <a:buClr>
                          <a:srgbClr val="000000"/>
                        </a:buClr>
                        <a:buSzPts val="1000"/>
                        <a:buFont typeface="Arial"/>
                        <a:buNone/>
                      </a:pPr>
                      <a:r>
                        <a:rPr lang="en-US" sz="2600">
                          <a:solidFill>
                            <a:schemeClr val="dk1"/>
                          </a:solidFill>
                          <a:latin typeface="Times New Roman"/>
                          <a:ea typeface="Times New Roman"/>
                          <a:cs typeface="Times New Roman"/>
                          <a:sym typeface="Times New Roman"/>
                        </a:rPr>
                        <a:t>3</a:t>
                      </a:r>
                      <a:endParaRPr sz="2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800">
                          <a:solidFill>
                            <a:schemeClr val="dk1"/>
                          </a:solidFill>
                          <a:latin typeface="Times New Roman"/>
                          <a:ea typeface="Times New Roman"/>
                          <a:cs typeface="Times New Roman"/>
                          <a:sym typeface="Times New Roman"/>
                        </a:rPr>
                        <a:t>100</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lang="en-US" sz="1800">
                          <a:solidFill>
                            <a:schemeClr val="dk1"/>
                          </a:solidFill>
                          <a:latin typeface="Times New Roman"/>
                          <a:ea typeface="Times New Roman"/>
                          <a:cs typeface="Times New Roman"/>
                          <a:sym typeface="Times New Roman"/>
                        </a:rPr>
                        <a:t>(Google)</a:t>
                      </a:r>
                      <a:endParaRPr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Clr>
                          <a:srgbClr val="000000"/>
                        </a:buClr>
                        <a:buSzPts val="1000"/>
                        <a:buFont typeface="Arial"/>
                        <a:buNone/>
                      </a:pPr>
                      <a:r>
                        <a:rPr lang="en-US" sz="1800">
                          <a:solidFill>
                            <a:schemeClr val="dk1"/>
                          </a:solidFill>
                          <a:latin typeface="Times New Roman"/>
                          <a:ea typeface="Times New Roman"/>
                          <a:cs typeface="Times New Roman"/>
                          <a:sym typeface="Times New Roman"/>
                        </a:rPr>
                        <a:t>1143.650024</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1103.5631</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800">
                          <a:solidFill>
                            <a:schemeClr val="dk1"/>
                          </a:solidFill>
                          <a:latin typeface="Times New Roman"/>
                          <a:ea typeface="Times New Roman"/>
                          <a:cs typeface="Times New Roman"/>
                          <a:sym typeface="Times New Roman"/>
                        </a:rPr>
                        <a:t>96.26%</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tc>
              </a:tr>
              <a:tr h="1095275">
                <a:tc>
                  <a:txBody>
                    <a:bodyPr/>
                    <a:lstStyle/>
                    <a:p>
                      <a:pPr indent="0" lvl="0" marL="0" marR="0" rtl="0" algn="ctr">
                        <a:lnSpc>
                          <a:spcPct val="100000"/>
                        </a:lnSpc>
                        <a:spcBef>
                          <a:spcPts val="0"/>
                        </a:spcBef>
                        <a:spcAft>
                          <a:spcPts val="0"/>
                        </a:spcAft>
                        <a:buClr>
                          <a:srgbClr val="000000"/>
                        </a:buClr>
                        <a:buSzPts val="1000"/>
                        <a:buFont typeface="Arial"/>
                        <a:buNone/>
                      </a:pPr>
                      <a:r>
                        <a:rPr lang="en-US" sz="2600">
                          <a:solidFill>
                            <a:schemeClr val="dk1"/>
                          </a:solidFill>
                          <a:latin typeface="Times New Roman"/>
                          <a:ea typeface="Times New Roman"/>
                          <a:cs typeface="Times New Roman"/>
                          <a:sym typeface="Times New Roman"/>
                        </a:rPr>
                        <a:t>4</a:t>
                      </a:r>
                      <a:endParaRPr sz="2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50</a:t>
                      </a:r>
                      <a:endParaRPr sz="19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(Amazon)</a:t>
                      </a:r>
                      <a:endParaRPr sz="1900">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92.4199</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228600" lvl="0" marL="457200" marR="0" rtl="0" algn="ctr">
                        <a:lnSpc>
                          <a:spcPct val="100000"/>
                        </a:lnSpc>
                        <a:spcBef>
                          <a:spcPts val="0"/>
                        </a:spcBef>
                        <a:spcAft>
                          <a:spcPts val="0"/>
                        </a:spcAft>
                        <a:buNone/>
                      </a:pPr>
                      <a:r>
                        <a:rPr lang="en-US" sz="1900">
                          <a:solidFill>
                            <a:schemeClr val="dk1"/>
                          </a:solidFill>
                          <a:latin typeface="Times New Roman"/>
                          <a:ea typeface="Times New Roman"/>
                          <a:cs typeface="Times New Roman"/>
                          <a:sym typeface="Times New Roman"/>
                        </a:rPr>
                        <a:t>92.5209</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US" sz="1900">
                          <a:solidFill>
                            <a:schemeClr val="dk1"/>
                          </a:solidFill>
                          <a:latin typeface="Times New Roman"/>
                          <a:ea typeface="Times New Roman"/>
                          <a:cs typeface="Times New Roman"/>
                          <a:sym typeface="Times New Roman"/>
                        </a:rPr>
                        <a:t>99.89%</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