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Corsi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1" roundtripDataSignature="AMtx7mgSUepuA6uhlVd6rbJpku4AGvRT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rsiva-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rsi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rsiva-italic.fntdata"/><Relationship Id="rId6" Type="http://schemas.openxmlformats.org/officeDocument/2006/relationships/slide" Target="slides/slide1.xml"/><Relationship Id="rId18" Type="http://schemas.openxmlformats.org/officeDocument/2006/relationships/font" Target="fonts/Corsi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ee0a91b3d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ee0a91b3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ee0a91b3d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ee0a91b3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9"/>
          <p:cNvSpPr/>
          <p:nvPr>
            <p:ph idx="2" type="pic"/>
          </p:nvPr>
        </p:nvSpPr>
        <p:spPr>
          <a:xfrm>
            <a:off x="5183188" y="987425"/>
            <a:ext cx="6172200" cy="4873625"/>
          </a:xfrm>
          <a:prstGeom prst="rect">
            <a:avLst/>
          </a:prstGeom>
          <a:noFill/>
          <a:ln>
            <a:noFill/>
          </a:ln>
        </p:spPr>
      </p:sp>
      <p:sp>
        <p:nvSpPr>
          <p:cNvPr id="64" name="Google Shape;64;p3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0" y="949812"/>
            <a:ext cx="12192000" cy="144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BMS COLLEGE OF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siva"/>
                <a:ea typeface="Corsiva"/>
                <a:cs typeface="Corsiva"/>
                <a:sym typeface="Corsiva"/>
              </a:rPr>
              <a:t>(Autonomous Institute, Affiliated to VTU, Belagavi)</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C00000"/>
                </a:solidFill>
                <a:latin typeface="Times New Roman"/>
                <a:ea typeface="Times New Roman"/>
                <a:cs typeface="Times New Roman"/>
                <a:sym typeface="Times New Roman"/>
              </a:rPr>
              <a:t>DEPARTMENT OF MACHINE LEARNING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C00000"/>
                </a:solidFill>
                <a:latin typeface="Times"/>
                <a:ea typeface="Times"/>
                <a:cs typeface="Times"/>
                <a:sym typeface="Times"/>
              </a:rPr>
              <a:t>(UG Program: B.E. in Artificial Intelligence and Machine Learning) </a:t>
            </a:r>
            <a:endParaRPr b="0" i="0" sz="1400" u="none" cap="none" strike="noStrike">
              <a:solidFill>
                <a:srgbClr val="C00000"/>
              </a:solidFill>
              <a:latin typeface="Times"/>
              <a:ea typeface="Times"/>
              <a:cs typeface="Times"/>
              <a:sym typeface="Times"/>
            </a:endParaRPr>
          </a:p>
        </p:txBody>
      </p:sp>
      <p:pic>
        <p:nvPicPr>
          <p:cNvPr descr="E:\BMSCE\dept_name_print_for_files\college_logo.jpeg" id="85" name="Google Shape;85;p1"/>
          <p:cNvPicPr preferRelativeResize="0"/>
          <p:nvPr/>
        </p:nvPicPr>
        <p:blipFill rotWithShape="1">
          <a:blip r:embed="rId3">
            <a:alphaModFix/>
          </a:blip>
          <a:srcRect b="0" l="0" r="0" t="0"/>
          <a:stretch/>
        </p:blipFill>
        <p:spPr>
          <a:xfrm>
            <a:off x="5424964" y="255551"/>
            <a:ext cx="671036" cy="658898"/>
          </a:xfrm>
          <a:prstGeom prst="rect">
            <a:avLst/>
          </a:prstGeom>
          <a:noFill/>
          <a:ln>
            <a:noFill/>
          </a:ln>
        </p:spPr>
      </p:pic>
      <p:sp>
        <p:nvSpPr>
          <p:cNvPr id="86" name="Google Shape;86;p1"/>
          <p:cNvSpPr txBox="1"/>
          <p:nvPr/>
        </p:nvSpPr>
        <p:spPr>
          <a:xfrm>
            <a:off x="-329176" y="2673192"/>
            <a:ext cx="12183600" cy="95406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00487E"/>
                </a:solidFill>
                <a:latin typeface="Times New Roman"/>
                <a:ea typeface="Times New Roman"/>
                <a:cs typeface="Times New Roman"/>
                <a:sym typeface="Times New Roman"/>
              </a:rPr>
              <a:t>Course : Python Programming</a:t>
            </a:r>
            <a:endParaRPr/>
          </a:p>
          <a:p>
            <a:pPr indent="0" lvl="0" marL="0" marR="0" rtl="0" algn="ctr">
              <a:spcBef>
                <a:spcPts val="0"/>
              </a:spcBef>
              <a:spcAft>
                <a:spcPts val="0"/>
              </a:spcAft>
              <a:buNone/>
            </a:pPr>
            <a:r>
              <a:rPr b="1" i="0" lang="en-US" sz="2800" u="none" cap="none" strike="noStrike">
                <a:solidFill>
                  <a:srgbClr val="00487E"/>
                </a:solidFill>
                <a:latin typeface="Times New Roman"/>
                <a:ea typeface="Times New Roman"/>
                <a:cs typeface="Times New Roman"/>
                <a:sym typeface="Times New Roman"/>
              </a:rPr>
              <a:t> Course Code: 22AM4AEPPM</a:t>
            </a:r>
            <a:endParaRPr b="1" i="0" sz="2800" u="none" cap="none" strike="noStrike">
              <a:solidFill>
                <a:srgbClr val="00487E"/>
              </a:solidFill>
              <a:latin typeface="Times New Roman"/>
              <a:ea typeface="Times New Roman"/>
              <a:cs typeface="Times New Roman"/>
              <a:sym typeface="Times New Roman"/>
            </a:endParaRPr>
          </a:p>
        </p:txBody>
      </p:sp>
      <p:sp>
        <p:nvSpPr>
          <p:cNvPr id="87" name="Google Shape;87;p1"/>
          <p:cNvSpPr txBox="1"/>
          <p:nvPr/>
        </p:nvSpPr>
        <p:spPr>
          <a:xfrm>
            <a:off x="8627532" y="5103304"/>
            <a:ext cx="3479700" cy="1046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New Roman"/>
                <a:ea typeface="Times New Roman"/>
                <a:cs typeface="Times New Roman"/>
                <a:sym typeface="Times New Roman"/>
              </a:rPr>
              <a:t>Faculty In-Charge: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800" u="none" cap="none" strike="noStrike">
                <a:solidFill>
                  <a:schemeClr val="dk1"/>
                </a:solidFill>
                <a:latin typeface="Times New Roman"/>
                <a:ea typeface="Times New Roman"/>
                <a:cs typeface="Times New Roman"/>
                <a:sym typeface="Times New Roman"/>
              </a:rPr>
              <a:t>Seemanthini k Gowda</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Assistant Professor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Department of Machine Learning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BMS College of Engineering</a:t>
            </a:r>
            <a:endParaRPr b="0" i="0" sz="1200" u="none" cap="none" strike="noStrike">
              <a:solidFill>
                <a:schemeClr val="dk1"/>
              </a:solidFill>
              <a:latin typeface="Times New Roman"/>
              <a:ea typeface="Times New Roman"/>
              <a:cs typeface="Times New Roman"/>
              <a:sym typeface="Times New Roman"/>
            </a:endParaRPr>
          </a:p>
        </p:txBody>
      </p:sp>
      <p:sp>
        <p:nvSpPr>
          <p:cNvPr id="88" name="Google Shape;88;p1"/>
          <p:cNvSpPr txBox="1"/>
          <p:nvPr/>
        </p:nvSpPr>
        <p:spPr>
          <a:xfrm>
            <a:off x="943149" y="5103300"/>
            <a:ext cx="4098300" cy="135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New Roman"/>
                <a:ea typeface="Times New Roman"/>
                <a:cs typeface="Times New Roman"/>
                <a:sym typeface="Times New Roman"/>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Student Name &amp; USN :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Pacharne Kaushal Yogesh </a:t>
            </a:r>
            <a:r>
              <a:rPr lang="en-US">
                <a:solidFill>
                  <a:schemeClr val="dk1"/>
                </a:solidFill>
                <a:latin typeface="Times New Roman"/>
                <a:ea typeface="Times New Roman"/>
                <a:cs typeface="Times New Roman"/>
                <a:sym typeface="Times New Roman"/>
              </a:rPr>
              <a:t>-</a:t>
            </a:r>
            <a:r>
              <a:rPr b="0" i="0" lang="en-US" sz="1400" u="none" cap="none" strike="noStrike">
                <a:solidFill>
                  <a:schemeClr val="dk1"/>
                </a:solidFill>
                <a:latin typeface="Times New Roman"/>
                <a:ea typeface="Times New Roman"/>
                <a:cs typeface="Times New Roman"/>
                <a:sym typeface="Times New Roman"/>
              </a:rPr>
              <a:t> 1BM21AI080</a:t>
            </a:r>
            <a:endParaRPr b="0" i="0" sz="1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Pranshu Arora </a:t>
            </a:r>
            <a:r>
              <a:rPr lang="en-US">
                <a:solidFill>
                  <a:schemeClr val="dk1"/>
                </a:solidFill>
                <a:latin typeface="Times New Roman"/>
                <a:ea typeface="Times New Roman"/>
                <a:cs typeface="Times New Roman"/>
                <a:sym typeface="Times New Roman"/>
              </a:rPr>
              <a:t>-</a:t>
            </a:r>
            <a:r>
              <a:rPr b="0" i="0" lang="en-US" sz="1400" u="none" cap="none" strike="noStrike">
                <a:solidFill>
                  <a:schemeClr val="dk1"/>
                </a:solidFill>
                <a:latin typeface="Times New Roman"/>
                <a:ea typeface="Times New Roman"/>
                <a:cs typeface="Times New Roman"/>
                <a:sym typeface="Times New Roman"/>
              </a:rPr>
              <a:t> 1BM21AI091</a:t>
            </a:r>
            <a:endParaRPr b="0" i="0" sz="1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Priyanshu Prasad </a:t>
            </a:r>
            <a:r>
              <a:rPr lang="en-US">
                <a:solidFill>
                  <a:schemeClr val="dk1"/>
                </a:solidFill>
                <a:latin typeface="Times New Roman"/>
                <a:ea typeface="Times New Roman"/>
                <a:cs typeface="Times New Roman"/>
                <a:sym typeface="Times New Roman"/>
              </a:rPr>
              <a:t>-</a:t>
            </a:r>
            <a:r>
              <a:rPr b="0" i="0" lang="en-US" sz="1400" u="none" cap="none" strike="noStrike">
                <a:solidFill>
                  <a:schemeClr val="dk1"/>
                </a:solidFill>
                <a:latin typeface="Times New Roman"/>
                <a:ea typeface="Times New Roman"/>
                <a:cs typeface="Times New Roman"/>
                <a:sym typeface="Times New Roman"/>
              </a:rPr>
              <a:t> 1BM21AI096</a:t>
            </a:r>
            <a:endParaRPr b="0" i="0" sz="1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Ryan Gupta </a:t>
            </a:r>
            <a:r>
              <a:rPr lang="en-US">
                <a:solidFill>
                  <a:schemeClr val="dk1"/>
                </a:solidFill>
                <a:latin typeface="Times New Roman"/>
                <a:ea typeface="Times New Roman"/>
                <a:cs typeface="Times New Roman"/>
                <a:sym typeface="Times New Roman"/>
              </a:rPr>
              <a:t>-</a:t>
            </a:r>
            <a:r>
              <a:rPr b="0" i="0" lang="en-US" sz="1400" u="none" cap="none" strike="noStrike">
                <a:solidFill>
                  <a:schemeClr val="dk1"/>
                </a:solidFill>
                <a:latin typeface="Times New Roman"/>
                <a:ea typeface="Times New Roman"/>
                <a:cs typeface="Times New Roman"/>
                <a:sym typeface="Times New Roman"/>
              </a:rPr>
              <a:t> 1BM21AI107</a:t>
            </a:r>
            <a:endParaRPr b="0" i="0" sz="1400" u="none" cap="none" strike="noStrike">
              <a:solidFill>
                <a:schemeClr val="dk1"/>
              </a:solidFill>
              <a:latin typeface="Times New Roman"/>
              <a:ea typeface="Times New Roman"/>
              <a:cs typeface="Times New Roman"/>
              <a:sym typeface="Times New Roman"/>
            </a:endParaRPr>
          </a:p>
        </p:txBody>
      </p:sp>
      <p:sp>
        <p:nvSpPr>
          <p:cNvPr id="89" name="Google Shape;89;p1"/>
          <p:cNvSpPr txBox="1"/>
          <p:nvPr/>
        </p:nvSpPr>
        <p:spPr>
          <a:xfrm>
            <a:off x="446762" y="3904145"/>
            <a:ext cx="10631724" cy="8925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C00000"/>
                </a:solidFill>
                <a:latin typeface="Times New Roman"/>
                <a:ea typeface="Times New Roman"/>
                <a:cs typeface="Times New Roman"/>
                <a:sym typeface="Times New Roman"/>
              </a:rPr>
              <a:t>S.I.R.I.U.S.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7030A0"/>
              </a:solidFill>
              <a:latin typeface="Times New Roman"/>
              <a:ea typeface="Times New Roman"/>
              <a:cs typeface="Times New Roman"/>
              <a:sym typeface="Times New Roman"/>
            </a:endParaRPr>
          </a:p>
        </p:txBody>
      </p:sp>
      <p:sp>
        <p:nvSpPr>
          <p:cNvPr id="90" name="Google Shape;90;p1"/>
          <p:cNvSpPr txBox="1"/>
          <p:nvPr/>
        </p:nvSpPr>
        <p:spPr>
          <a:xfrm>
            <a:off x="2799292" y="4350401"/>
            <a:ext cx="5926800" cy="723300"/>
          </a:xfrm>
          <a:prstGeom prst="rect">
            <a:avLst/>
          </a:prstGeom>
          <a:noFill/>
          <a:ln>
            <a:noFill/>
          </a:ln>
        </p:spPr>
        <p:txBody>
          <a:bodyPr anchorCtr="0" anchor="t" bIns="91425" lIns="91425" spcFirstLastPara="1" rIns="91425" wrap="square" tIns="91425">
            <a:spAutoFit/>
          </a:bodyPr>
          <a:lstStyle/>
          <a:p>
            <a:pPr indent="0" lvl="0" marL="0" marR="0" rtl="0" algn="ctr">
              <a:spcBef>
                <a:spcPts val="0"/>
              </a:spcBef>
              <a:spcAft>
                <a:spcPts val="0"/>
              </a:spcAft>
              <a:buClr>
                <a:srgbClr val="674EA7"/>
              </a:buClr>
              <a:buSzPts val="1700"/>
              <a:buFont typeface="Times"/>
              <a:buNone/>
            </a:pPr>
            <a:r>
              <a:rPr b="1" i="0" lang="en-US" sz="1700" u="none" cap="none" strike="noStrike">
                <a:solidFill>
                  <a:srgbClr val="674EA7"/>
                </a:solidFill>
                <a:latin typeface="Times"/>
                <a:ea typeface="Times"/>
                <a:cs typeface="Times"/>
                <a:sym typeface="Times"/>
              </a:rPr>
              <a:t>Phase -</a:t>
            </a:r>
            <a:r>
              <a:rPr b="1" lang="en-US" sz="1700">
                <a:solidFill>
                  <a:srgbClr val="674EA7"/>
                </a:solidFill>
                <a:latin typeface="Times"/>
                <a:ea typeface="Times"/>
                <a:cs typeface="Times"/>
                <a:sym typeface="Times"/>
              </a:rPr>
              <a:t>2</a:t>
            </a:r>
            <a:r>
              <a:rPr b="1" i="0" lang="en-US" sz="1700" u="none" cap="none" strike="noStrike">
                <a:solidFill>
                  <a:srgbClr val="674EA7"/>
                </a:solidFill>
                <a:latin typeface="Times"/>
                <a:ea typeface="Times"/>
                <a:cs typeface="Times"/>
                <a:sym typeface="Times"/>
              </a:rPr>
              <a:t>: Python Project Presentation</a:t>
            </a:r>
            <a:endParaRPr b="1" i="0" sz="1700" u="none" cap="none" strike="noStrike">
              <a:solidFill>
                <a:srgbClr val="674EA7"/>
              </a:solidFill>
              <a:latin typeface="Times"/>
              <a:ea typeface="Times"/>
              <a:cs typeface="Times"/>
              <a:sym typeface="Times"/>
            </a:endParaRPr>
          </a:p>
          <a:p>
            <a:pPr indent="0" lvl="0" marL="0" marR="0" rtl="0" algn="ctr">
              <a:spcBef>
                <a:spcPts val="0"/>
              </a:spcBef>
              <a:spcAft>
                <a:spcPts val="0"/>
              </a:spcAft>
              <a:buClr>
                <a:schemeClr val="dk1"/>
              </a:buClr>
              <a:buSzPts val="1400"/>
              <a:buFont typeface="Arial"/>
              <a:buNone/>
            </a:pPr>
            <a:r>
              <a:rPr b="0" i="0" lang="en-US" sz="1800" u="none" cap="none" strike="noStrike">
                <a:solidFill>
                  <a:srgbClr val="0000FF"/>
                </a:solidFill>
                <a:latin typeface="Times New Roman"/>
                <a:ea typeface="Times New Roman"/>
                <a:cs typeface="Times New Roman"/>
                <a:sym typeface="Times New Roman"/>
              </a:rPr>
              <a:t>Date: </a:t>
            </a:r>
            <a:r>
              <a:rPr lang="en-US" sz="1800">
                <a:solidFill>
                  <a:srgbClr val="0000FF"/>
                </a:solidFill>
                <a:latin typeface="Times New Roman"/>
                <a:ea typeface="Times New Roman"/>
                <a:cs typeface="Times New Roman"/>
                <a:sym typeface="Times New Roman"/>
              </a:rPr>
              <a:t>Oct. 11,</a:t>
            </a:r>
            <a:r>
              <a:rPr b="0" i="0" lang="en-US" sz="1800" u="none" cap="none" strike="noStrike">
                <a:solidFill>
                  <a:srgbClr val="0000FF"/>
                </a:solidFill>
                <a:latin typeface="Times New Roman"/>
                <a:ea typeface="Times New Roman"/>
                <a:cs typeface="Times New Roman"/>
                <a:sym typeface="Times New Roman"/>
              </a:rPr>
              <a:t> 2023</a:t>
            </a:r>
            <a:endParaRPr b="1" i="0" sz="1700" u="none" cap="none" strike="noStrike">
              <a:solidFill>
                <a:srgbClr val="0000FF"/>
              </a:solidFill>
              <a:latin typeface="Times"/>
              <a:ea typeface="Times"/>
              <a:cs typeface="Times"/>
              <a:sym typeface="Times"/>
            </a:endParaRPr>
          </a:p>
        </p:txBody>
      </p:sp>
      <p:sp>
        <p:nvSpPr>
          <p:cNvPr id="91" name="Google Shape;91;p1"/>
          <p:cNvSpPr txBox="1"/>
          <p:nvPr/>
        </p:nvSpPr>
        <p:spPr>
          <a:xfrm>
            <a:off x="5132550" y="5103300"/>
            <a:ext cx="1926900" cy="1169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chemeClr val="dk1"/>
                </a:solidFill>
                <a:latin typeface="Times New Roman"/>
                <a:ea typeface="Times New Roman"/>
                <a:cs typeface="Times New Roman"/>
                <a:sym typeface="Times New Roman"/>
              </a:rPr>
              <a:t>Semester &amp; Section: </a:t>
            </a:r>
            <a:r>
              <a:rPr b="1" i="0" lang="en-US" sz="1400" u="none" cap="none" strike="noStrike">
                <a:solidFill>
                  <a:schemeClr val="dk1"/>
                </a:solidFill>
                <a:latin typeface="Times New Roman"/>
                <a:ea typeface="Times New Roman"/>
                <a:cs typeface="Times New Roman"/>
                <a:sym typeface="Times New Roman"/>
              </a:rPr>
              <a:t>4B</a:t>
            </a:r>
            <a:endParaRPr b="1" i="0" sz="1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Batch Number:</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3ee0a91b3d_0_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457200" rtl="0" algn="ctr">
              <a:lnSpc>
                <a:spcPct val="100000"/>
              </a:lnSpc>
              <a:spcBef>
                <a:spcPts val="1200"/>
              </a:spcBef>
              <a:spcAft>
                <a:spcPts val="0"/>
              </a:spcAft>
              <a:buNone/>
            </a:pPr>
            <a:r>
              <a:rPr b="1" lang="en-US" sz="3800">
                <a:latin typeface="Times New Roman"/>
                <a:ea typeface="Times New Roman"/>
                <a:cs typeface="Times New Roman"/>
                <a:sym typeface="Times New Roman"/>
              </a:rPr>
              <a:t>Conclusion</a:t>
            </a:r>
            <a:endParaRPr b="1" sz="5400"/>
          </a:p>
        </p:txBody>
      </p:sp>
      <p:sp>
        <p:nvSpPr>
          <p:cNvPr id="156" name="Google Shape;156;g23ee0a91b3d_0_9"/>
          <p:cNvSpPr txBox="1"/>
          <p:nvPr>
            <p:ph idx="1" type="body"/>
          </p:nvPr>
        </p:nvSpPr>
        <p:spPr>
          <a:xfrm>
            <a:off x="381000" y="1690825"/>
            <a:ext cx="11430000" cy="1393800"/>
          </a:xfrm>
          <a:prstGeom prst="rect">
            <a:avLst/>
          </a:prstGeom>
        </p:spPr>
        <p:txBody>
          <a:bodyPr anchorCtr="0" anchor="t" bIns="45700" lIns="91425" spcFirstLastPara="1" rIns="91425" wrap="square" tIns="45700">
            <a:normAutofit/>
          </a:bodyPr>
          <a:lstStyle/>
          <a:p>
            <a:pPr indent="0" lvl="0" marL="0" rtl="0" algn="just">
              <a:lnSpc>
                <a:spcPct val="80000"/>
              </a:lnSpc>
              <a:spcBef>
                <a:spcPts val="1000"/>
              </a:spcBef>
              <a:spcAft>
                <a:spcPts val="0"/>
              </a:spcAft>
              <a:buNone/>
            </a:pPr>
            <a:r>
              <a:rPr lang="en-US" sz="2300">
                <a:latin typeface="Times New Roman"/>
                <a:ea typeface="Times New Roman"/>
                <a:cs typeface="Times New Roman"/>
                <a:sym typeface="Times New Roman"/>
              </a:rPr>
              <a:t>S.I.R.I.U.S. represents a significant advancement in stock market prediction. By amalgamating AI with financial markets, it offers investors a powerful tool for making informed decisions. The journey from conceptualization to implementation showcases the potential of AI in transforming investment strategies.</a:t>
            </a:r>
            <a:endParaRPr sz="2300">
              <a:latin typeface="Times New Roman"/>
              <a:ea typeface="Times New Roman"/>
              <a:cs typeface="Times New Roman"/>
              <a:sym typeface="Times New Roman"/>
            </a:endParaRPr>
          </a:p>
        </p:txBody>
      </p:sp>
      <p:pic>
        <p:nvPicPr>
          <p:cNvPr id="157" name="Google Shape;157;g23ee0a91b3d_0_9"/>
          <p:cNvPicPr preferRelativeResize="0"/>
          <p:nvPr/>
        </p:nvPicPr>
        <p:blipFill>
          <a:blip r:embed="rId3">
            <a:alphaModFix/>
          </a:blip>
          <a:stretch>
            <a:fillRect/>
          </a:stretch>
        </p:blipFill>
        <p:spPr>
          <a:xfrm>
            <a:off x="152400" y="3237025"/>
            <a:ext cx="5529428" cy="3468575"/>
          </a:xfrm>
          <a:prstGeom prst="rect">
            <a:avLst/>
          </a:prstGeom>
          <a:noFill/>
          <a:ln>
            <a:noFill/>
          </a:ln>
        </p:spPr>
      </p:pic>
      <p:pic>
        <p:nvPicPr>
          <p:cNvPr id="158" name="Google Shape;158;g23ee0a91b3d_0_9"/>
          <p:cNvPicPr preferRelativeResize="0"/>
          <p:nvPr/>
        </p:nvPicPr>
        <p:blipFill>
          <a:blip r:embed="rId4">
            <a:alphaModFix/>
          </a:blip>
          <a:stretch>
            <a:fillRect/>
          </a:stretch>
        </p:blipFill>
        <p:spPr>
          <a:xfrm>
            <a:off x="5834228" y="3237025"/>
            <a:ext cx="5446994" cy="3468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txBox="1"/>
          <p:nvPr>
            <p:ph idx="1" type="body"/>
          </p:nvPr>
        </p:nvSpPr>
        <p:spPr>
          <a:xfrm>
            <a:off x="1151466" y="59267"/>
            <a:ext cx="9491134" cy="15240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64" name="Google Shape;164;p5"/>
          <p:cNvSpPr txBox="1"/>
          <p:nvPr/>
        </p:nvSpPr>
        <p:spPr>
          <a:xfrm>
            <a:off x="16923" y="2432695"/>
            <a:ext cx="12183538"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Times"/>
                <a:ea typeface="Times"/>
                <a:cs typeface="Times"/>
                <a:sym typeface="Times"/>
              </a:rPr>
              <a:t>Thank you ! </a:t>
            </a:r>
            <a:endParaRPr b="0" i="0" sz="6000" u="none" cap="none" strike="noStrike">
              <a:solidFill>
                <a:schemeClr val="dk1"/>
              </a:solidFill>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idx="1" type="body"/>
          </p:nvPr>
        </p:nvSpPr>
        <p:spPr>
          <a:xfrm>
            <a:off x="1151466" y="59267"/>
            <a:ext cx="9491134" cy="15240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97" name="Google Shape;97;p2"/>
          <p:cNvSpPr txBox="1"/>
          <p:nvPr/>
        </p:nvSpPr>
        <p:spPr>
          <a:xfrm>
            <a:off x="83598" y="249767"/>
            <a:ext cx="121836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C00000"/>
                </a:solidFill>
                <a:latin typeface="Times New Roman"/>
                <a:ea typeface="Times New Roman"/>
                <a:cs typeface="Times New Roman"/>
                <a:sym typeface="Times New Roman"/>
              </a:rPr>
              <a:t>Agenda</a:t>
            </a:r>
            <a:endParaRPr b="0" i="0" sz="4400" u="none" cap="none" strike="noStrike">
              <a:solidFill>
                <a:srgbClr val="C00000"/>
              </a:solidFill>
              <a:latin typeface="Times New Roman"/>
              <a:ea typeface="Times New Roman"/>
              <a:cs typeface="Times New Roman"/>
              <a:sym typeface="Times New Roman"/>
            </a:endParaRPr>
          </a:p>
        </p:txBody>
      </p:sp>
      <p:sp>
        <p:nvSpPr>
          <p:cNvPr id="98" name="Google Shape;98;p2"/>
          <p:cNvSpPr txBox="1"/>
          <p:nvPr/>
        </p:nvSpPr>
        <p:spPr>
          <a:xfrm>
            <a:off x="1867140" y="1216418"/>
            <a:ext cx="7804800" cy="46176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60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Abstract</a:t>
            </a:r>
            <a:endParaRPr/>
          </a:p>
          <a:p>
            <a:pPr indent="-457200" lvl="0" marL="457200" marR="0" rtl="0" algn="l">
              <a:spcBef>
                <a:spcPts val="120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Introduction </a:t>
            </a:r>
            <a:endParaRPr/>
          </a:p>
          <a:p>
            <a:pPr indent="-457200" lvl="0" marL="457200" marR="0" rtl="0" algn="l">
              <a:spcBef>
                <a:spcPts val="120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Requirements</a:t>
            </a:r>
            <a:endParaRPr/>
          </a:p>
          <a:p>
            <a:pPr indent="-457200" lvl="0" marL="457200" marR="0" rtl="0" algn="l">
              <a:spcBef>
                <a:spcPts val="120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Tools and technology</a:t>
            </a:r>
            <a:endParaRPr/>
          </a:p>
          <a:p>
            <a:pPr indent="-457200" lvl="0" marL="457200" marR="0" rtl="0" algn="l">
              <a:spcBef>
                <a:spcPts val="120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Architecture </a:t>
            </a:r>
            <a:endParaRPr/>
          </a:p>
          <a:p>
            <a:pPr indent="-457200" lvl="0" marL="457200" marR="0" rtl="0" algn="l">
              <a:spcBef>
                <a:spcPts val="120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Workflow/Working Principles</a:t>
            </a:r>
            <a:endParaRPr/>
          </a:p>
          <a:p>
            <a:pPr indent="-457200" lvl="0" marL="457200" marR="0" rtl="0" algn="l">
              <a:spcBef>
                <a:spcPts val="120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Conclusion </a:t>
            </a:r>
            <a:endParaRPr/>
          </a:p>
          <a:p>
            <a:pPr indent="0" lvl="0" marL="0" marR="0" rtl="0" algn="l">
              <a:lnSpc>
                <a:spcPct val="100000"/>
              </a:lnSpc>
              <a:spcBef>
                <a:spcPts val="1200"/>
              </a:spcBef>
              <a:spcAft>
                <a:spcPts val="600"/>
              </a:spcAft>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500"/>
              <a:buFont typeface="Times New Roman"/>
              <a:buNone/>
            </a:pPr>
            <a:r>
              <a:rPr b="1" lang="en-US" sz="3500">
                <a:latin typeface="Times New Roman"/>
                <a:ea typeface="Times New Roman"/>
                <a:cs typeface="Times New Roman"/>
                <a:sym typeface="Times New Roman"/>
              </a:rPr>
              <a:t>Abstract</a:t>
            </a:r>
            <a:endParaRPr b="1" sz="3500">
              <a:latin typeface="Times New Roman"/>
              <a:ea typeface="Times New Roman"/>
              <a:cs typeface="Times New Roman"/>
              <a:sym typeface="Times New Roman"/>
            </a:endParaRPr>
          </a:p>
        </p:txBody>
      </p:sp>
      <p:sp>
        <p:nvSpPr>
          <p:cNvPr id="104" name="Google Shape;104;p18"/>
          <p:cNvSpPr txBox="1"/>
          <p:nvPr>
            <p:ph idx="1" type="body"/>
          </p:nvPr>
        </p:nvSpPr>
        <p:spPr>
          <a:xfrm>
            <a:off x="838200" y="1690688"/>
            <a:ext cx="10515600" cy="4802187"/>
          </a:xfrm>
          <a:prstGeom prst="rect">
            <a:avLst/>
          </a:prstGeom>
          <a:noFill/>
          <a:ln>
            <a:noFill/>
          </a:ln>
        </p:spPr>
        <p:txBody>
          <a:bodyPr anchorCtr="0" anchor="t" bIns="45700" lIns="91425" spcFirstLastPara="1" rIns="91425" wrap="square" tIns="45700">
            <a:normAutofit/>
          </a:bodyPr>
          <a:lstStyle/>
          <a:p>
            <a:pPr indent="0" lvl="0" marL="114300" rtl="0" algn="just">
              <a:lnSpc>
                <a:spcPct val="90000"/>
              </a:lnSpc>
              <a:spcBef>
                <a:spcPts val="0"/>
              </a:spcBef>
              <a:spcAft>
                <a:spcPts val="0"/>
              </a:spcAft>
              <a:buClr>
                <a:srgbClr val="000000"/>
              </a:buClr>
              <a:buSzPts val="1700"/>
              <a:buNone/>
            </a:pPr>
            <a:r>
              <a:rPr b="0" i="0" lang="en-US" sz="1700" u="none" strike="noStrike">
                <a:solidFill>
                  <a:srgbClr val="000000"/>
                </a:solidFill>
                <a:latin typeface="Times New Roman"/>
                <a:ea typeface="Times New Roman"/>
                <a:cs typeface="Times New Roman"/>
                <a:sym typeface="Times New Roman"/>
              </a:rPr>
              <a:t>In the rapidly evolving landscape of finance, the fusion of investment decisions and artificial intelligence requires innovative solutions. Traditional stock prediction methods often fall short due to market complexities. This report introduces S.I.R.I.U.S. (Stock Intelligent Real-time Investment Understanding System), an AI-driven virtual assistant designed to revolutionize investment strategies. Our objective is to create a versatile system that addresses multiple real-world investment challenges.</a:t>
            </a:r>
            <a:endParaRPr b="0" sz="1700">
              <a:latin typeface="Times New Roman"/>
              <a:ea typeface="Times New Roman"/>
              <a:cs typeface="Times New Roman"/>
              <a:sym typeface="Times New Roman"/>
            </a:endParaRPr>
          </a:p>
          <a:p>
            <a:pPr indent="0" lvl="0" marL="114300" rtl="0" algn="just">
              <a:lnSpc>
                <a:spcPct val="90000"/>
              </a:lnSpc>
              <a:spcBef>
                <a:spcPts val="2000"/>
              </a:spcBef>
              <a:spcAft>
                <a:spcPts val="0"/>
              </a:spcAft>
              <a:buClr>
                <a:srgbClr val="000000"/>
              </a:buClr>
              <a:buSzPts val="1700"/>
              <a:buNone/>
            </a:pPr>
            <a:r>
              <a:rPr b="0" i="0" lang="en-US" sz="1700" u="none" strike="noStrike">
                <a:solidFill>
                  <a:srgbClr val="000000"/>
                </a:solidFill>
                <a:latin typeface="Times New Roman"/>
                <a:ea typeface="Times New Roman"/>
                <a:cs typeface="Times New Roman"/>
                <a:sym typeface="Times New Roman"/>
              </a:rPr>
              <a:t>S.I.R.I.U.S. employs advanced machine learning algorithms and real-time data to construct predictive models, surpassing traditional analysis. The system's unique pattern recognition capabilities empower it to navigate intricate market trends. It goes beyond prediction, offering risk assessment and decision support, forming a comprehensive toolkit for diverse investor needs.</a:t>
            </a:r>
            <a:endParaRPr b="0" sz="1700">
              <a:latin typeface="Times New Roman"/>
              <a:ea typeface="Times New Roman"/>
              <a:cs typeface="Times New Roman"/>
              <a:sym typeface="Times New Roman"/>
            </a:endParaRPr>
          </a:p>
          <a:p>
            <a:pPr indent="0" lvl="0" marL="114300" rtl="0" algn="just">
              <a:lnSpc>
                <a:spcPct val="90000"/>
              </a:lnSpc>
              <a:spcBef>
                <a:spcPts val="2000"/>
              </a:spcBef>
              <a:spcAft>
                <a:spcPts val="0"/>
              </a:spcAft>
              <a:buClr>
                <a:srgbClr val="000000"/>
              </a:buClr>
              <a:buSzPts val="1700"/>
              <a:buNone/>
            </a:pPr>
            <a:r>
              <a:rPr b="0" i="0" lang="en-US" sz="1700" u="none" strike="noStrike">
                <a:solidFill>
                  <a:srgbClr val="000000"/>
                </a:solidFill>
                <a:latin typeface="Times New Roman"/>
                <a:ea typeface="Times New Roman"/>
                <a:cs typeface="Times New Roman"/>
                <a:sym typeface="Times New Roman"/>
              </a:rPr>
              <a:t>Our research bridges the gap between cutting-edge AI and investment practices. S.I.R.I.U.S. aims to  transform conventional approaches into sophisticated, data-driven decisions, empowering investors to make informed choices in a volatile market. The innovative contributions of this research lie in the inception of S.I.R.I.U.S. as an intelligent stock market companion that transcends predictive functions. The virtual assistant's multifaceted attributes encompass pattern comprehension, risk evaluation, and decision facilitation, constituting a comprehensive toolkit catering to the diverse needs of investors.</a:t>
            </a:r>
            <a:endParaRPr b="0" sz="1700">
              <a:latin typeface="Times New Roman"/>
              <a:ea typeface="Times New Roman"/>
              <a:cs typeface="Times New Roman"/>
              <a:sym typeface="Times New Roman"/>
            </a:endParaRPr>
          </a:p>
          <a:p>
            <a:pPr indent="0" lvl="0" marL="114300" rtl="0" algn="l">
              <a:lnSpc>
                <a:spcPct val="90000"/>
              </a:lnSpc>
              <a:spcBef>
                <a:spcPts val="2000"/>
              </a:spcBef>
              <a:spcAft>
                <a:spcPts val="0"/>
              </a:spcAft>
              <a:buClr>
                <a:schemeClr val="dk1"/>
              </a:buClr>
              <a:buSzPts val="1700"/>
              <a:buNone/>
            </a:pPr>
            <a:r>
              <a:t/>
            </a:r>
            <a:endParaRPr sz="1700"/>
          </a:p>
        </p:txBody>
      </p:sp>
      <p:pic>
        <p:nvPicPr>
          <p:cNvPr id="105" name="Google Shape;105;p18"/>
          <p:cNvPicPr preferRelativeResize="0"/>
          <p:nvPr/>
        </p:nvPicPr>
        <p:blipFill>
          <a:blip r:embed="rId3">
            <a:alphaModFix amt="25000"/>
          </a:blip>
          <a:stretch>
            <a:fillRect/>
          </a:stretch>
        </p:blipFill>
        <p:spPr>
          <a:xfrm>
            <a:off x="0" y="0"/>
            <a:ext cx="12192000" cy="6858000"/>
          </a:xfrm>
          <a:prstGeom prst="rect">
            <a:avLst/>
          </a:prstGeom>
          <a:noFill/>
          <a:ln>
            <a:noFill/>
          </a:ln>
          <a:effectLst>
            <a:outerShdw blurRad="57150" rotWithShape="0" algn="bl" dir="5400000" dist="19050">
              <a:srgbClr val="000000">
                <a:alpha val="50000"/>
              </a:srgbClr>
            </a:outerShdw>
            <a:reflection blurRad="0" dir="5400000" dist="38100" endA="0" endPos="15000" fadeDir="5400012" kx="0" rotWithShape="0" algn="bl" stA="0" stPos="0" sy="-100000" ky="0"/>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700"/>
              <a:buNone/>
            </a:pPr>
            <a:r>
              <a:rPr lang="en-US" sz="1900">
                <a:latin typeface="Times New Roman"/>
                <a:ea typeface="Times New Roman"/>
                <a:cs typeface="Times New Roman"/>
                <a:sym typeface="Times New Roman"/>
              </a:rPr>
              <a:t>S.I.R.I.U.S. (Stock Intelligent Real-time Investment Understanding System) is a cutting-edge solution that leverages AI and data analysis to provide intelligent investment insights.</a:t>
            </a:r>
            <a:endParaRPr sz="3000"/>
          </a:p>
          <a:p>
            <a:pPr indent="0" lvl="0" marL="0" rtl="0" algn="just">
              <a:lnSpc>
                <a:spcPct val="90000"/>
              </a:lnSpc>
              <a:spcBef>
                <a:spcPts val="1000"/>
              </a:spcBef>
              <a:spcAft>
                <a:spcPts val="0"/>
              </a:spcAft>
              <a:buClr>
                <a:schemeClr val="dk1"/>
              </a:buClr>
              <a:buSzPts val="1700"/>
              <a:buNone/>
            </a:pPr>
            <a:r>
              <a:t/>
            </a:r>
            <a:endParaRPr sz="19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1700"/>
              <a:buNone/>
            </a:pPr>
            <a:r>
              <a:rPr lang="en-US" sz="1900">
                <a:latin typeface="Times New Roman"/>
                <a:ea typeface="Times New Roman"/>
                <a:cs typeface="Times New Roman"/>
                <a:sym typeface="Times New Roman"/>
              </a:rPr>
              <a:t>S.I.R.I.U.S. uses a variety of AI techniques, including machine learning, natural language processing, and sentiment analysis, to analyze vast amounts of data, including historical market data, news headlines, social media posts, and economic data. This data is used to identify patterns and trends that can be used to predict future stock prices and identify investment opportunities.</a:t>
            </a:r>
            <a:endParaRPr sz="3000"/>
          </a:p>
          <a:p>
            <a:pPr indent="0" lvl="0" marL="0" rtl="0" algn="just">
              <a:lnSpc>
                <a:spcPct val="90000"/>
              </a:lnSpc>
              <a:spcBef>
                <a:spcPts val="1000"/>
              </a:spcBef>
              <a:spcAft>
                <a:spcPts val="0"/>
              </a:spcAft>
              <a:buClr>
                <a:schemeClr val="dk1"/>
              </a:buClr>
              <a:buSzPts val="1700"/>
              <a:buNone/>
            </a:pPr>
            <a:r>
              <a:t/>
            </a:r>
            <a:endParaRPr sz="19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1700"/>
              <a:buNone/>
            </a:pPr>
            <a:r>
              <a:rPr lang="en-US" sz="1900">
                <a:latin typeface="Times New Roman"/>
                <a:ea typeface="Times New Roman"/>
                <a:cs typeface="Times New Roman"/>
                <a:sym typeface="Times New Roman"/>
              </a:rPr>
              <a:t>In addition to providing predictive insights, S.I.R.I.U.S. can also be used to assess risk, create personalized investment recommendations, and track the performance of investments. S.I.R.I.U.S. is a powerful tool that can help investors make more informed and profitable investment decisions.</a:t>
            </a:r>
            <a:endParaRPr sz="1900">
              <a:latin typeface="Times New Roman"/>
              <a:ea typeface="Times New Roman"/>
              <a:cs typeface="Times New Roman"/>
              <a:sym typeface="Times New Roman"/>
            </a:endParaRPr>
          </a:p>
        </p:txBody>
      </p:sp>
      <p:sp>
        <p:nvSpPr>
          <p:cNvPr id="111" name="Google Shape;111;p22"/>
          <p:cNvSpPr txBox="1"/>
          <p:nvPr/>
        </p:nvSpPr>
        <p:spPr>
          <a:xfrm>
            <a:off x="838200" y="569975"/>
            <a:ext cx="8778300" cy="1031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3500"/>
              <a:buFont typeface="Times New Roman"/>
              <a:buNone/>
            </a:pPr>
            <a:r>
              <a:rPr b="1" lang="en-US" sz="4000">
                <a:solidFill>
                  <a:schemeClr val="dk1"/>
                </a:solidFill>
                <a:latin typeface="Times New Roman"/>
                <a:ea typeface="Times New Roman"/>
                <a:cs typeface="Times New Roman"/>
                <a:sym typeface="Times New Roman"/>
              </a:rPr>
              <a:t>Introduction</a:t>
            </a:r>
            <a:endParaRPr b="1" sz="4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594350" y="402321"/>
            <a:ext cx="10515600" cy="846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500"/>
              <a:buFont typeface="Times New Roman"/>
              <a:buNone/>
            </a:pPr>
            <a:r>
              <a:rPr b="1" lang="en-US" sz="3900">
                <a:latin typeface="Times New Roman"/>
                <a:ea typeface="Times New Roman"/>
                <a:cs typeface="Times New Roman"/>
                <a:sym typeface="Times New Roman"/>
              </a:rPr>
              <a:t>Introduction</a:t>
            </a:r>
            <a:endParaRPr b="1" sz="3900">
              <a:latin typeface="Times New Roman"/>
              <a:ea typeface="Times New Roman"/>
              <a:cs typeface="Times New Roman"/>
              <a:sym typeface="Times New Roman"/>
            </a:endParaRPr>
          </a:p>
        </p:txBody>
      </p:sp>
      <p:sp>
        <p:nvSpPr>
          <p:cNvPr id="117" name="Google Shape;117;p19"/>
          <p:cNvSpPr txBox="1"/>
          <p:nvPr/>
        </p:nvSpPr>
        <p:spPr>
          <a:xfrm>
            <a:off x="760500" y="1248625"/>
            <a:ext cx="10671000" cy="29181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0"/>
              </a:spcBef>
              <a:spcAft>
                <a:spcPts val="0"/>
              </a:spcAft>
              <a:buClr>
                <a:schemeClr val="dk1"/>
              </a:buClr>
              <a:buSzPts val="1700"/>
              <a:buFont typeface="Arial"/>
              <a:buNone/>
            </a:pPr>
            <a:r>
              <a:rPr lang="en-US" sz="1800">
                <a:solidFill>
                  <a:schemeClr val="dk1"/>
                </a:solidFill>
                <a:latin typeface="Times New Roman"/>
                <a:ea typeface="Times New Roman"/>
                <a:cs typeface="Times New Roman"/>
                <a:sym typeface="Times New Roman"/>
              </a:rPr>
              <a:t>Artificial intelligence (AI) and machine learning (ML) are playing an increasingly important role in addressing the challenges and improving the accuracy of decision-making in a dynamic financial market environment.</a:t>
            </a:r>
            <a:endParaRPr sz="2900">
              <a:solidFill>
                <a:schemeClr val="dk1"/>
              </a:solidFill>
              <a:latin typeface="Calibri"/>
              <a:ea typeface="Calibri"/>
              <a:cs typeface="Calibri"/>
              <a:sym typeface="Calibri"/>
            </a:endParaRPr>
          </a:p>
          <a:p>
            <a:pPr indent="0" lvl="0" marL="0" rtl="0" algn="just">
              <a:lnSpc>
                <a:spcPct val="90000"/>
              </a:lnSpc>
              <a:spcBef>
                <a:spcPts val="1000"/>
              </a:spcBef>
              <a:spcAft>
                <a:spcPts val="0"/>
              </a:spcAft>
              <a:buClr>
                <a:schemeClr val="dk1"/>
              </a:buClr>
              <a:buSzPts val="1700"/>
              <a:buFont typeface="Arial"/>
              <a:buNone/>
            </a:pPr>
            <a:r>
              <a:rPr lang="en-US" sz="1800">
                <a:solidFill>
                  <a:schemeClr val="dk1"/>
                </a:solidFill>
                <a:latin typeface="Times New Roman"/>
                <a:ea typeface="Times New Roman"/>
                <a:cs typeface="Times New Roman"/>
                <a:sym typeface="Times New Roman"/>
              </a:rPr>
              <a:t>Here are some of the ways in which AI and ML are being used in finance:</a:t>
            </a:r>
            <a:endParaRPr sz="2900">
              <a:solidFill>
                <a:schemeClr val="dk1"/>
              </a:solidFill>
              <a:latin typeface="Calibri"/>
              <a:ea typeface="Calibri"/>
              <a:cs typeface="Calibri"/>
              <a:sym typeface="Calibri"/>
            </a:endParaRPr>
          </a:p>
          <a:p>
            <a:pPr indent="-234950" lvl="0" marL="228600" rtl="0" algn="just">
              <a:lnSpc>
                <a:spcPct val="90000"/>
              </a:lnSpc>
              <a:spcBef>
                <a:spcPts val="100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Predictive analytics</a:t>
            </a:r>
            <a:r>
              <a:rPr lang="en-US" sz="1800">
                <a:solidFill>
                  <a:schemeClr val="dk1"/>
                </a:solidFill>
                <a:latin typeface="Times New Roman"/>
                <a:ea typeface="Times New Roman"/>
                <a:cs typeface="Times New Roman"/>
                <a:sym typeface="Times New Roman"/>
              </a:rPr>
              <a:t>: AI and ML can be used to analyze historical data to identify patterns and trends that can be used to predict future events, such as stock prices or interest rates. </a:t>
            </a:r>
            <a:endParaRPr sz="1800">
              <a:solidFill>
                <a:schemeClr val="dk1"/>
              </a:solidFill>
              <a:latin typeface="Times New Roman"/>
              <a:ea typeface="Times New Roman"/>
              <a:cs typeface="Times New Roman"/>
              <a:sym typeface="Times New Roman"/>
            </a:endParaRPr>
          </a:p>
          <a:p>
            <a:pPr indent="-234950" lvl="0" marL="228600" rtl="0" algn="just">
              <a:lnSpc>
                <a:spcPct val="90000"/>
              </a:lnSpc>
              <a:spcBef>
                <a:spcPts val="100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Risk management</a:t>
            </a:r>
            <a:r>
              <a:rPr lang="en-US" sz="1800">
                <a:solidFill>
                  <a:schemeClr val="dk1"/>
                </a:solidFill>
                <a:latin typeface="Times New Roman"/>
                <a:ea typeface="Times New Roman"/>
                <a:cs typeface="Times New Roman"/>
                <a:sym typeface="Times New Roman"/>
              </a:rPr>
              <a:t>: AI and ML can be used to identify and manage risks, such as the risk of default on a loan or the risk of a market crash. </a:t>
            </a:r>
            <a:endParaRPr sz="1800">
              <a:solidFill>
                <a:schemeClr val="dk1"/>
              </a:solidFill>
              <a:latin typeface="Times New Roman"/>
              <a:ea typeface="Times New Roman"/>
              <a:cs typeface="Times New Roman"/>
              <a:sym typeface="Times New Roman"/>
            </a:endParaRPr>
          </a:p>
          <a:p>
            <a:pPr indent="-234950" lvl="0" marL="228600" rtl="0" algn="just">
              <a:lnSpc>
                <a:spcPct val="90000"/>
              </a:lnSpc>
              <a:spcBef>
                <a:spcPts val="100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Fraud detection:</a:t>
            </a:r>
            <a:r>
              <a:rPr lang="en-US" sz="1800">
                <a:solidFill>
                  <a:schemeClr val="dk1"/>
                </a:solidFill>
                <a:latin typeface="Times New Roman"/>
                <a:ea typeface="Times New Roman"/>
                <a:cs typeface="Times New Roman"/>
                <a:sym typeface="Times New Roman"/>
              </a:rPr>
              <a:t> AI and ML can be used to detect fraudulent activity, such as credit card fraud or money laundering. </a:t>
            </a:r>
            <a:endParaRPr sz="1500">
              <a:latin typeface="Calibri"/>
              <a:ea typeface="Calibri"/>
              <a:cs typeface="Calibri"/>
              <a:sym typeface="Calibri"/>
            </a:endParaRPr>
          </a:p>
        </p:txBody>
      </p:sp>
      <p:sp>
        <p:nvSpPr>
          <p:cNvPr id="118" name="Google Shape;118;p19"/>
          <p:cNvSpPr txBox="1"/>
          <p:nvPr/>
        </p:nvSpPr>
        <p:spPr>
          <a:xfrm>
            <a:off x="760500" y="4166725"/>
            <a:ext cx="5262300" cy="2316600"/>
          </a:xfrm>
          <a:prstGeom prst="rect">
            <a:avLst/>
          </a:prstGeom>
          <a:noFill/>
          <a:ln>
            <a:noFill/>
          </a:ln>
        </p:spPr>
        <p:txBody>
          <a:bodyPr anchorCtr="0" anchor="t" bIns="91425" lIns="91425" spcFirstLastPara="1" rIns="91425" wrap="square" tIns="91425">
            <a:noAutofit/>
          </a:bodyPr>
          <a:lstStyle/>
          <a:p>
            <a:pPr indent="-234950" lvl="0" marL="228600" rtl="0" algn="just">
              <a:lnSpc>
                <a:spcPct val="90000"/>
              </a:lnSpc>
              <a:spcBef>
                <a:spcPts val="100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Customer service:</a:t>
            </a:r>
            <a:r>
              <a:rPr lang="en-US" sz="1800">
                <a:solidFill>
                  <a:schemeClr val="dk1"/>
                </a:solidFill>
                <a:latin typeface="Times New Roman"/>
                <a:ea typeface="Times New Roman"/>
                <a:cs typeface="Times New Roman"/>
                <a:sym typeface="Times New Roman"/>
              </a:rPr>
              <a:t> AI and ML can be used to automate customer service tasks, such as answering questions and resolving problems.</a:t>
            </a:r>
            <a:endParaRPr sz="1800">
              <a:solidFill>
                <a:schemeClr val="dk1"/>
              </a:solidFill>
              <a:latin typeface="Times New Roman"/>
              <a:ea typeface="Times New Roman"/>
              <a:cs typeface="Times New Roman"/>
              <a:sym typeface="Times New Roman"/>
            </a:endParaRPr>
          </a:p>
          <a:p>
            <a:pPr indent="-234950" lvl="0" marL="228600" rtl="0" algn="just">
              <a:lnSpc>
                <a:spcPct val="90000"/>
              </a:lnSpc>
              <a:spcBef>
                <a:spcPts val="100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Compliance:</a:t>
            </a:r>
            <a:r>
              <a:rPr lang="en-US" sz="1800">
                <a:solidFill>
                  <a:schemeClr val="dk1"/>
                </a:solidFill>
                <a:latin typeface="Times New Roman"/>
                <a:ea typeface="Times New Roman"/>
                <a:cs typeface="Times New Roman"/>
                <a:sym typeface="Times New Roman"/>
              </a:rPr>
              <a:t> AI and ML can be used to help financial institutions comply with regulations, such as those governing anti-money laundering and insider trading. </a:t>
            </a:r>
            <a:endParaRPr>
              <a:latin typeface="Calibri"/>
              <a:ea typeface="Calibri"/>
              <a:cs typeface="Calibri"/>
              <a:sym typeface="Calibri"/>
            </a:endParaRPr>
          </a:p>
        </p:txBody>
      </p:sp>
      <p:pic>
        <p:nvPicPr>
          <p:cNvPr id="119" name="Google Shape;119;p19"/>
          <p:cNvPicPr preferRelativeResize="0"/>
          <p:nvPr/>
        </p:nvPicPr>
        <p:blipFill>
          <a:blip r:embed="rId3">
            <a:alphaModFix/>
          </a:blip>
          <a:stretch>
            <a:fillRect/>
          </a:stretch>
        </p:blipFill>
        <p:spPr>
          <a:xfrm>
            <a:off x="6358125" y="4021788"/>
            <a:ext cx="4344125" cy="2606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500"/>
              <a:buFont typeface="Times New Roman"/>
              <a:buNone/>
            </a:pPr>
            <a:r>
              <a:rPr b="1" lang="en-US" sz="3500">
                <a:latin typeface="Times New Roman"/>
                <a:ea typeface="Times New Roman"/>
                <a:cs typeface="Times New Roman"/>
                <a:sym typeface="Times New Roman"/>
              </a:rPr>
              <a:t>Requirement</a:t>
            </a:r>
            <a:endParaRPr b="1" sz="3500">
              <a:latin typeface="Times New Roman"/>
              <a:ea typeface="Times New Roman"/>
              <a:cs typeface="Times New Roman"/>
              <a:sym typeface="Times New Roman"/>
            </a:endParaRPr>
          </a:p>
        </p:txBody>
      </p:sp>
      <p:sp>
        <p:nvSpPr>
          <p:cNvPr id="125" name="Google Shape;125;p25"/>
          <p:cNvSpPr txBox="1"/>
          <p:nvPr>
            <p:ph idx="1" type="body"/>
          </p:nvPr>
        </p:nvSpPr>
        <p:spPr>
          <a:xfrm>
            <a:off x="838200" y="1485548"/>
            <a:ext cx="10515600" cy="1492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700"/>
              <a:buNone/>
            </a:pPr>
            <a:r>
              <a:rPr b="0" i="0" lang="en-US" sz="1700" u="none" strike="noStrike">
                <a:solidFill>
                  <a:srgbClr val="000000"/>
                </a:solidFill>
                <a:latin typeface="Times New Roman"/>
                <a:ea typeface="Times New Roman"/>
                <a:cs typeface="Times New Roman"/>
                <a:sym typeface="Times New Roman"/>
              </a:rPr>
              <a:t>S.I.R.I.U.S. is designed with several key requirements in mind. Functionally, it must be capable of real-time data processing from various sources, including financial market data streams, news outlets, and social media platforms. It should offer accurate prediction capabilities, aiding in identifying market trends. Furthermore, risk assessment is crucial, ensuring that investors are informed about potential pitfalls. Non-functionally, S.I.R.I.U.S. needs to be scalable to accommodate increasing data volumes, reliable to instill user confidence, and secure to protect sensitive financial information.</a:t>
            </a:r>
            <a:endParaRPr sz="1700">
              <a:latin typeface="Times New Roman"/>
              <a:ea typeface="Times New Roman"/>
              <a:cs typeface="Times New Roman"/>
              <a:sym typeface="Times New Roman"/>
            </a:endParaRPr>
          </a:p>
        </p:txBody>
      </p:sp>
      <p:sp>
        <p:nvSpPr>
          <p:cNvPr id="126" name="Google Shape;126;p25"/>
          <p:cNvSpPr txBox="1"/>
          <p:nvPr/>
        </p:nvSpPr>
        <p:spPr>
          <a:xfrm>
            <a:off x="978400" y="3252225"/>
            <a:ext cx="4434900" cy="30936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0"/>
              </a:spcBef>
              <a:spcAft>
                <a:spcPts val="0"/>
              </a:spcAft>
              <a:buClr>
                <a:schemeClr val="dk1"/>
              </a:buClr>
              <a:buSzPts val="1700"/>
              <a:buFont typeface="Arial"/>
              <a:buNone/>
            </a:pPr>
            <a:r>
              <a:rPr b="1" lang="en-US" sz="1900">
                <a:solidFill>
                  <a:schemeClr val="dk1"/>
                </a:solidFill>
                <a:latin typeface="Times New Roman"/>
                <a:ea typeface="Times New Roman"/>
                <a:cs typeface="Times New Roman"/>
                <a:sym typeface="Times New Roman"/>
              </a:rPr>
              <a:t>F</a:t>
            </a:r>
            <a:r>
              <a:rPr b="1" lang="en-US" sz="1900">
                <a:solidFill>
                  <a:schemeClr val="dk1"/>
                </a:solidFill>
                <a:latin typeface="Times New Roman"/>
                <a:ea typeface="Times New Roman"/>
                <a:cs typeface="Times New Roman"/>
                <a:sym typeface="Times New Roman"/>
              </a:rPr>
              <a:t>unctional requirements of S.I.R.I.U.S.:-</a:t>
            </a:r>
            <a:endParaRPr b="1" sz="1900">
              <a:solidFill>
                <a:schemeClr val="dk1"/>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Real-time data processing</a:t>
            </a:r>
            <a:endParaRPr sz="2800">
              <a:solidFill>
                <a:schemeClr val="dk1"/>
              </a:solidFill>
              <a:latin typeface="Calibri"/>
              <a:ea typeface="Calibri"/>
              <a:cs typeface="Calibri"/>
              <a:sym typeface="Calibri"/>
            </a:endParaRPr>
          </a:p>
          <a:p>
            <a:pPr indent="-228600" lvl="0" marL="228600" rtl="0" algn="just">
              <a:lnSpc>
                <a:spcPct val="90000"/>
              </a:lnSpc>
              <a:spcBef>
                <a:spcPts val="100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Prediction accuracy</a:t>
            </a:r>
            <a:endParaRPr sz="2800">
              <a:solidFill>
                <a:schemeClr val="dk1"/>
              </a:solidFill>
              <a:latin typeface="Calibri"/>
              <a:ea typeface="Calibri"/>
              <a:cs typeface="Calibri"/>
              <a:sym typeface="Calibri"/>
            </a:endParaRPr>
          </a:p>
          <a:p>
            <a:pPr indent="-228600" lvl="0" marL="228600" rtl="0" algn="just">
              <a:lnSpc>
                <a:spcPct val="90000"/>
              </a:lnSpc>
              <a:spcBef>
                <a:spcPts val="100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Risk assessment</a:t>
            </a:r>
            <a:endParaRPr sz="1700">
              <a:solidFill>
                <a:schemeClr val="dk1"/>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User-friendly interface</a:t>
            </a:r>
            <a:endParaRPr sz="2800">
              <a:solidFill>
                <a:schemeClr val="dk1"/>
              </a:solidFill>
              <a:latin typeface="Calibri"/>
              <a:ea typeface="Calibri"/>
              <a:cs typeface="Calibri"/>
              <a:sym typeface="Calibri"/>
            </a:endParaRPr>
          </a:p>
          <a:p>
            <a:pPr indent="-228600" lvl="0" marL="228600" rtl="0" algn="just">
              <a:lnSpc>
                <a:spcPct val="90000"/>
              </a:lnSpc>
              <a:spcBef>
                <a:spcPts val="100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Scalability</a:t>
            </a:r>
            <a:endParaRPr sz="1700">
              <a:solidFill>
                <a:schemeClr val="dk1"/>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Security</a:t>
            </a:r>
            <a:endParaRPr>
              <a:latin typeface="Calibri"/>
              <a:ea typeface="Calibri"/>
              <a:cs typeface="Calibri"/>
              <a:sym typeface="Calibri"/>
            </a:endParaRPr>
          </a:p>
        </p:txBody>
      </p:sp>
      <p:sp>
        <p:nvSpPr>
          <p:cNvPr id="127" name="Google Shape;127;p25"/>
          <p:cNvSpPr txBox="1"/>
          <p:nvPr/>
        </p:nvSpPr>
        <p:spPr>
          <a:xfrm>
            <a:off x="5794250" y="3267450"/>
            <a:ext cx="5425500" cy="303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700"/>
              <a:buFont typeface="Arial"/>
              <a:buNone/>
            </a:pPr>
            <a:r>
              <a:rPr b="1" lang="en-US" sz="1900">
                <a:solidFill>
                  <a:schemeClr val="dk1"/>
                </a:solidFill>
                <a:latin typeface="Times New Roman"/>
                <a:ea typeface="Times New Roman"/>
                <a:cs typeface="Times New Roman"/>
                <a:sym typeface="Times New Roman"/>
              </a:rPr>
              <a:t>Non-functional requirements of S.I.R.I.U.S.:-</a:t>
            </a:r>
            <a:endParaRPr sz="1900">
              <a:solidFill>
                <a:schemeClr val="dk1"/>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Scalability </a:t>
            </a:r>
            <a:endParaRPr sz="1700">
              <a:solidFill>
                <a:schemeClr val="dk1"/>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Reliability </a:t>
            </a:r>
            <a:endParaRPr sz="1700">
              <a:solidFill>
                <a:schemeClr val="dk1"/>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Security </a:t>
            </a:r>
            <a:endParaRPr sz="1700">
              <a:solidFill>
                <a:schemeClr val="dk1"/>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Availability</a:t>
            </a:r>
            <a:endParaRPr sz="1700">
              <a:solidFill>
                <a:schemeClr val="dk1"/>
              </a:solidFill>
              <a:latin typeface="Calibri"/>
              <a:ea typeface="Calibri"/>
              <a:cs typeface="Calibri"/>
              <a:sym typeface="Calibri"/>
            </a:endParaRPr>
          </a:p>
          <a:p>
            <a:pPr indent="-228600" lvl="0" marL="228600" rtl="0" algn="just">
              <a:lnSpc>
                <a:spcPct val="90000"/>
              </a:lnSpc>
              <a:spcBef>
                <a:spcPts val="100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Maintainability</a:t>
            </a:r>
            <a:endParaRPr sz="1700">
              <a:solidFill>
                <a:schemeClr val="dk1"/>
              </a:solidFill>
              <a:latin typeface="Calibri"/>
              <a:ea typeface="Calibri"/>
              <a:cs typeface="Calibri"/>
              <a:sym typeface="Calibri"/>
            </a:endParaRPr>
          </a:p>
          <a:p>
            <a:pPr indent="-228600" lvl="0" marL="228600" rtl="0" algn="just">
              <a:lnSpc>
                <a:spcPct val="90000"/>
              </a:lnSpc>
              <a:spcBef>
                <a:spcPts val="100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Usability</a:t>
            </a:r>
            <a:endParaRPr sz="17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type="title"/>
          </p:nvPr>
        </p:nvSpPr>
        <p:spPr>
          <a:xfrm>
            <a:off x="838200" y="158496"/>
            <a:ext cx="10515600" cy="922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500"/>
              <a:buFont typeface="Times New Roman"/>
              <a:buNone/>
            </a:pPr>
            <a:r>
              <a:rPr b="1" lang="en-US" sz="3500">
                <a:latin typeface="Times New Roman"/>
                <a:ea typeface="Times New Roman"/>
                <a:cs typeface="Times New Roman"/>
                <a:sym typeface="Times New Roman"/>
              </a:rPr>
              <a:t>Tools And Technology</a:t>
            </a:r>
            <a:endParaRPr b="1" sz="3500">
              <a:latin typeface="Times New Roman"/>
              <a:ea typeface="Times New Roman"/>
              <a:cs typeface="Times New Roman"/>
              <a:sym typeface="Times New Roman"/>
            </a:endParaRPr>
          </a:p>
        </p:txBody>
      </p:sp>
      <p:sp>
        <p:nvSpPr>
          <p:cNvPr id="133" name="Google Shape;133;p28"/>
          <p:cNvSpPr txBox="1"/>
          <p:nvPr>
            <p:ph idx="1" type="body"/>
          </p:nvPr>
        </p:nvSpPr>
        <p:spPr>
          <a:xfrm>
            <a:off x="838200" y="943850"/>
            <a:ext cx="10515600" cy="2628300"/>
          </a:xfrm>
          <a:prstGeom prst="rect">
            <a:avLst/>
          </a:prstGeom>
          <a:solidFill>
            <a:schemeClr val="lt1"/>
          </a:solid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Clr>
                <a:srgbClr val="000000"/>
              </a:buClr>
              <a:buSzPts val="1700"/>
              <a:buNone/>
            </a:pPr>
            <a:r>
              <a:rPr b="0" i="0" lang="en-US" sz="1800" u="none" strike="noStrike">
                <a:solidFill>
                  <a:srgbClr val="000000"/>
                </a:solidFill>
                <a:latin typeface="Times New Roman"/>
                <a:ea typeface="Times New Roman"/>
                <a:cs typeface="Times New Roman"/>
                <a:sym typeface="Times New Roman"/>
              </a:rPr>
              <a:t>The foundation of S.I.R.I.U.S. lies in a carefully chosen set of tools and technologies. Python, a versatile programming language, is employed for its robust ecosystem and data analysis capabilities. TensorFlow and scikit-learn, popular machine learning libraries, form the backbone of predictive modeling.</a:t>
            </a:r>
            <a:endParaRPr b="0" i="0" sz="1800" u="none" strike="noStrike">
              <a:solidFill>
                <a:srgbClr val="000000"/>
              </a:solidFill>
              <a:latin typeface="Times New Roman"/>
              <a:ea typeface="Times New Roman"/>
              <a:cs typeface="Times New Roman"/>
              <a:sym typeface="Times New Roman"/>
            </a:endParaRPr>
          </a:p>
          <a:p>
            <a:pPr indent="0" lvl="0" marL="0" rtl="0" algn="just">
              <a:lnSpc>
                <a:spcPct val="90000"/>
              </a:lnSpc>
              <a:spcBef>
                <a:spcPts val="0"/>
              </a:spcBef>
              <a:spcAft>
                <a:spcPts val="0"/>
              </a:spcAft>
              <a:buClr>
                <a:srgbClr val="000000"/>
              </a:buClr>
              <a:buSzPts val="1700"/>
              <a:buNone/>
            </a:pPr>
            <a:r>
              <a:t/>
            </a:r>
            <a:endParaRPr sz="1800">
              <a:solidFill>
                <a:srgbClr val="000000"/>
              </a:solidFill>
              <a:latin typeface="Times New Roman"/>
              <a:ea typeface="Times New Roman"/>
              <a:cs typeface="Times New Roman"/>
              <a:sym typeface="Times New Roman"/>
            </a:endParaRPr>
          </a:p>
          <a:p>
            <a:pPr indent="-234950" lvl="0" marL="228600" rtl="0" algn="just">
              <a:lnSpc>
                <a:spcPct val="90000"/>
              </a:lnSpc>
              <a:spcBef>
                <a:spcPts val="1000"/>
              </a:spcBef>
              <a:spcAft>
                <a:spcPts val="0"/>
              </a:spcAft>
              <a:buClr>
                <a:schemeClr val="dk1"/>
              </a:buClr>
              <a:buSzPts val="1800"/>
              <a:buChar char="•"/>
            </a:pPr>
            <a:r>
              <a:rPr b="1" lang="en-US" sz="1800">
                <a:latin typeface="Times New Roman"/>
                <a:ea typeface="Times New Roman"/>
                <a:cs typeface="Times New Roman"/>
                <a:sym typeface="Times New Roman"/>
              </a:rPr>
              <a:t>TensorFlow</a:t>
            </a:r>
            <a:r>
              <a:rPr b="1" lang="en-US" sz="1800">
                <a:latin typeface="Times New Roman"/>
                <a:ea typeface="Times New Roman"/>
                <a:cs typeface="Times New Roman"/>
                <a:sym typeface="Times New Roman"/>
              </a:rPr>
              <a:t>:</a:t>
            </a:r>
            <a:r>
              <a:rPr lang="en-US" sz="1800">
                <a:latin typeface="Times New Roman"/>
                <a:ea typeface="Times New Roman"/>
                <a:cs typeface="Times New Roman"/>
                <a:sym typeface="Times New Roman"/>
              </a:rPr>
              <a:t> It is used for a variety of tasks, including image classification, natural language processing, and speech recognition.</a:t>
            </a:r>
            <a:endParaRPr sz="1800">
              <a:solidFill>
                <a:srgbClr val="000000"/>
              </a:solidFill>
              <a:latin typeface="Times New Roman"/>
              <a:ea typeface="Times New Roman"/>
              <a:cs typeface="Times New Roman"/>
              <a:sym typeface="Times New Roman"/>
            </a:endParaRPr>
          </a:p>
          <a:p>
            <a:pPr indent="-234950" lvl="0" marL="228600" rtl="0" algn="just">
              <a:lnSpc>
                <a:spcPct val="90000"/>
              </a:lnSpc>
              <a:spcBef>
                <a:spcPts val="1000"/>
              </a:spcBef>
              <a:spcAft>
                <a:spcPts val="0"/>
              </a:spcAft>
              <a:buClr>
                <a:schemeClr val="dk1"/>
              </a:buClr>
              <a:buSzPts val="1800"/>
              <a:buChar char="•"/>
            </a:pPr>
            <a:r>
              <a:rPr b="1" lang="en-US" sz="1800">
                <a:latin typeface="Times New Roman"/>
                <a:ea typeface="Times New Roman"/>
                <a:cs typeface="Times New Roman"/>
                <a:sym typeface="Times New Roman"/>
              </a:rPr>
              <a:t>scikit-learn</a:t>
            </a:r>
            <a:r>
              <a:rPr b="1" lang="en-US" sz="1800">
                <a:latin typeface="Times New Roman"/>
                <a:ea typeface="Times New Roman"/>
                <a:cs typeface="Times New Roman"/>
                <a:sym typeface="Times New Roman"/>
              </a:rPr>
              <a:t>:</a:t>
            </a:r>
            <a:r>
              <a:rPr lang="en-US" sz="1800">
                <a:latin typeface="Times New Roman"/>
                <a:ea typeface="Times New Roman"/>
                <a:cs typeface="Times New Roman"/>
                <a:sym typeface="Times New Roman"/>
              </a:rPr>
              <a:t> It is known for its ease of use and its wide range of features. scikit-learn is often used for tasks such as classification, regression, and clustering.</a:t>
            </a:r>
            <a:endParaRPr sz="2900"/>
          </a:p>
          <a:p>
            <a:pPr indent="-234950" lvl="0" marL="228600" rtl="0" algn="just">
              <a:lnSpc>
                <a:spcPct val="90000"/>
              </a:lnSpc>
              <a:spcBef>
                <a:spcPts val="1000"/>
              </a:spcBef>
              <a:spcAft>
                <a:spcPts val="0"/>
              </a:spcAft>
              <a:buClr>
                <a:schemeClr val="dk1"/>
              </a:buClr>
              <a:buSzPts val="1800"/>
              <a:buChar char="•"/>
            </a:pPr>
            <a:r>
              <a:rPr b="1" lang="en-US" sz="1800">
                <a:latin typeface="Times New Roman"/>
                <a:ea typeface="Times New Roman"/>
                <a:cs typeface="Times New Roman"/>
                <a:sym typeface="Times New Roman"/>
              </a:rPr>
              <a:t>Keras</a:t>
            </a:r>
            <a:r>
              <a:rPr b="1"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Keras is a high-level API for TensorFlow that makes it easy to build and train deep learning models.</a:t>
            </a:r>
            <a:endParaRPr b="1" sz="1800">
              <a:latin typeface="Times New Roman"/>
              <a:ea typeface="Times New Roman"/>
              <a:cs typeface="Times New Roman"/>
              <a:sym typeface="Times New Roman"/>
            </a:endParaRPr>
          </a:p>
        </p:txBody>
      </p:sp>
      <p:sp>
        <p:nvSpPr>
          <p:cNvPr id="134" name="Google Shape;134;p28"/>
          <p:cNvSpPr txBox="1"/>
          <p:nvPr/>
        </p:nvSpPr>
        <p:spPr>
          <a:xfrm>
            <a:off x="838200" y="3328425"/>
            <a:ext cx="4632900" cy="2727900"/>
          </a:xfrm>
          <a:prstGeom prst="rect">
            <a:avLst/>
          </a:prstGeom>
          <a:noFill/>
          <a:ln>
            <a:noFill/>
          </a:ln>
        </p:spPr>
        <p:txBody>
          <a:bodyPr anchorCtr="0" anchor="t" bIns="91425" lIns="91425" spcFirstLastPara="1" rIns="91425" wrap="square" tIns="91425">
            <a:noAutofit/>
          </a:bodyPr>
          <a:lstStyle/>
          <a:p>
            <a:pPr indent="-234950" lvl="0" marL="228600" rtl="0" algn="just">
              <a:lnSpc>
                <a:spcPct val="90000"/>
              </a:lnSpc>
              <a:spcBef>
                <a:spcPts val="100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PyTorch: </a:t>
            </a:r>
            <a:r>
              <a:rPr lang="en-US" sz="1800">
                <a:solidFill>
                  <a:schemeClr val="dk1"/>
                </a:solidFill>
                <a:latin typeface="Times New Roman"/>
                <a:ea typeface="Times New Roman"/>
                <a:cs typeface="Times New Roman"/>
                <a:sym typeface="Times New Roman"/>
              </a:rPr>
              <a:t>PyTorch is often used for tasks such as image classification and natural language processing.</a:t>
            </a:r>
            <a:endParaRPr sz="1800">
              <a:solidFill>
                <a:schemeClr val="dk1"/>
              </a:solidFill>
              <a:latin typeface="Times New Roman"/>
              <a:ea typeface="Times New Roman"/>
              <a:cs typeface="Times New Roman"/>
              <a:sym typeface="Times New Roman"/>
            </a:endParaRPr>
          </a:p>
          <a:p>
            <a:pPr indent="-234950" lvl="0" marL="228600" rtl="0" algn="just">
              <a:lnSpc>
                <a:spcPct val="90000"/>
              </a:lnSpc>
              <a:spcBef>
                <a:spcPts val="10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MatPlotLib: </a:t>
            </a:r>
            <a:r>
              <a:rPr lang="en-US" sz="1800">
                <a:solidFill>
                  <a:schemeClr val="dk1"/>
                </a:solidFill>
                <a:latin typeface="Times New Roman"/>
                <a:ea typeface="Times New Roman"/>
                <a:cs typeface="Times New Roman"/>
                <a:sym typeface="Times New Roman"/>
              </a:rPr>
              <a:t>MatPlotLib is a comprehensive library for creating static, animated and interactive visualizations in Python.</a:t>
            </a:r>
            <a:endParaRPr sz="1500">
              <a:latin typeface="Calibri"/>
              <a:ea typeface="Calibri"/>
              <a:cs typeface="Calibri"/>
              <a:sym typeface="Calibri"/>
            </a:endParaRPr>
          </a:p>
        </p:txBody>
      </p:sp>
      <p:pic>
        <p:nvPicPr>
          <p:cNvPr id="135" name="Google Shape;135;p28"/>
          <p:cNvPicPr preferRelativeResize="0"/>
          <p:nvPr/>
        </p:nvPicPr>
        <p:blipFill rotWithShape="1">
          <a:blip r:embed="rId3">
            <a:alphaModFix/>
          </a:blip>
          <a:srcRect b="0" l="13288" r="13777" t="2742"/>
          <a:stretch/>
        </p:blipFill>
        <p:spPr>
          <a:xfrm>
            <a:off x="5977125" y="3572150"/>
            <a:ext cx="5090176" cy="3133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type="title"/>
          </p:nvPr>
        </p:nvSpPr>
        <p:spPr>
          <a:xfrm>
            <a:off x="426725" y="243225"/>
            <a:ext cx="11555100" cy="829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Architecture</a:t>
            </a:r>
            <a:endParaRPr b="1" sz="4000">
              <a:latin typeface="Times New Roman"/>
              <a:ea typeface="Times New Roman"/>
              <a:cs typeface="Times New Roman"/>
              <a:sym typeface="Times New Roman"/>
            </a:endParaRPr>
          </a:p>
        </p:txBody>
      </p:sp>
      <p:sp>
        <p:nvSpPr>
          <p:cNvPr id="141" name="Google Shape;141;p29"/>
          <p:cNvSpPr txBox="1"/>
          <p:nvPr>
            <p:ph idx="1" type="body"/>
          </p:nvPr>
        </p:nvSpPr>
        <p:spPr>
          <a:xfrm>
            <a:off x="425250" y="981600"/>
            <a:ext cx="11341500" cy="2560200"/>
          </a:xfrm>
          <a:prstGeom prst="rect">
            <a:avLst/>
          </a:prstGeom>
          <a:noFill/>
          <a:ln>
            <a:noFill/>
          </a:ln>
        </p:spPr>
        <p:txBody>
          <a:bodyPr anchorCtr="0" anchor="t" bIns="45700" lIns="91425" spcFirstLastPara="1" rIns="91425" wrap="square" tIns="45700">
            <a:noAutofit/>
          </a:bodyPr>
          <a:lstStyle/>
          <a:p>
            <a:pPr indent="-50800" lvl="0" marL="228600" rtl="0" algn="just">
              <a:lnSpc>
                <a:spcPct val="10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S.I.R.I.U.S. follows a robust architecture, encompassing data preprocessing, AI model creation, and prediction generation. The architecture consists of:</a:t>
            </a:r>
            <a:endParaRPr sz="1800">
              <a:latin typeface="Times New Roman"/>
              <a:ea typeface="Times New Roman"/>
              <a:cs typeface="Times New Roman"/>
              <a:sym typeface="Times New Roman"/>
            </a:endParaRPr>
          </a:p>
          <a:p>
            <a:pPr indent="-50800" lvl="0" marL="228600" rtl="0" algn="just">
              <a:lnSpc>
                <a:spcPct val="105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342900" lvl="0" marL="457200" rtl="0" algn="just">
              <a:lnSpc>
                <a:spcPct val="105000"/>
              </a:lnSpc>
              <a:spcBef>
                <a:spcPts val="0"/>
              </a:spcBef>
              <a:spcAft>
                <a:spcPts val="0"/>
              </a:spcAft>
              <a:buSzPts val="1800"/>
              <a:buFont typeface="Times New Roman"/>
              <a:buChar char="•"/>
            </a:pPr>
            <a:r>
              <a:rPr lang="en-US" sz="1800">
                <a:solidFill>
                  <a:srgbClr val="222222"/>
                </a:solidFill>
                <a:highlight>
                  <a:srgbClr val="FFFFFF"/>
                </a:highlight>
                <a:latin typeface="Times New Roman"/>
                <a:ea typeface="Times New Roman"/>
                <a:cs typeface="Times New Roman"/>
                <a:sym typeface="Times New Roman"/>
              </a:rPr>
              <a:t>Forget Gate: LTM goes to forget gate and it forgets information that is not useful.</a:t>
            </a:r>
            <a:endParaRPr sz="1800">
              <a:solidFill>
                <a:srgbClr val="222222"/>
              </a:solidFill>
              <a:highlight>
                <a:srgbClr val="FFFFFF"/>
              </a:highlight>
              <a:latin typeface="Times New Roman"/>
              <a:ea typeface="Times New Roman"/>
              <a:cs typeface="Times New Roman"/>
              <a:sym typeface="Times New Roman"/>
            </a:endParaRPr>
          </a:p>
          <a:p>
            <a:pPr indent="-342900" lvl="0" marL="457200" rtl="0" algn="just">
              <a:lnSpc>
                <a:spcPct val="105000"/>
              </a:lnSpc>
              <a:spcBef>
                <a:spcPts val="0"/>
              </a:spcBef>
              <a:spcAft>
                <a:spcPts val="0"/>
              </a:spcAft>
              <a:buClr>
                <a:srgbClr val="222222"/>
              </a:buClr>
              <a:buSzPts val="1800"/>
              <a:buFont typeface="Times New Roman"/>
              <a:buChar char="•"/>
            </a:pPr>
            <a:r>
              <a:rPr lang="en-US" sz="1800">
                <a:solidFill>
                  <a:srgbClr val="222222"/>
                </a:solidFill>
                <a:highlight>
                  <a:srgbClr val="FFFFFF"/>
                </a:highlight>
                <a:latin typeface="Times New Roman"/>
                <a:ea typeface="Times New Roman"/>
                <a:cs typeface="Times New Roman"/>
                <a:sym typeface="Times New Roman"/>
              </a:rPr>
              <a:t>Learn Gate: Event ( current input ) and STM are combined together so that necessary information that we have recently learned from STM can be applied to the current input.</a:t>
            </a:r>
            <a:endParaRPr sz="1800">
              <a:solidFill>
                <a:srgbClr val="222222"/>
              </a:solidFill>
              <a:highlight>
                <a:srgbClr val="FFFFFF"/>
              </a:highlight>
              <a:latin typeface="Times New Roman"/>
              <a:ea typeface="Times New Roman"/>
              <a:cs typeface="Times New Roman"/>
              <a:sym typeface="Times New Roman"/>
            </a:endParaRPr>
          </a:p>
          <a:p>
            <a:pPr indent="-342900" lvl="0" marL="457200" rtl="0" algn="just">
              <a:lnSpc>
                <a:spcPct val="105000"/>
              </a:lnSpc>
              <a:spcBef>
                <a:spcPts val="0"/>
              </a:spcBef>
              <a:spcAft>
                <a:spcPts val="0"/>
              </a:spcAft>
              <a:buClr>
                <a:srgbClr val="222222"/>
              </a:buClr>
              <a:buSzPts val="1800"/>
              <a:buFont typeface="Times New Roman"/>
              <a:buChar char="•"/>
            </a:pPr>
            <a:r>
              <a:rPr lang="en-US" sz="1800">
                <a:solidFill>
                  <a:srgbClr val="222222"/>
                </a:solidFill>
                <a:highlight>
                  <a:srgbClr val="FFFFFF"/>
                </a:highlight>
                <a:latin typeface="Times New Roman"/>
                <a:ea typeface="Times New Roman"/>
                <a:cs typeface="Times New Roman"/>
                <a:sym typeface="Times New Roman"/>
              </a:rPr>
              <a:t>Remember Gate: LTM information that we haven’t forget and STM and Event are combined together in Remember gate which works as updated LTM.</a:t>
            </a:r>
            <a:endParaRPr sz="1800">
              <a:solidFill>
                <a:srgbClr val="222222"/>
              </a:solidFill>
              <a:highlight>
                <a:srgbClr val="FFFFFF"/>
              </a:highlight>
              <a:latin typeface="Times New Roman"/>
              <a:ea typeface="Times New Roman"/>
              <a:cs typeface="Times New Roman"/>
              <a:sym typeface="Times New Roman"/>
            </a:endParaRPr>
          </a:p>
          <a:p>
            <a:pPr indent="-342900" lvl="0" marL="457200" rtl="0" algn="just">
              <a:lnSpc>
                <a:spcPct val="105000"/>
              </a:lnSpc>
              <a:spcBef>
                <a:spcPts val="0"/>
              </a:spcBef>
              <a:spcAft>
                <a:spcPts val="0"/>
              </a:spcAft>
              <a:buClr>
                <a:srgbClr val="222222"/>
              </a:buClr>
              <a:buSzPts val="1800"/>
              <a:buFont typeface="Times New Roman"/>
              <a:buChar char="•"/>
            </a:pPr>
            <a:r>
              <a:rPr lang="en-US" sz="1800">
                <a:solidFill>
                  <a:srgbClr val="222222"/>
                </a:solidFill>
                <a:highlight>
                  <a:srgbClr val="FFFFFF"/>
                </a:highlight>
                <a:latin typeface="Times New Roman"/>
                <a:ea typeface="Times New Roman"/>
                <a:cs typeface="Times New Roman"/>
                <a:sym typeface="Times New Roman"/>
              </a:rPr>
              <a:t>Use Gate: This gate also uses LTM, STM, and Event to predict the output of the current event which works as an updated STM.</a:t>
            </a:r>
            <a:endParaRPr sz="1800">
              <a:latin typeface="Times New Roman"/>
              <a:ea typeface="Times New Roman"/>
              <a:cs typeface="Times New Roman"/>
              <a:sym typeface="Times New Roman"/>
            </a:endParaRPr>
          </a:p>
        </p:txBody>
      </p:sp>
      <p:pic>
        <p:nvPicPr>
          <p:cNvPr id="142" name="Google Shape;142;p29"/>
          <p:cNvPicPr preferRelativeResize="0"/>
          <p:nvPr/>
        </p:nvPicPr>
        <p:blipFill>
          <a:blip r:embed="rId3">
            <a:alphaModFix/>
          </a:blip>
          <a:stretch>
            <a:fillRect/>
          </a:stretch>
        </p:blipFill>
        <p:spPr>
          <a:xfrm>
            <a:off x="165325" y="3877025"/>
            <a:ext cx="6920151" cy="2804199"/>
          </a:xfrm>
          <a:prstGeom prst="rect">
            <a:avLst/>
          </a:prstGeom>
          <a:noFill/>
          <a:ln>
            <a:noFill/>
          </a:ln>
        </p:spPr>
      </p:pic>
      <p:pic>
        <p:nvPicPr>
          <p:cNvPr id="143" name="Google Shape;143;p29"/>
          <p:cNvPicPr preferRelativeResize="0"/>
          <p:nvPr/>
        </p:nvPicPr>
        <p:blipFill>
          <a:blip r:embed="rId4">
            <a:alphaModFix/>
          </a:blip>
          <a:stretch>
            <a:fillRect/>
          </a:stretch>
        </p:blipFill>
        <p:spPr>
          <a:xfrm>
            <a:off x="6787338" y="3947125"/>
            <a:ext cx="4980988" cy="280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3ee0a91b3d_0_4"/>
          <p:cNvSpPr txBox="1"/>
          <p:nvPr>
            <p:ph type="title"/>
          </p:nvPr>
        </p:nvSpPr>
        <p:spPr>
          <a:xfrm>
            <a:off x="670550" y="365125"/>
            <a:ext cx="10515600" cy="1325700"/>
          </a:xfrm>
          <a:prstGeom prst="rect">
            <a:avLst/>
          </a:prstGeom>
        </p:spPr>
        <p:txBody>
          <a:bodyPr anchorCtr="0" anchor="ctr" bIns="45700" lIns="91425" spcFirstLastPara="1" rIns="91425" wrap="square" tIns="45700">
            <a:normAutofit/>
          </a:bodyPr>
          <a:lstStyle/>
          <a:p>
            <a:pPr indent="0" lvl="0" marL="457200" rtl="0" algn="ctr">
              <a:lnSpc>
                <a:spcPct val="100000"/>
              </a:lnSpc>
              <a:spcBef>
                <a:spcPts val="1200"/>
              </a:spcBef>
              <a:spcAft>
                <a:spcPts val="0"/>
              </a:spcAft>
              <a:buNone/>
            </a:pPr>
            <a:r>
              <a:rPr b="1" lang="en-US" sz="3500">
                <a:latin typeface="Times New Roman"/>
                <a:ea typeface="Times New Roman"/>
                <a:cs typeface="Times New Roman"/>
                <a:sym typeface="Times New Roman"/>
              </a:rPr>
              <a:t>Workflow/Working Principles</a:t>
            </a:r>
            <a:endParaRPr b="1" sz="3600"/>
          </a:p>
        </p:txBody>
      </p:sp>
      <p:sp>
        <p:nvSpPr>
          <p:cNvPr id="149" name="Google Shape;149;g23ee0a91b3d_0_4"/>
          <p:cNvSpPr txBox="1"/>
          <p:nvPr>
            <p:ph idx="1" type="body"/>
          </p:nvPr>
        </p:nvSpPr>
        <p:spPr>
          <a:xfrm>
            <a:off x="411475" y="1978000"/>
            <a:ext cx="5840100" cy="4351200"/>
          </a:xfrm>
          <a:prstGeom prst="rect">
            <a:avLst/>
          </a:prstGeom>
        </p:spPr>
        <p:txBody>
          <a:bodyPr anchorCtr="0" anchor="t" bIns="45700" lIns="91425" spcFirstLastPara="1" rIns="91425" wrap="square" tIns="45700">
            <a:normAutofit/>
          </a:bodyPr>
          <a:lstStyle/>
          <a:p>
            <a:pPr indent="-297656" lvl="0" marL="457200" rtl="0" algn="just">
              <a:lnSpc>
                <a:spcPct val="80000"/>
              </a:lnSpc>
              <a:spcBef>
                <a:spcPts val="1000"/>
              </a:spcBef>
              <a:spcAft>
                <a:spcPts val="0"/>
              </a:spcAft>
              <a:buSzPts val="1088"/>
              <a:buFont typeface="Times New Roman"/>
              <a:buChar char="•"/>
            </a:pPr>
            <a:r>
              <a:rPr lang="en-US" sz="2012">
                <a:latin typeface="Times New Roman"/>
                <a:ea typeface="Times New Roman"/>
                <a:cs typeface="Times New Roman"/>
                <a:sym typeface="Times New Roman"/>
              </a:rPr>
              <a:t>Data Collection: Historical stock data is obtained from various sources.</a:t>
            </a:r>
            <a:endParaRPr sz="2012">
              <a:latin typeface="Times New Roman"/>
              <a:ea typeface="Times New Roman"/>
              <a:cs typeface="Times New Roman"/>
              <a:sym typeface="Times New Roman"/>
            </a:endParaRPr>
          </a:p>
          <a:p>
            <a:pPr indent="-297656" lvl="0" marL="457200" rtl="0" algn="just">
              <a:lnSpc>
                <a:spcPct val="80000"/>
              </a:lnSpc>
              <a:spcBef>
                <a:spcPts val="1000"/>
              </a:spcBef>
              <a:spcAft>
                <a:spcPts val="0"/>
              </a:spcAft>
              <a:buSzPts val="1088"/>
              <a:buFont typeface="Times New Roman"/>
              <a:buChar char="•"/>
            </a:pPr>
            <a:r>
              <a:rPr lang="en-US" sz="2012">
                <a:latin typeface="Times New Roman"/>
                <a:ea typeface="Times New Roman"/>
                <a:cs typeface="Times New Roman"/>
                <a:sym typeface="Times New Roman"/>
              </a:rPr>
              <a:t>Data Preprocessing: Data is scaled to a uniform range for model training.</a:t>
            </a:r>
            <a:endParaRPr sz="2012">
              <a:latin typeface="Times New Roman"/>
              <a:ea typeface="Times New Roman"/>
              <a:cs typeface="Times New Roman"/>
              <a:sym typeface="Times New Roman"/>
            </a:endParaRPr>
          </a:p>
          <a:p>
            <a:pPr indent="-297656" lvl="0" marL="457200" rtl="0" algn="just">
              <a:lnSpc>
                <a:spcPct val="80000"/>
              </a:lnSpc>
              <a:spcBef>
                <a:spcPts val="1000"/>
              </a:spcBef>
              <a:spcAft>
                <a:spcPts val="0"/>
              </a:spcAft>
              <a:buSzPts val="1088"/>
              <a:buFont typeface="Times New Roman"/>
              <a:buChar char="•"/>
            </a:pPr>
            <a:r>
              <a:rPr lang="en-US" sz="2012">
                <a:latin typeface="Times New Roman"/>
                <a:ea typeface="Times New Roman"/>
                <a:cs typeface="Times New Roman"/>
                <a:sym typeface="Times New Roman"/>
              </a:rPr>
              <a:t>Model Building: LSTM neural network is constructed for sequence prediction.</a:t>
            </a:r>
            <a:endParaRPr sz="2012">
              <a:latin typeface="Times New Roman"/>
              <a:ea typeface="Times New Roman"/>
              <a:cs typeface="Times New Roman"/>
              <a:sym typeface="Times New Roman"/>
            </a:endParaRPr>
          </a:p>
          <a:p>
            <a:pPr indent="-297656" lvl="0" marL="457200" rtl="0" algn="just">
              <a:lnSpc>
                <a:spcPct val="80000"/>
              </a:lnSpc>
              <a:spcBef>
                <a:spcPts val="1000"/>
              </a:spcBef>
              <a:spcAft>
                <a:spcPts val="0"/>
              </a:spcAft>
              <a:buSzPts val="1088"/>
              <a:buFont typeface="Times New Roman"/>
              <a:buChar char="•"/>
            </a:pPr>
            <a:r>
              <a:rPr lang="en-US" sz="2012">
                <a:latin typeface="Times New Roman"/>
                <a:ea typeface="Times New Roman"/>
                <a:cs typeface="Times New Roman"/>
                <a:sym typeface="Times New Roman"/>
              </a:rPr>
              <a:t>Model Training: The model learns patterns from historical data to predict future prices.</a:t>
            </a:r>
            <a:endParaRPr sz="2012">
              <a:latin typeface="Times New Roman"/>
              <a:ea typeface="Times New Roman"/>
              <a:cs typeface="Times New Roman"/>
              <a:sym typeface="Times New Roman"/>
            </a:endParaRPr>
          </a:p>
          <a:p>
            <a:pPr indent="-297656" lvl="0" marL="457200" rtl="0" algn="just">
              <a:lnSpc>
                <a:spcPct val="80000"/>
              </a:lnSpc>
              <a:spcBef>
                <a:spcPts val="1000"/>
              </a:spcBef>
              <a:spcAft>
                <a:spcPts val="0"/>
              </a:spcAft>
              <a:buSzPts val="1088"/>
              <a:buFont typeface="Times New Roman"/>
              <a:buChar char="•"/>
            </a:pPr>
            <a:r>
              <a:rPr lang="en-US" sz="2012">
                <a:latin typeface="Times New Roman"/>
                <a:ea typeface="Times New Roman"/>
                <a:cs typeface="Times New Roman"/>
                <a:sym typeface="Times New Roman"/>
              </a:rPr>
              <a:t>Prediction: Using the trained model, stock prices are predicted for a given time frame.</a:t>
            </a:r>
            <a:endParaRPr sz="2012">
              <a:latin typeface="Times New Roman"/>
              <a:ea typeface="Times New Roman"/>
              <a:cs typeface="Times New Roman"/>
              <a:sym typeface="Times New Roman"/>
            </a:endParaRPr>
          </a:p>
          <a:p>
            <a:pPr indent="-297656" lvl="0" marL="457200" rtl="0" algn="just">
              <a:lnSpc>
                <a:spcPct val="80000"/>
              </a:lnSpc>
              <a:spcBef>
                <a:spcPts val="1000"/>
              </a:spcBef>
              <a:spcAft>
                <a:spcPts val="1000"/>
              </a:spcAft>
              <a:buSzPts val="1088"/>
              <a:buFont typeface="Times New Roman"/>
              <a:buChar char="•"/>
            </a:pPr>
            <a:r>
              <a:rPr lang="en-US" sz="2012">
                <a:latin typeface="Times New Roman"/>
                <a:ea typeface="Times New Roman"/>
                <a:cs typeface="Times New Roman"/>
                <a:sym typeface="Times New Roman"/>
              </a:rPr>
              <a:t>Visualization: Real and predicted prices are plotted for visual comparison.</a:t>
            </a:r>
            <a:endParaRPr sz="2290">
              <a:latin typeface="Times New Roman"/>
              <a:ea typeface="Times New Roman"/>
              <a:cs typeface="Times New Roman"/>
              <a:sym typeface="Times New Roman"/>
            </a:endParaRPr>
          </a:p>
        </p:txBody>
      </p:sp>
      <p:pic>
        <p:nvPicPr>
          <p:cNvPr id="150" name="Google Shape;150;g23ee0a91b3d_0_4"/>
          <p:cNvPicPr preferRelativeResize="0"/>
          <p:nvPr/>
        </p:nvPicPr>
        <p:blipFill>
          <a:blip r:embed="rId3">
            <a:alphaModFix/>
          </a:blip>
          <a:stretch>
            <a:fillRect/>
          </a:stretch>
        </p:blipFill>
        <p:spPr>
          <a:xfrm>
            <a:off x="6647825" y="1363225"/>
            <a:ext cx="4221350" cy="5341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