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648" r:id="rId2"/>
  </p:sldMasterIdLst>
  <p:notesMasterIdLst>
    <p:notesMasterId r:id="rId9"/>
  </p:notesMasterIdLst>
  <p:sldIdLst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40BC3-EB54-4855-BB59-C89B3597D616}" v="18" dt="2022-12-08T05:43:18.894"/>
    <p1510:client id="{A4FAAC87-7723-4E0F-9EE0-2B79991DF943}" v="1549" dt="2022-12-07T18:48:02.625"/>
    <p1510:client id="{CCB30F59-9ECE-4713-9123-D1EEDFF348B2}" v="1232" dt="2022-12-08T05:36:13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862" b="0" i="0" u="none" strike="noStrike" kern="1200" spc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2" b="0" i="0" u="none" strike="noStrike" kern="1200" spc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"£"#,##0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862" b="0" i="0" u="none" strike="noStrike" kern="1200" spc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2" b="0" i="0" u="none" strike="noStrike" kern="1200" spc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"£"#,##0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862" b="0" i="0" u="none" strike="noStrike" kern="1200" spc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GB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GB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2" b="0" i="0" u="none" strike="noStrike" kern="1200" spc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"£"#,##0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B87E5-E66F-48C2-8586-C4991C5E64E9}" type="datetimeFigureOut"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3D407-6F09-49C8-816F-94C02BB3E7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noProof="1" smtClean="0"/>
              <a:t>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6732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Relationship Id="rId4" Type="http://schemas.openxmlformats.org/officeDocument/2006/relationships/chart" Target="../charts/chart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1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en-GB" noProof="1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1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1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1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1"/>
              <a:t>Insert or Drag and Drop </a:t>
            </a:r>
            <a:br>
              <a:rPr lang="en-GB" noProof="1"/>
            </a:br>
            <a:r>
              <a:rPr lang="en-GB" noProof="1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en-GB" noProof="1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1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1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GB" noProof="1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1"/>
              <a:t>Insert or Drag and Drop </a:t>
            </a:r>
            <a:br>
              <a:rPr lang="en-GB" noProof="1"/>
            </a:br>
            <a:r>
              <a:rPr lang="en-GB" noProof="1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1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1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5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1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1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1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en-GB" noProof="1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en-GB" noProof="1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1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1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 rtl="0"/>
            <a:r>
              <a:rPr lang="en-GB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6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1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1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1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1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1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1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64954936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49460278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43566617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rtlCol="0"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en-GB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8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1" r:id="rId3"/>
    <p:sldLayoutId id="2147483740" r:id="rId4"/>
    <p:sldLayoutId id="2147483739" r:id="rId5"/>
    <p:sldLayoutId id="2147483738" r:id="rId6"/>
    <p:sldLayoutId id="2147483737" r:id="rId7"/>
    <p:sldLayoutId id="2147483736" r:id="rId8"/>
    <p:sldLayoutId id="2147483735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1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1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9131" y="1415714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Advance Learning from our:</a:t>
            </a:r>
            <a:br>
              <a:rPr lang="en-US" b="0">
                <a:solidFill>
                  <a:schemeClr val="tx1"/>
                </a:solidFill>
              </a:rPr>
            </a:br>
            <a:r>
              <a:rPr lang="en-US" b="0">
                <a:solidFill>
                  <a:schemeClr val="tx1"/>
                </a:solidFill>
              </a:rPr>
              <a:t>E-Library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970E2-3E1C-812B-B4CD-C71275DB833D}"/>
              </a:ext>
            </a:extLst>
          </p:cNvPr>
          <p:cNvSpPr txBox="1"/>
          <p:nvPr/>
        </p:nvSpPr>
        <p:spPr>
          <a:xfrm>
            <a:off x="6898412" y="5539946"/>
            <a:ext cx="51474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By team Unity</a:t>
            </a:r>
          </a:p>
        </p:txBody>
      </p:sp>
      <p:pic>
        <p:nvPicPr>
          <p:cNvPr id="4" name="Picture 4" descr="Stack of magazines">
            <a:extLst>
              <a:ext uri="{FF2B5EF4-FFF2-40B4-BE49-F238E27FC236}">
                <a16:creationId xmlns:a16="http://schemas.microsoft.com/office/drawing/2014/main" id="{0A925B04-3FE8-3C53-541B-404EB42B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" y="-1213"/>
            <a:ext cx="6107500" cy="6874803"/>
          </a:xfrm>
          <a:prstGeom prst="rect">
            <a:avLst/>
          </a:prstGeom>
        </p:spPr>
      </p:pic>
      <p:pic>
        <p:nvPicPr>
          <p:cNvPr id="2" name="Picture 4" descr="Logo&#10;&#10;Description automatically generated">
            <a:extLst>
              <a:ext uri="{FF2B5EF4-FFF2-40B4-BE49-F238E27FC236}">
                <a16:creationId xmlns:a16="http://schemas.microsoft.com/office/drawing/2014/main" id="{C6B237FE-DB87-8052-9F8B-5B538E88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62" y="3182746"/>
            <a:ext cx="2743200" cy="2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3C319EA-649C-76C5-51BB-E0849D30F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" y="89077"/>
            <a:ext cx="5949038" cy="6593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ECA3F-C838-7F70-7B7B-C1A8990D2016}"/>
              </a:ext>
            </a:extLst>
          </p:cNvPr>
          <p:cNvSpPr txBox="1"/>
          <p:nvPr/>
        </p:nvSpPr>
        <p:spPr>
          <a:xfrm>
            <a:off x="6154948" y="927339"/>
            <a:ext cx="6251993" cy="3104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</a:pPr>
            <a:endParaRPr lang="en-US" sz="2400" b="1" dirty="0">
              <a:latin typeface="Times New Roman"/>
              <a:cs typeface="Times New Roman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Abhishek </a:t>
            </a:r>
            <a:r>
              <a:rPr lang="en-US" sz="2400" b="1" dirty="0" err="1">
                <a:latin typeface="Times New Roman"/>
                <a:cs typeface="Times New Roman"/>
              </a:rPr>
              <a:t>khore</a:t>
            </a:r>
            <a:r>
              <a:rPr lang="en-US" sz="2400" b="1" dirty="0">
                <a:latin typeface="Times New Roman"/>
                <a:cs typeface="Times New Roman"/>
              </a:rPr>
              <a:t>  (Leader maintain core coding part)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 Brajesh Rajput  (wire Frame Designer) </a:t>
            </a:r>
            <a:endParaRPr lang="en-US" sz="2400" dirty="0">
              <a:latin typeface="Times New Roman"/>
              <a:cs typeface="Times New Roman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 </a:t>
            </a:r>
            <a:r>
              <a:rPr lang="en-US" sz="2400" b="1" dirty="0" err="1">
                <a:latin typeface="Times New Roman"/>
                <a:cs typeface="Times New Roman"/>
              </a:rPr>
              <a:t>Chhotelal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Bakoriya</a:t>
            </a:r>
            <a:r>
              <a:rPr lang="en-US" sz="2400" b="1" dirty="0">
                <a:latin typeface="Times New Roman"/>
                <a:cs typeface="Times New Roman"/>
              </a:rPr>
              <a:t>  ( Designed  About us section ,Footer section &amp;Content Selection) </a:t>
            </a:r>
            <a:endParaRPr lang="en-US" sz="2400" dirty="0">
              <a:latin typeface="Times New Roman"/>
              <a:cs typeface="Times New Roman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Radhika </a:t>
            </a:r>
            <a:r>
              <a:rPr lang="en-US" sz="2400" b="1" dirty="0" err="1">
                <a:latin typeface="Times New Roman"/>
                <a:cs typeface="Times New Roman"/>
              </a:rPr>
              <a:t>joshi</a:t>
            </a:r>
            <a:r>
              <a:rPr lang="en-US" sz="2400" b="1" dirty="0">
                <a:latin typeface="Times New Roman"/>
                <a:cs typeface="Times New Roman"/>
              </a:rPr>
              <a:t> ( Design login Page        </a:t>
            </a:r>
            <a:r>
              <a:rPr lang="en-US" sz="2400" b="1" dirty="0" err="1">
                <a:latin typeface="Times New Roman"/>
                <a:cs typeface="Times New Roman"/>
              </a:rPr>
              <a:t>forCustomer</a:t>
            </a:r>
            <a:r>
              <a:rPr lang="en-US" sz="2400" b="1" dirty="0">
                <a:latin typeface="Times New Roman"/>
                <a:cs typeface="Times New Roman"/>
              </a:rPr>
              <a:t> Review  &amp; helped in Content and Image Selection)</a:t>
            </a:r>
            <a:endParaRPr lang="en-US" sz="2400">
              <a:latin typeface="Times New Roman"/>
              <a:cs typeface="Times New Roman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 Radhika Choubey ( fresher)</a:t>
            </a:r>
            <a:endParaRPr lang="en-US" sz="2400" dirty="0">
              <a:latin typeface="Times New Roman"/>
              <a:cs typeface="Times New Roman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Aman Meena: ( fresher)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05A23-D72A-3E28-CA16-E99E837398B2}"/>
              </a:ext>
            </a:extLst>
          </p:cNvPr>
          <p:cNvSpPr txBox="1"/>
          <p:nvPr/>
        </p:nvSpPr>
        <p:spPr>
          <a:xfrm>
            <a:off x="4654378" y="617837"/>
            <a:ext cx="46143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highlight>
                  <a:srgbClr val="000000"/>
                </a:highlight>
                <a:latin typeface="Rockwell"/>
              </a:rPr>
              <a:t>Let's Unites </a:t>
            </a:r>
          </a:p>
        </p:txBody>
      </p:sp>
    </p:spTree>
    <p:extLst>
      <p:ext uri="{BB962C8B-B14F-4D97-AF65-F5344CB8AC3E}">
        <p14:creationId xmlns:p14="http://schemas.microsoft.com/office/powerpoint/2010/main" val="31987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8B8C30-52D4-900C-5623-71A2FAB7A8BC}"/>
              </a:ext>
            </a:extLst>
          </p:cNvPr>
          <p:cNvSpPr txBox="1"/>
          <p:nvPr/>
        </p:nvSpPr>
        <p:spPr>
          <a:xfrm>
            <a:off x="6489581" y="881140"/>
            <a:ext cx="5265718" cy="18130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cap="all" spc="300" baseline="0" dirty="0">
                <a:latin typeface="Rockwell"/>
                <a:ea typeface="+mj-ea"/>
                <a:cs typeface="+mj-cs"/>
              </a:rPr>
              <a:t>Technologies we used</a:t>
            </a:r>
            <a:r>
              <a:rPr lang="en-US" sz="3600" cap="all" spc="300" dirty="0">
                <a:latin typeface="Rockwell"/>
                <a:ea typeface="+mj-ea"/>
                <a:cs typeface="+mj-cs"/>
              </a:rPr>
              <a:t> :</a:t>
            </a:r>
            <a:endParaRPr lang="en-US" sz="3600" kern="1200" cap="all" spc="300" baseline="0" dirty="0">
              <a:latin typeface="Rockwell"/>
              <a:ea typeface="+mj-ea"/>
              <a:cs typeface="+mj-cs"/>
            </a:endParaRPr>
          </a:p>
        </p:txBody>
      </p:sp>
      <p:pic>
        <p:nvPicPr>
          <p:cNvPr id="2" name="Picture 2" descr="Clipart - HTML Logo">
            <a:extLst>
              <a:ext uri="{FF2B5EF4-FFF2-40B4-BE49-F238E27FC236}">
                <a16:creationId xmlns:a16="http://schemas.microsoft.com/office/drawing/2014/main" id="{53DA8C25-703B-866F-24EE-0F7F967D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013" y="5147813"/>
            <a:ext cx="1714500" cy="1714500"/>
          </a:xfrm>
          <a:prstGeom prst="rect">
            <a:avLst/>
          </a:prstGeom>
        </p:spPr>
      </p:pic>
      <p:pic>
        <p:nvPicPr>
          <p:cNvPr id="3" name="Picture 6" descr="Css Web Разработка · Бесплатное изображение на Pixabay">
            <a:extLst>
              <a:ext uri="{FF2B5EF4-FFF2-40B4-BE49-F238E27FC236}">
                <a16:creationId xmlns:a16="http://schemas.microsoft.com/office/drawing/2014/main" id="{176909E5-B240-7CD9-3E7A-0E31B329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023" y="4802758"/>
            <a:ext cx="2191054" cy="171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25F934-7D87-FFFA-116B-9E524C734270}"/>
              </a:ext>
            </a:extLst>
          </p:cNvPr>
          <p:cNvSpPr txBox="1"/>
          <p:nvPr/>
        </p:nvSpPr>
        <p:spPr>
          <a:xfrm>
            <a:off x="6096000" y="2305916"/>
            <a:ext cx="5181600" cy="35161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lang="en-US" sz="2000" cap="all" spc="300" dirty="0"/>
          </a:p>
          <a:p>
            <a:pPr marL="571500" indent="-2286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cap="all" spc="300" dirty="0">
                <a:latin typeface="Rockwell"/>
              </a:rPr>
              <a:t>   Html </a:t>
            </a:r>
          </a:p>
          <a:p>
            <a:pPr marL="571500" indent="-2286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cap="all" spc="300" dirty="0">
                <a:latin typeface="Rockwell"/>
              </a:rPr>
              <a:t>    CSS</a:t>
            </a:r>
            <a:endParaRPr lang="en-US" sz="2800" dirty="0">
              <a:latin typeface="Rockwell"/>
            </a:endParaRPr>
          </a:p>
        </p:txBody>
      </p:sp>
      <p:pic>
        <p:nvPicPr>
          <p:cNvPr id="13" name="Picture 13" descr="A picture containing text, kitchen appliance&#10;&#10;Description automatically generated">
            <a:extLst>
              <a:ext uri="{FF2B5EF4-FFF2-40B4-BE49-F238E27FC236}">
                <a16:creationId xmlns:a16="http://schemas.microsoft.com/office/drawing/2014/main" id="{902B107D-BF8A-A71F-AC92-A68103023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91" y="-1705"/>
            <a:ext cx="4617828" cy="68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1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AC1B80-F8B2-4B95-B4B7-7917A33D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bstract render of glass nodes and mesh">
            <a:extLst>
              <a:ext uri="{FF2B5EF4-FFF2-40B4-BE49-F238E27FC236}">
                <a16:creationId xmlns:a16="http://schemas.microsoft.com/office/drawing/2014/main" id="{5A443FF5-AF27-4BD9-A096-59068FA5D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74" r="-2" b="4217"/>
          <a:stretch/>
        </p:blipFill>
        <p:spPr>
          <a:xfrm>
            <a:off x="20" y="-2"/>
            <a:ext cx="12191979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5108EC-A5F5-2AF0-0B78-31B960742099}"/>
              </a:ext>
            </a:extLst>
          </p:cNvPr>
          <p:cNvSpPr txBox="1"/>
          <p:nvPr/>
        </p:nvSpPr>
        <p:spPr>
          <a:xfrm>
            <a:off x="733965" y="720"/>
            <a:ext cx="4833620" cy="34701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spc="30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WIRE FRAME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EE3B00F-5E7B-4D8A-84A0-7B136A0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60042"/>
            <a:ext cx="12191999" cy="1297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8C3215B-3EF3-C8CB-DA1B-A8337AC9E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7" t="17021" r="17470" b="1064"/>
          <a:stretch/>
        </p:blipFill>
        <p:spPr>
          <a:xfrm>
            <a:off x="-5751" y="673778"/>
            <a:ext cx="12276446" cy="61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8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7F4F7-3E9F-B6EE-166A-A57F362D1B91}"/>
              </a:ext>
            </a:extLst>
          </p:cNvPr>
          <p:cNvSpPr txBox="1"/>
          <p:nvPr/>
        </p:nvSpPr>
        <p:spPr>
          <a:xfrm>
            <a:off x="746856" y="-365185"/>
            <a:ext cx="5901573" cy="14478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E-Library</a:t>
            </a:r>
            <a:endParaRPr lang="en-US" sz="3600" kern="1200" cap="all" spc="300" baseline="0" dirty="0">
              <a:solidFill>
                <a:srgbClr val="FFFFFF"/>
              </a:solidFill>
              <a:highlight>
                <a:srgbClr val="00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E0104-E689-0B43-61EC-EAE533252DB0}"/>
              </a:ext>
            </a:extLst>
          </p:cNvPr>
          <p:cNvSpPr txBox="1"/>
          <p:nvPr/>
        </p:nvSpPr>
        <p:spPr>
          <a:xfrm>
            <a:off x="473685" y="1073321"/>
            <a:ext cx="6979875" cy="31178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400" dirty="0">
                <a:latin typeface="Rockwell"/>
              </a:rPr>
              <a:t>E- library</a:t>
            </a:r>
            <a:endParaRPr lang="en-US"/>
          </a:p>
          <a:p>
            <a:pPr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400" dirty="0">
                <a:latin typeface="Rockwell"/>
              </a:rPr>
              <a:t>Digital libraries Provide the Students </a:t>
            </a:r>
            <a:r>
              <a:rPr lang="en-US" sz="2400" dirty="0" err="1">
                <a:latin typeface="Rockwell"/>
              </a:rPr>
              <a:t>withthe</a:t>
            </a:r>
            <a:r>
              <a:rPr lang="en-US" sz="2400" dirty="0">
                <a:latin typeface="Rockwell"/>
              </a:rPr>
              <a:t> convenience of learning at their </a:t>
            </a:r>
            <a:r>
              <a:rPr lang="en-US" sz="2400" dirty="0" err="1">
                <a:latin typeface="Rockwell"/>
              </a:rPr>
              <a:t>own.Comfort</a:t>
            </a:r>
            <a:r>
              <a:rPr lang="en-US" sz="2400" dirty="0">
                <a:latin typeface="Rockwell"/>
              </a:rPr>
              <a:t>.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400" dirty="0">
                <a:latin typeface="Rockwell"/>
              </a:rPr>
              <a:t>Students can access and read the library. Materials at anytime and anywhere using their preferred devices..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400" dirty="0">
                <a:latin typeface="Rockwell"/>
              </a:rPr>
              <a:t>When it comes to </a:t>
            </a:r>
            <a:r>
              <a:rPr lang="en-US" sz="2400" dirty="0" err="1">
                <a:latin typeface="Rockwell"/>
              </a:rPr>
              <a:t>desiving</a:t>
            </a:r>
            <a:r>
              <a:rPr lang="en-US" sz="2400" dirty="0">
                <a:latin typeface="Rockwell"/>
              </a:rPr>
              <a:t> purpose and meaning. out of the books you read, libraries can. help with that too.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400" dirty="0">
                <a:latin typeface="Rockwell"/>
              </a:rPr>
              <a:t> when we consider the storage capacity. of digital document and its maintained then it can be easily realize that the cost of </a:t>
            </a:r>
            <a:r>
              <a:rPr lang="en-US" sz="2400" dirty="0" err="1">
                <a:latin typeface="Rockwell"/>
              </a:rPr>
              <a:t>Fechonologies</a:t>
            </a:r>
            <a:r>
              <a:rPr lang="en-US" sz="2400" dirty="0">
                <a:latin typeface="Rockwell"/>
              </a:rPr>
              <a:t> is much more less than that of traditional libraries.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2184FDA-4BE9-7A15-E597-FC01E8D2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25" y="-84762"/>
            <a:ext cx="4927644" cy="63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3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ED8913-0295-4A95-B0E8-D143E80D7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Free illustration: Thank You, Thanks, Gratitude - Free Image on Pixabay ...">
            <a:extLst>
              <a:ext uri="{FF2B5EF4-FFF2-40B4-BE49-F238E27FC236}">
                <a16:creationId xmlns:a16="http://schemas.microsoft.com/office/drawing/2014/main" id="{39582997-1C1E-A16E-3135-0026D5C65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18" b="25352"/>
          <a:stretch/>
        </p:blipFill>
        <p:spPr>
          <a:xfrm>
            <a:off x="914400" y="914400"/>
            <a:ext cx="10363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09292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_2SEEDS">
      <a:dk1>
        <a:srgbClr val="000000"/>
      </a:dk1>
      <a:lt1>
        <a:srgbClr val="FFFFFF"/>
      </a:lt1>
      <a:dk2>
        <a:srgbClr val="243741"/>
      </a:dk2>
      <a:lt2>
        <a:srgbClr val="E2E5E8"/>
      </a:lt2>
      <a:accent1>
        <a:srgbClr val="BB9D7E"/>
      </a:accent1>
      <a:accent2>
        <a:srgbClr val="C59791"/>
      </a:accent2>
      <a:accent3>
        <a:srgbClr val="A5A27B"/>
      </a:accent3>
      <a:accent4>
        <a:srgbClr val="74ADA7"/>
      </a:accent4>
      <a:accent5>
        <a:srgbClr val="7EA7BB"/>
      </a:accent5>
      <a:accent6>
        <a:srgbClr val="7E8DBB"/>
      </a:accent6>
      <a:hlink>
        <a:srgbClr val="6184A9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CitationVTI</vt:lpstr>
      <vt:lpstr>Office Theme</vt:lpstr>
      <vt:lpstr>Advance Learning from our: E-Library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796</cp:revision>
  <dcterms:created xsi:type="dcterms:W3CDTF">2022-12-07T14:52:22Z</dcterms:created>
  <dcterms:modified xsi:type="dcterms:W3CDTF">2022-12-08T05:43:56Z</dcterms:modified>
</cp:coreProperties>
</file>