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1"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19" tIns="0" rIns="4571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46" tIns="0" rIns="45710" bIns="0" anchor="b"/>
          <a:lstStyle>
            <a:lvl1pPr marL="0" indent="0" algn="l">
              <a:buNone/>
              <a:defRPr sz="2000">
                <a:solidFill>
                  <a:srgbClr val="FFFFFF"/>
                </a:solidFill>
              </a:defRPr>
            </a:lvl1pPr>
            <a:lvl2pPr marL="457098" indent="0" algn="ctr">
              <a:buNone/>
              <a:defRPr>
                <a:solidFill>
                  <a:schemeClr val="tx1">
                    <a:tint val="75000"/>
                  </a:schemeClr>
                </a:solidFill>
              </a:defRPr>
            </a:lvl2pPr>
            <a:lvl3pPr marL="914196" indent="0" algn="ctr">
              <a:buNone/>
              <a:defRPr>
                <a:solidFill>
                  <a:schemeClr val="tx1">
                    <a:tint val="75000"/>
                  </a:schemeClr>
                </a:solidFill>
              </a:defRPr>
            </a:lvl3pPr>
            <a:lvl4pPr marL="1371294" indent="0" algn="ctr">
              <a:buNone/>
              <a:defRPr>
                <a:solidFill>
                  <a:schemeClr val="tx1">
                    <a:tint val="75000"/>
                  </a:schemeClr>
                </a:solidFill>
              </a:defRPr>
            </a:lvl4pPr>
            <a:lvl5pPr marL="1828392" indent="0" algn="ctr">
              <a:buNone/>
              <a:defRPr>
                <a:solidFill>
                  <a:schemeClr val="tx1">
                    <a:tint val="75000"/>
                  </a:schemeClr>
                </a:solidFill>
              </a:defRPr>
            </a:lvl5pPr>
            <a:lvl6pPr marL="2285489" indent="0" algn="ctr">
              <a:buNone/>
              <a:defRPr>
                <a:solidFill>
                  <a:schemeClr val="tx1">
                    <a:tint val="75000"/>
                  </a:schemeClr>
                </a:solidFill>
              </a:defRPr>
            </a:lvl6pPr>
            <a:lvl7pPr marL="2742587" indent="0" algn="ctr">
              <a:buNone/>
              <a:defRPr>
                <a:solidFill>
                  <a:schemeClr val="tx1">
                    <a:tint val="75000"/>
                  </a:schemeClr>
                </a:solidFill>
              </a:defRPr>
            </a:lvl7pPr>
            <a:lvl8pPr marL="3199685" indent="0" algn="ctr">
              <a:buNone/>
              <a:defRPr>
                <a:solidFill>
                  <a:schemeClr val="tx1">
                    <a:tint val="75000"/>
                  </a:schemeClr>
                </a:solidFill>
              </a:defRPr>
            </a:lvl8pPr>
            <a:lvl9pPr marL="3656783"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1EE8924-F726-4E43-A0E3-D2B1AB461F4E}"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2E163-B51C-4314-BF6C-635757D5FC4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E8924-F726-4E43-A0E3-D2B1AB461F4E}"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1"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8" name="Rectangle 7"/>
          <p:cNvSpPr/>
          <p:nvPr/>
        </p:nvSpPr>
        <p:spPr bwMode="ltGray">
          <a:xfrm>
            <a:off x="6647688"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1"/>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1"/>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E8924-F726-4E43-A0E3-D2B1AB461F4E}" type="datetimeFigureOut">
              <a:rPr lang="en-US" smtClean="0"/>
              <a:pPr/>
              <a:t>12/7/2022</a:t>
            </a:fld>
            <a:endParaRPr lang="en-US"/>
          </a:p>
        </p:txBody>
      </p:sp>
      <p:sp>
        <p:nvSpPr>
          <p:cNvPr id="5" name="Footer Placeholder 4"/>
          <p:cNvSpPr>
            <a:spLocks noGrp="1"/>
          </p:cNvSpPr>
          <p:nvPr>
            <p:ph type="ftr" sz="quarter" idx="11"/>
          </p:nvPr>
        </p:nvSpPr>
        <p:spPr>
          <a:xfrm>
            <a:off x="2640597" y="6377460"/>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E8924-F726-4E43-A0E3-D2B1AB461F4E}"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19" tIns="0" rIns="91419"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272" tIns="0" rIns="45710" bIns="0" anchor="t"/>
          <a:lstStyle>
            <a:lvl1pPr marL="0" indent="0">
              <a:buNone/>
              <a:defRPr sz="2000">
                <a:solidFill>
                  <a:srgbClr val="FFFFFF"/>
                </a:solidFill>
              </a:defRPr>
            </a:lvl1pPr>
            <a:lvl2pPr marL="457098" indent="0">
              <a:buNone/>
              <a:defRPr sz="1800">
                <a:solidFill>
                  <a:schemeClr val="tx1">
                    <a:tint val="75000"/>
                  </a:schemeClr>
                </a:solidFill>
              </a:defRPr>
            </a:lvl2pPr>
            <a:lvl3pPr marL="914196" indent="0">
              <a:buNone/>
              <a:defRPr sz="1600">
                <a:solidFill>
                  <a:schemeClr val="tx1">
                    <a:tint val="75000"/>
                  </a:schemeClr>
                </a:solidFill>
              </a:defRPr>
            </a:lvl3pPr>
            <a:lvl4pPr marL="1371294" indent="0">
              <a:buNone/>
              <a:defRPr sz="1400">
                <a:solidFill>
                  <a:schemeClr val="tx1">
                    <a:tint val="75000"/>
                  </a:schemeClr>
                </a:solidFill>
              </a:defRPr>
            </a:lvl4pPr>
            <a:lvl5pPr marL="1828392" indent="0">
              <a:buNone/>
              <a:defRPr sz="1400">
                <a:solidFill>
                  <a:schemeClr val="tx1">
                    <a:tint val="75000"/>
                  </a:schemeClr>
                </a:solidFill>
              </a:defRPr>
            </a:lvl5pPr>
            <a:lvl6pPr marL="2285489" indent="0">
              <a:buNone/>
              <a:defRPr sz="1400">
                <a:solidFill>
                  <a:schemeClr val="tx1">
                    <a:tint val="75000"/>
                  </a:schemeClr>
                </a:solidFill>
              </a:defRPr>
            </a:lvl6pPr>
            <a:lvl7pPr marL="2742587" indent="0">
              <a:buNone/>
              <a:defRPr sz="1400">
                <a:solidFill>
                  <a:schemeClr val="tx1">
                    <a:tint val="75000"/>
                  </a:schemeClr>
                </a:solidFill>
              </a:defRPr>
            </a:lvl7pPr>
            <a:lvl8pPr marL="3199685" indent="0">
              <a:buNone/>
              <a:defRPr sz="1400">
                <a:solidFill>
                  <a:schemeClr val="tx1">
                    <a:tint val="75000"/>
                  </a:schemeClr>
                </a:solidFill>
              </a:defRPr>
            </a:lvl8pPr>
            <a:lvl9pPr marL="3656783"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EE8924-F726-4E43-A0E3-D2B1AB461F4E}"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19"/>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EE8924-F726-4E43-A0E3-D2B1AB461F4E}"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8"/>
            <a:ext cx="4040188" cy="715355"/>
          </a:xfrm>
        </p:spPr>
        <p:txBody>
          <a:bodyPr lIns="146272" anchor="ctr"/>
          <a:lstStyle>
            <a:lvl1pPr marL="0" indent="0">
              <a:buNone/>
              <a:defRPr sz="2300" b="1" cap="all" baseline="0"/>
            </a:lvl1pPr>
            <a:lvl2pPr marL="457098" indent="0">
              <a:buNone/>
              <a:defRPr sz="2000" b="1"/>
            </a:lvl2pPr>
            <a:lvl3pPr marL="914196" indent="0">
              <a:buNone/>
              <a:defRPr sz="1800" b="1"/>
            </a:lvl3pPr>
            <a:lvl4pPr marL="1371294" indent="0">
              <a:buNone/>
              <a:defRPr sz="1600" b="1"/>
            </a:lvl4pPr>
            <a:lvl5pPr marL="1828392" indent="0">
              <a:buNone/>
              <a:defRPr sz="1600" b="1"/>
            </a:lvl5pPr>
            <a:lvl6pPr marL="2285489" indent="0">
              <a:buNone/>
              <a:defRPr sz="1600" b="1"/>
            </a:lvl6pPr>
            <a:lvl7pPr marL="2742587" indent="0">
              <a:buNone/>
              <a:defRPr sz="1600" b="1"/>
            </a:lvl7pPr>
            <a:lvl8pPr marL="3199685" indent="0">
              <a:buNone/>
              <a:defRPr sz="1600" b="1"/>
            </a:lvl8pPr>
            <a:lvl9pPr marL="3656783"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3"/>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698988"/>
            <a:ext cx="4041775" cy="715355"/>
          </a:xfrm>
        </p:spPr>
        <p:txBody>
          <a:bodyPr lIns="146272" anchor="ctr"/>
          <a:lstStyle>
            <a:lvl1pPr marL="0" indent="0">
              <a:buNone/>
              <a:defRPr sz="2300" b="1" cap="all" baseline="0"/>
            </a:lvl1pPr>
            <a:lvl2pPr marL="457098" indent="0">
              <a:buNone/>
              <a:defRPr sz="2000" b="1"/>
            </a:lvl2pPr>
            <a:lvl3pPr marL="914196" indent="0">
              <a:buNone/>
              <a:defRPr sz="1800" b="1"/>
            </a:lvl3pPr>
            <a:lvl4pPr marL="1371294" indent="0">
              <a:buNone/>
              <a:defRPr sz="1600" b="1"/>
            </a:lvl4pPr>
            <a:lvl5pPr marL="1828392" indent="0">
              <a:buNone/>
              <a:defRPr sz="1600" b="1"/>
            </a:lvl5pPr>
            <a:lvl6pPr marL="2285489" indent="0">
              <a:buNone/>
              <a:defRPr sz="1600" b="1"/>
            </a:lvl6pPr>
            <a:lvl7pPr marL="2742587" indent="0">
              <a:buNone/>
              <a:defRPr sz="1600" b="1"/>
            </a:lvl7pPr>
            <a:lvl8pPr marL="3199685" indent="0">
              <a:buNone/>
              <a:defRPr sz="1600" b="1"/>
            </a:lvl8pPr>
            <a:lvl9pPr marL="3656783"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2449513"/>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EE8924-F726-4E43-A0E3-D2B1AB461F4E}"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EE8924-F726-4E43-A0E3-D2B1AB461F4E}"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E8924-F726-4E43-A0E3-D2B1AB461F4E}"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2E163-B51C-4314-BF6C-635757D5FC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36" rIns="4571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743134"/>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098" indent="0">
              <a:buNone/>
              <a:defRPr sz="1200"/>
            </a:lvl2pPr>
            <a:lvl3pPr marL="914196" indent="0">
              <a:buNone/>
              <a:defRPr sz="1000"/>
            </a:lvl3pPr>
            <a:lvl4pPr marL="1371294" indent="0">
              <a:buNone/>
              <a:defRPr sz="900"/>
            </a:lvl4pPr>
            <a:lvl5pPr marL="1828392" indent="0">
              <a:buNone/>
              <a:defRPr sz="900"/>
            </a:lvl5pPr>
            <a:lvl6pPr marL="2285489" indent="0">
              <a:buNone/>
              <a:defRPr sz="900"/>
            </a:lvl6pPr>
            <a:lvl7pPr marL="2742587" indent="0">
              <a:buNone/>
              <a:defRPr sz="900"/>
            </a:lvl7pPr>
            <a:lvl8pPr marL="3199685" indent="0">
              <a:buNone/>
              <a:defRPr sz="900"/>
            </a:lvl8pPr>
            <a:lvl9pPr marL="3656783"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EE8924-F726-4E43-A0E3-D2B1AB461F4E}"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2E163-B51C-4314-BF6C-635757D5FC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3" y="155448"/>
            <a:ext cx="2525150" cy="978408"/>
          </a:xfrm>
        </p:spPr>
        <p:txBody>
          <a:bodyPr lIns="73136"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484808"/>
            <a:ext cx="6247397" cy="5373192"/>
          </a:xfrm>
          <a:solidFill>
            <a:schemeClr val="bg2">
              <a:shade val="75000"/>
            </a:schemeClr>
          </a:solidFill>
        </p:spPr>
        <p:txBody>
          <a:bodyPr/>
          <a:lstStyle>
            <a:lvl1pPr marL="0" indent="0">
              <a:buNone/>
              <a:defRPr sz="3200"/>
            </a:lvl1pPr>
            <a:lvl2pPr marL="457098" indent="0">
              <a:buNone/>
              <a:defRPr sz="2800"/>
            </a:lvl2pPr>
            <a:lvl3pPr marL="914196" indent="0">
              <a:buNone/>
              <a:defRPr sz="2400"/>
            </a:lvl3pPr>
            <a:lvl4pPr marL="1371294" indent="0">
              <a:buNone/>
              <a:defRPr sz="2000"/>
            </a:lvl4pPr>
            <a:lvl5pPr marL="1828392" indent="0">
              <a:buNone/>
              <a:defRPr sz="2000"/>
            </a:lvl5pPr>
            <a:lvl6pPr marL="2285489" indent="0">
              <a:buNone/>
              <a:defRPr sz="2000"/>
            </a:lvl6pPr>
            <a:lvl7pPr marL="2742587" indent="0">
              <a:buNone/>
              <a:defRPr sz="2000"/>
            </a:lvl7pPr>
            <a:lvl8pPr marL="3199685" indent="0">
              <a:buNone/>
              <a:defRPr sz="2000"/>
            </a:lvl8pPr>
            <a:lvl9pPr marL="3656783"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098" indent="0">
              <a:buNone/>
              <a:defRPr sz="1200"/>
            </a:lvl2pPr>
            <a:lvl3pPr marL="914196" indent="0">
              <a:buNone/>
              <a:defRPr sz="1000"/>
            </a:lvl3pPr>
            <a:lvl4pPr marL="1371294" indent="0">
              <a:buNone/>
              <a:defRPr sz="900"/>
            </a:lvl4pPr>
            <a:lvl5pPr marL="1828392" indent="0">
              <a:buNone/>
              <a:defRPr sz="900"/>
            </a:lvl5pPr>
            <a:lvl6pPr marL="2285489" indent="0">
              <a:buNone/>
              <a:defRPr sz="900"/>
            </a:lvl6pPr>
            <a:lvl7pPr marL="2742587" indent="0">
              <a:buNone/>
              <a:defRPr sz="900"/>
            </a:lvl7pPr>
            <a:lvl8pPr marL="3199685" indent="0">
              <a:buNone/>
              <a:defRPr sz="900"/>
            </a:lvl8pPr>
            <a:lvl9pPr marL="3656783"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3"/>
            <a:ext cx="2523744" cy="201168"/>
          </a:xfrm>
        </p:spPr>
        <p:txBody>
          <a:bodyPr/>
          <a:lstStyle/>
          <a:p>
            <a:fld id="{A1EE8924-F726-4E43-A0E3-D2B1AB461F4E}" type="datetimeFigureOut">
              <a:rPr lang="en-US" smtClean="0"/>
              <a:pPr/>
              <a:t>12/7/2022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3"/>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3"/>
            <a:ext cx="733864" cy="201168"/>
          </a:xfrm>
        </p:spPr>
        <p:txBody>
          <a:bodyPr/>
          <a:lstStyle/>
          <a:p>
            <a:fld id="{C572E163-B51C-4314-BF6C-635757D5FC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7" name="Rectangle 6"/>
          <p:cNvSpPr/>
          <p:nvPr/>
        </p:nvSpPr>
        <p:spPr bwMode="ltGray">
          <a:xfrm>
            <a:off x="1" y="1"/>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9" tIns="45710" rIns="91419" bIns="45710"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19" tIns="45710" rIns="45710" bIns="4571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2"/>
            <a:ext cx="8229600" cy="4625609"/>
          </a:xfrm>
          <a:prstGeom prst="rect">
            <a:avLst/>
          </a:prstGeom>
        </p:spPr>
        <p:txBody>
          <a:bodyPr vert="horz" lIns="54852" tIns="91419" rIns="91419" bIns="4571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04" tIns="45710" rIns="45710" bIns="0" rtlCol="0" anchor="b"/>
          <a:lstStyle>
            <a:lvl1pPr algn="l" eaLnBrk="1" latinLnBrk="0" hangingPunct="1">
              <a:defRPr kumimoji="0" sz="1200">
                <a:solidFill>
                  <a:schemeClr val="tx1">
                    <a:tint val="95000"/>
                  </a:schemeClr>
                </a:solidFill>
              </a:defRPr>
            </a:lvl1pPr>
            <a:extLst/>
          </a:lstStyle>
          <a:p>
            <a:fld id="{A1EE8924-F726-4E43-A0E3-D2B1AB461F4E}" type="datetimeFigureOut">
              <a:rPr lang="en-US" smtClean="0"/>
              <a:pPr/>
              <a:t>12/7/2022</a:t>
            </a:fld>
            <a:endParaRPr lang="en-US"/>
          </a:p>
        </p:txBody>
      </p:sp>
      <p:sp>
        <p:nvSpPr>
          <p:cNvPr id="5" name="Footer Placeholder 4"/>
          <p:cNvSpPr>
            <a:spLocks noGrp="1"/>
          </p:cNvSpPr>
          <p:nvPr>
            <p:ph type="ftr" sz="quarter" idx="3"/>
          </p:nvPr>
        </p:nvSpPr>
        <p:spPr>
          <a:xfrm>
            <a:off x="2640597" y="6476999"/>
            <a:ext cx="5507719" cy="274320"/>
          </a:xfrm>
          <a:prstGeom prst="rect">
            <a:avLst/>
          </a:prstGeom>
        </p:spPr>
        <p:txBody>
          <a:bodyPr vert="horz" lIns="45710" tIns="45710" rIns="4571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lIns="91419" tIns="45710" rIns="91419" bIns="0" rtlCol="0" anchor="b"/>
          <a:lstStyle>
            <a:lvl1pPr algn="r" eaLnBrk="1" latinLnBrk="0" hangingPunct="1">
              <a:defRPr kumimoji="0" sz="1200">
                <a:solidFill>
                  <a:schemeClr val="tx1">
                    <a:tint val="95000"/>
                  </a:schemeClr>
                </a:solidFill>
              </a:defRPr>
            </a:lvl1pPr>
            <a:extLst/>
          </a:lstStyle>
          <a:p>
            <a:fld id="{C572E163-B51C-4314-BF6C-635757D5FC4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814" indent="-319968"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356" indent="-274259"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474" indent="-228549"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5880" indent="-182839"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145" indent="-182839"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269" indent="-182839"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392" indent="-182839"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515" indent="-182839"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0637" indent="-182839"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98" algn="l" rtl="0" eaLnBrk="1" latinLnBrk="0" hangingPunct="1">
        <a:defRPr kumimoji="0" kern="1200">
          <a:solidFill>
            <a:schemeClr val="tx1"/>
          </a:solidFill>
          <a:latin typeface="+mn-lt"/>
          <a:ea typeface="+mn-ea"/>
          <a:cs typeface="+mn-cs"/>
        </a:defRPr>
      </a:lvl2pPr>
      <a:lvl3pPr marL="914196" algn="l" rtl="0" eaLnBrk="1" latinLnBrk="0" hangingPunct="1">
        <a:defRPr kumimoji="0" kern="1200">
          <a:solidFill>
            <a:schemeClr val="tx1"/>
          </a:solidFill>
          <a:latin typeface="+mn-lt"/>
          <a:ea typeface="+mn-ea"/>
          <a:cs typeface="+mn-cs"/>
        </a:defRPr>
      </a:lvl3pPr>
      <a:lvl4pPr marL="1371294" algn="l" rtl="0" eaLnBrk="1" latinLnBrk="0" hangingPunct="1">
        <a:defRPr kumimoji="0" kern="1200">
          <a:solidFill>
            <a:schemeClr val="tx1"/>
          </a:solidFill>
          <a:latin typeface="+mn-lt"/>
          <a:ea typeface="+mn-ea"/>
          <a:cs typeface="+mn-cs"/>
        </a:defRPr>
      </a:lvl4pPr>
      <a:lvl5pPr marL="1828392" algn="l" rtl="0" eaLnBrk="1" latinLnBrk="0" hangingPunct="1">
        <a:defRPr kumimoji="0" kern="1200">
          <a:solidFill>
            <a:schemeClr val="tx1"/>
          </a:solidFill>
          <a:latin typeface="+mn-lt"/>
          <a:ea typeface="+mn-ea"/>
          <a:cs typeface="+mn-cs"/>
        </a:defRPr>
      </a:lvl5pPr>
      <a:lvl6pPr marL="2285489" algn="l" rtl="0" eaLnBrk="1" latinLnBrk="0" hangingPunct="1">
        <a:defRPr kumimoji="0" kern="1200">
          <a:solidFill>
            <a:schemeClr val="tx1"/>
          </a:solidFill>
          <a:latin typeface="+mn-lt"/>
          <a:ea typeface="+mn-ea"/>
          <a:cs typeface="+mn-cs"/>
        </a:defRPr>
      </a:lvl6pPr>
      <a:lvl7pPr marL="2742587" algn="l" rtl="0" eaLnBrk="1" latinLnBrk="0" hangingPunct="1">
        <a:defRPr kumimoji="0" kern="1200">
          <a:solidFill>
            <a:schemeClr val="tx1"/>
          </a:solidFill>
          <a:latin typeface="+mn-lt"/>
          <a:ea typeface="+mn-ea"/>
          <a:cs typeface="+mn-cs"/>
        </a:defRPr>
      </a:lvl7pPr>
      <a:lvl8pPr marL="3199685" algn="l" rtl="0" eaLnBrk="1" latinLnBrk="0" hangingPunct="1">
        <a:defRPr kumimoji="0" kern="1200">
          <a:solidFill>
            <a:schemeClr val="tx1"/>
          </a:solidFill>
          <a:latin typeface="+mn-lt"/>
          <a:ea typeface="+mn-ea"/>
          <a:cs typeface="+mn-cs"/>
        </a:defRPr>
      </a:lvl8pPr>
      <a:lvl9pPr marL="365678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620000" cy="5632311"/>
          </a:xfrm>
          <a:prstGeom prst="rect">
            <a:avLst/>
          </a:prstGeom>
          <a:noFill/>
        </p:spPr>
        <p:txBody>
          <a:bodyPr wrap="square" rtlCol="0">
            <a:spAutoFit/>
          </a:bodyPr>
          <a:lstStyle/>
          <a:p>
            <a:pPr fontAlgn="base"/>
            <a:r>
              <a:rPr lang="en-US" dirty="0" smtClean="0"/>
              <a:t>Needless to say the first try didn’t get so well because typically what happens is then the other person will tell you where (s)he works and then you’re 1:1 and no one knows what comes next. In the second try, I got an almost overwhelming response as suddenly I didn’t just come across as this boring finance guy. Instead, I was someone who had interesting perspectives to offer and could help people with something they really want i.e. land their dream job. In fact, in the second round we never got around to talking about my job but only about my writing and job search coaching. </a:t>
            </a:r>
          </a:p>
          <a:p>
            <a:pPr fontAlgn="base"/>
            <a:r>
              <a:rPr lang="en-US" b="1" dirty="0" smtClean="0"/>
              <a:t>Ditch the boring no-good self-introduction </a:t>
            </a:r>
          </a:p>
          <a:p>
            <a:pPr fontAlgn="base"/>
            <a:r>
              <a:rPr lang="en-US" dirty="0" smtClean="0"/>
              <a:t>People want to talk to interesting people who can tell interesting stories. Most of us can be that person but most often it doesn’t come naturally. You have to think about and practice your self-introduction. In a professional setting what parts about you does it make sense to talk about and which ones will be the most interesting? Perhaps if I had attended a networking event with pure finance professionals about a specific topic the first self-introduction would work just fine. So you also need to know your audience. You need to ditch your boring self-introduction and start building more relationships at networking events. This will ultimately lead to more opportunities for you and will enrich your career or make your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543800" cy="5632311"/>
          </a:xfrm>
          <a:prstGeom prst="rect">
            <a:avLst/>
          </a:prstGeom>
          <a:noFill/>
        </p:spPr>
        <p:txBody>
          <a:bodyPr wrap="square" rtlCol="0">
            <a:spAutoFit/>
          </a:bodyPr>
          <a:lstStyle/>
          <a:p>
            <a:pPr fontAlgn="base"/>
            <a:r>
              <a:rPr lang="en-US" dirty="0" smtClean="0"/>
              <a:t>Needless to say the first try didn’t get so well because typically what happens is then the other person will tell you where (s)he works and then you’re 1:1 and no one knows what comes next. In the second try, I got an almost overwhelming response as suddenly I didn’t just come across as this boring finance guy. Instead, I was someone who had interesting perspectives to offer and could help people with something they really want i.e. land their dream job. In fact, in the second round we never got around to talking about my job but only about my writing and job search coaching. </a:t>
            </a:r>
          </a:p>
          <a:p>
            <a:pPr fontAlgn="base"/>
            <a:r>
              <a:rPr lang="en-US" b="1" dirty="0" smtClean="0"/>
              <a:t>Ditch the boring no-good self-introduction </a:t>
            </a:r>
          </a:p>
          <a:p>
            <a:pPr fontAlgn="base"/>
            <a:r>
              <a:rPr lang="en-US" dirty="0" smtClean="0"/>
              <a:t>People want to talk to interesting people who can tell interesting stories. Most of us can be that person but most often it doesn’t come naturally. You have to think about and practice your self-introduction. In a professional setting what parts about you does it make sense to talk about and which ones will be the most interesting? Perhaps if I had attended a networking event with pure finance professionals about a specific topic the first self-introduction would work just fine. So you also need to know your audience. You need to ditch your boring self-introduction and start building more relationships at networking events. This will ultimately lead to more opportunities for you and will enrich your career or make your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924800" cy="5355312"/>
          </a:xfrm>
          <a:prstGeom prst="rect">
            <a:avLst/>
          </a:prstGeom>
          <a:noFill/>
        </p:spPr>
        <p:txBody>
          <a:bodyPr wrap="square" rtlCol="0">
            <a:spAutoFit/>
          </a:bodyPr>
          <a:lstStyle/>
          <a:p>
            <a:pPr fontAlgn="base"/>
            <a:r>
              <a:rPr lang="en-US" dirty="0" smtClean="0"/>
              <a:t>Needless to say the first try didn’t get so well because typically what happens is then the other person will tell you where (s)he works and then you’re 1:1 and no one knows what comes next. In the second try, I got an almost overwhelming response as suddenly I didn’t just come across as this boring finance guy. Instead, I was someone who had interesting perspectives to offer and could help people with something they really want i.e. land their dream job. In fact, in the second round we never got around to talking about my job but only about my writing and job search coaching. </a:t>
            </a:r>
          </a:p>
          <a:p>
            <a:pPr fontAlgn="base"/>
            <a:r>
              <a:rPr lang="en-US" b="1" dirty="0" smtClean="0"/>
              <a:t>Ditch the boring no-good self-introduction </a:t>
            </a:r>
          </a:p>
          <a:p>
            <a:pPr fontAlgn="base"/>
            <a:r>
              <a:rPr lang="en-US" dirty="0" smtClean="0"/>
              <a:t>People want to talk to interesting people who can tell interesting stories. Most of us can be that person but most often it doesn’t come naturally. You have to think about and practice your self-introduction. In a professional setting what parts about you does it make sense to talk about and which ones will be the most interesting? Perhaps if I had attended a networking event with pure finance professionals about a specific topic the first self-introduction would work just fine. So you also need to know your audience. You need to ditch your boring self-introduction and start building more relationships at networking events. This will ultimately lead to more opportunities for you and will enrich your career or make your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0"/>
            <a:ext cx="7620000" cy="5355312"/>
          </a:xfrm>
          <a:prstGeom prst="rect">
            <a:avLst/>
          </a:prstGeom>
          <a:noFill/>
        </p:spPr>
        <p:txBody>
          <a:bodyPr wrap="square" rtlCol="0">
            <a:spAutoFit/>
          </a:bodyPr>
          <a:lstStyle/>
          <a:p>
            <a:pPr fontAlgn="base"/>
            <a:r>
              <a:rPr lang="en-US" dirty="0"/>
              <a:t>Obviously that’s not what people mean to say but most of the time that’s what people hear. Then whoever you’re talking to will quickly turn to the next person and you lost an opportunity to build a relationship with them. However, if you think about it there’s usually a lot more to you than what you normally convey to people. Maybe you do kite surfing or rock climbing and suddenly become the coolest person in the room if it wasn’t for your day job that just got in the way. </a:t>
            </a:r>
          </a:p>
          <a:p>
            <a:pPr fontAlgn="base"/>
            <a:r>
              <a:rPr lang="en-US" b="1" dirty="0" smtClean="0"/>
              <a:t>A good intro makes a big difference </a:t>
            </a:r>
          </a:p>
          <a:p>
            <a:pPr fontAlgn="base"/>
            <a:r>
              <a:rPr lang="en-US" dirty="0"/>
              <a:t>I attended a networking event recently in a talent network where we sat in on two company presentation and gave the companies our input on how they could strengthen their social media profile related to some specific products. Afterwards, there was the dreaded networking session where you always feel that the other participants are having so much more interesting conversations. The truth is though that most people find this difficult and don’t get to have great conversations at networking events. This time, I decided to test my self-introduction in two ways. </a:t>
            </a:r>
          </a:p>
          <a:p>
            <a:pPr fontAlgn="base"/>
            <a:r>
              <a:rPr lang="en-US" dirty="0"/>
              <a:t>Hi, my name is Anders and I work in Finance at </a:t>
            </a:r>
            <a:r>
              <a:rPr lang="en-US" dirty="0" err="1"/>
              <a:t>Maersk</a:t>
            </a:r>
            <a:r>
              <a:rPr lang="en-US" dirty="0"/>
              <a:t> Line</a:t>
            </a:r>
          </a:p>
          <a:p>
            <a:pPr fontAlgn="base"/>
            <a:r>
              <a:rPr lang="en-US" dirty="0"/>
              <a:t>Hi, my name is Anders and I run a blog on LinkedIn, I help people find their dream job and oh, by the way, I work in Finance at </a:t>
            </a:r>
            <a:r>
              <a:rPr lang="en-US" dirty="0" err="1"/>
              <a:t>Maersk</a:t>
            </a:r>
            <a:r>
              <a:rPr lang="en-US" dirty="0"/>
              <a:t> Line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440</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2022-12-07T04:58:38Z</dcterms:created>
  <dcterms:modified xsi:type="dcterms:W3CDTF">2022-12-07T18:14:39Z</dcterms:modified>
</cp:coreProperties>
</file>