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 Bold" panose="020B0604020202020204" charset="0"/>
      <p:regular r:id="rId7"/>
    </p:embeddedFont>
    <p:embeddedFont>
      <p:font typeface="Muli" panose="020B0604020202020204" charset="0"/>
      <p:regular r:id="rId8"/>
    </p:embeddedFont>
    <p:embeddedFont>
      <p:font typeface="Mul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11372" y="1028700"/>
            <a:ext cx="9111904" cy="8429159"/>
            <a:chOff x="0" y="0"/>
            <a:chExt cx="12149205" cy="1123887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16962" cy="88169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FF9FD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3466597" y="8959694"/>
              <a:ext cx="8682607" cy="2279184"/>
            </a:xfrm>
            <a:custGeom>
              <a:avLst/>
              <a:gdLst/>
              <a:ahLst/>
              <a:cxnLst/>
              <a:rect l="l" t="t" r="r" b="b"/>
              <a:pathLst>
                <a:path w="8682607" h="2279184">
                  <a:moveTo>
                    <a:pt x="0" y="0"/>
                  </a:moveTo>
                  <a:lnTo>
                    <a:pt x="8682608" y="0"/>
                  </a:lnTo>
                  <a:lnTo>
                    <a:pt x="8682608" y="2279184"/>
                  </a:lnTo>
                  <a:lnTo>
                    <a:pt x="0" y="2279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1000"/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H="1">
              <a:off x="892211" y="624687"/>
              <a:ext cx="9699122" cy="10024933"/>
            </a:xfrm>
            <a:custGeom>
              <a:avLst/>
              <a:gdLst/>
              <a:ahLst/>
              <a:cxnLst/>
              <a:rect l="l" t="t" r="r" b="b"/>
              <a:pathLst>
                <a:path w="9699122" h="10024933">
                  <a:moveTo>
                    <a:pt x="9699123" y="0"/>
                  </a:moveTo>
                  <a:lnTo>
                    <a:pt x="0" y="0"/>
                  </a:lnTo>
                  <a:lnTo>
                    <a:pt x="0" y="10024932"/>
                  </a:lnTo>
                  <a:lnTo>
                    <a:pt x="9699123" y="10024932"/>
                  </a:lnTo>
                  <a:lnTo>
                    <a:pt x="9699123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503153"/>
            <a:ext cx="7360109" cy="5044263"/>
            <a:chOff x="0" y="0"/>
            <a:chExt cx="9813479" cy="6725684"/>
          </a:xfrm>
        </p:grpSpPr>
        <p:sp>
          <p:nvSpPr>
            <p:cNvPr id="8" name="TextBox 8"/>
            <p:cNvSpPr txBox="1"/>
            <p:nvPr/>
          </p:nvSpPr>
          <p:spPr>
            <a:xfrm>
              <a:off x="0" y="1210709"/>
              <a:ext cx="9813479" cy="5514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83"/>
                </a:lnSpc>
              </a:pPr>
              <a:r>
                <a:rPr lang="en-US" sz="9069" b="1">
                  <a:solidFill>
                    <a:srgbClr val="ED601D"/>
                  </a:solidFill>
                  <a:latin typeface="Muli Bold"/>
                  <a:ea typeface="Muli Bold"/>
                  <a:cs typeface="Muli Bold"/>
                  <a:sym typeface="Muli Bold"/>
                </a:rPr>
                <a:t>Agile </a:t>
              </a:r>
              <a:r>
                <a:rPr lang="en-US" sz="906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in Software Development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763108" cy="628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6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72700" y="2079384"/>
            <a:ext cx="6432982" cy="6128232"/>
            <a:chOff x="0" y="0"/>
            <a:chExt cx="8577310" cy="8170977"/>
          </a:xfrm>
        </p:grpSpPr>
        <p:sp>
          <p:nvSpPr>
            <p:cNvPr id="3" name="Freeform 3"/>
            <p:cNvSpPr/>
            <p:nvPr/>
          </p:nvSpPr>
          <p:spPr>
            <a:xfrm rot="350470">
              <a:off x="1786556" y="6262376"/>
              <a:ext cx="6103535" cy="1602178"/>
            </a:xfrm>
            <a:custGeom>
              <a:avLst/>
              <a:gdLst/>
              <a:ahLst/>
              <a:cxnLst/>
              <a:rect l="l" t="t" r="r" b="b"/>
              <a:pathLst>
                <a:path w="6103535" h="1602178">
                  <a:moveTo>
                    <a:pt x="0" y="0"/>
                  </a:moveTo>
                  <a:lnTo>
                    <a:pt x="6103535" y="0"/>
                  </a:lnTo>
                  <a:lnTo>
                    <a:pt x="6103535" y="1602178"/>
                  </a:lnTo>
                  <a:lnTo>
                    <a:pt x="0" y="1602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0000"/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8577310" cy="7805352"/>
            </a:xfrm>
            <a:custGeom>
              <a:avLst/>
              <a:gdLst/>
              <a:ahLst/>
              <a:cxnLst/>
              <a:rect l="l" t="t" r="r" b="b"/>
              <a:pathLst>
                <a:path w="8577310" h="7805352">
                  <a:moveTo>
                    <a:pt x="0" y="0"/>
                  </a:moveTo>
                  <a:lnTo>
                    <a:pt x="8577310" y="0"/>
                  </a:lnTo>
                  <a:lnTo>
                    <a:pt x="8577310" y="7805352"/>
                  </a:lnTo>
                  <a:lnTo>
                    <a:pt x="0" y="78053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8148" b="-18148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08443" y="1028700"/>
            <a:ext cx="7277675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1">
                <a:solidFill>
                  <a:srgbClr val="0E2C4B"/>
                </a:solidFill>
                <a:latin typeface="Muli Bold"/>
                <a:ea typeface="Muli Bold"/>
                <a:cs typeface="Muli Bold"/>
                <a:sym typeface="Muli Bold"/>
              </a:rPr>
              <a:t>What is</a:t>
            </a:r>
            <a:r>
              <a:rPr lang="en-US" sz="7399" b="1">
                <a:solidFill>
                  <a:srgbClr val="ED601D"/>
                </a:solidFill>
                <a:latin typeface="Muli Bold"/>
                <a:ea typeface="Muli Bold"/>
                <a:cs typeface="Muli Bold"/>
                <a:sym typeface="Muli Bold"/>
              </a:rPr>
              <a:t> Agile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04735"/>
            <a:ext cx="7709522" cy="614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 project management approach that involves breaking a project into smaller parts and delivering them in cycles.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Short cycles for immediate feedback and adjustments.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Encourage close collaboration between teams and stakeholders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Focus on delivering value to the customer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Encourage close collaboration between teams and stakeholders.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355989" y="8772385"/>
            <a:ext cx="217634" cy="146330"/>
            <a:chOff x="0" y="0"/>
            <a:chExt cx="1930400" cy="12979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515488" y="1287492"/>
            <a:ext cx="72570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0E2C4B"/>
                </a:solidFill>
                <a:latin typeface="Muli Bold"/>
                <a:ea typeface="Muli Bold"/>
                <a:cs typeface="Muli Bold"/>
                <a:sym typeface="Muli Bold"/>
              </a:rPr>
              <a:t>Values of </a:t>
            </a:r>
            <a:r>
              <a:rPr lang="en-US" sz="7000" b="1">
                <a:solidFill>
                  <a:srgbClr val="ED601D"/>
                </a:solidFill>
                <a:latin typeface="Muli Bold"/>
                <a:ea typeface="Muli Bold"/>
                <a:cs typeface="Muli Bold"/>
                <a:sym typeface="Muli Bold"/>
              </a:rPr>
              <a:t>Agile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06343" y="3071875"/>
            <a:ext cx="9475313" cy="4771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Individuals and interactions over processes and tools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Working software over comprehensive documentation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Customer collaboration over contract negotiation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Responding to change over following a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9828" y="1028700"/>
            <a:ext cx="889604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0E2C4B"/>
                </a:solidFill>
                <a:latin typeface="Muli Bold"/>
                <a:ea typeface="Muli Bold"/>
                <a:cs typeface="Muli Bold"/>
                <a:sym typeface="Muli Bold"/>
              </a:rPr>
              <a:t>Principles of </a:t>
            </a:r>
            <a:r>
              <a:rPr lang="en-US" sz="7000" b="1">
                <a:solidFill>
                  <a:srgbClr val="ED601D"/>
                </a:solidFill>
                <a:latin typeface="Muli Bold"/>
                <a:ea typeface="Muli Bold"/>
                <a:cs typeface="Muli Bold"/>
                <a:sym typeface="Muli Bold"/>
              </a:rPr>
              <a:t>Agile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57087" y="2424894"/>
            <a:ext cx="13773826" cy="717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1. Customer satisfaction through early and continuous delivery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2. Welcome changing requirements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3. Frequent delivery of working software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4. Collaboration between business and developers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5. Motivated individuals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6. Face-to-face communication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7. Working software is the primary measure of progress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8. Sustainable development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9. Continuous attention to technical excellence and good design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10. Simplicity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11. Self-organizing teams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12. Regular reflection and adaptation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3400" y="4389344"/>
            <a:ext cx="7364756" cy="133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11"/>
              </a:lnSpc>
            </a:pPr>
            <a:r>
              <a:rPr lang="en-US" sz="79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Thank </a:t>
            </a:r>
            <a:r>
              <a:rPr lang="en-US" sz="7936" b="1" dirty="0">
                <a:solidFill>
                  <a:srgbClr val="ED60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Muli Bold</vt:lpstr>
      <vt:lpstr>Arial</vt:lpstr>
      <vt:lpstr>Canva Sans Bold</vt:lpstr>
      <vt:lpstr>Calibri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 Software Development</dc:title>
  <cp:lastModifiedBy>Pranshu Rawte</cp:lastModifiedBy>
  <cp:revision>3</cp:revision>
  <dcterms:created xsi:type="dcterms:W3CDTF">2006-08-16T00:00:00Z</dcterms:created>
  <dcterms:modified xsi:type="dcterms:W3CDTF">2024-09-17T10:38:26Z</dcterms:modified>
  <dc:identifier>DAGRACvVACc</dc:identifier>
</cp:coreProperties>
</file>