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 Bold" panose="020B0604020202020204" charset="0"/>
      <p:regular r:id="rId9"/>
    </p:embeddedFont>
    <p:embeddedFont>
      <p:font typeface="Montserrat" panose="00000500000000000000" pitchFamily="2" charset="0"/>
      <p:regular r:id="rId10"/>
    </p:embeddedFont>
    <p:embeddedFont>
      <p:font typeface="Montserrat Bold" panose="00000800000000000000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55315" y="3945528"/>
            <a:ext cx="12177370" cy="360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 Development Life Cycle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89" y="2036366"/>
            <a:ext cx="14152523" cy="6891819"/>
            <a:chOff x="0" y="0"/>
            <a:chExt cx="3727414" cy="18151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815129"/>
            </a:xfrm>
            <a:custGeom>
              <a:avLst/>
              <a:gdLst/>
              <a:ahLst/>
              <a:cxnLst/>
              <a:rect l="l" t="t" r="r" b="b"/>
              <a:pathLst>
                <a:path w="3727414" h="1815129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58913" y="1417705"/>
            <a:ext cx="7500387" cy="7451590"/>
            <a:chOff x="0" y="0"/>
            <a:chExt cx="1162006" cy="11544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62006" cy="1154446"/>
            </a:xfrm>
            <a:custGeom>
              <a:avLst/>
              <a:gdLst/>
              <a:ahLst/>
              <a:cxnLst/>
              <a:rect l="l" t="t" r="r" b="b"/>
              <a:pathLst>
                <a:path w="1162006" h="1154446">
                  <a:moveTo>
                    <a:pt x="0" y="0"/>
                  </a:moveTo>
                  <a:lnTo>
                    <a:pt x="1162006" y="0"/>
                  </a:lnTo>
                  <a:lnTo>
                    <a:pt x="1162006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t="-327" b="-327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9606951" y="6799884"/>
            <a:ext cx="7521953" cy="2069411"/>
            <a:chOff x="0" y="0"/>
            <a:chExt cx="1981091" cy="545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81091" cy="545030"/>
            </a:xfrm>
            <a:custGeom>
              <a:avLst/>
              <a:gdLst/>
              <a:ahLst/>
              <a:cxnLst/>
              <a:rect l="l" t="t" r="r" b="b"/>
              <a:pathLst>
                <a:path w="1981091" h="545030">
                  <a:moveTo>
                    <a:pt x="0" y="0"/>
                  </a:moveTo>
                  <a:lnTo>
                    <a:pt x="1981091" y="0"/>
                  </a:lnTo>
                  <a:lnTo>
                    <a:pt x="1981091" y="545030"/>
                  </a:lnTo>
                  <a:lnTo>
                    <a:pt x="0" y="545030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81091" cy="583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3216395"/>
            <a:ext cx="7288075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SDLC?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4535263"/>
            <a:ext cx="6417795" cy="1225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software development life cycle (SDLC) is the process of developing software, including planning, designing, coding, testing, and maintaining.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6254142"/>
            <a:ext cx="6417795" cy="92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goal of the SDLC life cycle model is to deliver high-quality, maintainable software that meets the user’s requirements.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3940" y="-769908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-665698" y="-1083589"/>
            <a:ext cx="4236686" cy="4481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335284" y="2408352"/>
            <a:ext cx="6136420" cy="6136420"/>
            <a:chOff x="0" y="0"/>
            <a:chExt cx="14840029" cy="14840029"/>
          </a:xfrm>
        </p:grpSpPr>
        <p:sp>
          <p:nvSpPr>
            <p:cNvPr id="9" name="Freeform 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Freeform 1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18343" r="-18343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592275" y="4209698"/>
            <a:ext cx="262038" cy="26203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584046" y="6757860"/>
            <a:ext cx="262038" cy="26203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846085" y="2177183"/>
            <a:ext cx="5959204" cy="146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Waterfall Model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88976" y="4897004"/>
            <a:ext cx="7133612" cy="1225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waterfall model is a linear, sequential approach to the SDLC .</a:t>
            </a:r>
          </a:p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waterfall model is  similar to the direction of water that flows over the edge of a cliff.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88976" y="4222542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54313" y="7207079"/>
            <a:ext cx="7141841" cy="2140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Once requirements are set, they cannot be easily modified.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There is no room for incorporating feedback during the process.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Changes in requirements require restarting the entire project.</a:t>
            </a:r>
          </a:p>
          <a:p>
            <a:pPr algn="l">
              <a:lnSpc>
                <a:spcPts val="2442"/>
              </a:lnSpc>
            </a:pPr>
            <a:endParaRPr lang="en-US" sz="2142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080748" y="6770703"/>
            <a:ext cx="4967581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Drawbacks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7886" y="733956"/>
            <a:ext cx="2414254" cy="24142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3148210"/>
            <a:ext cx="8115300" cy="4152092"/>
          </a:xfrm>
          <a:custGeom>
            <a:avLst/>
            <a:gdLst/>
            <a:ahLst/>
            <a:cxnLst/>
            <a:rect l="l" t="t" r="r" b="b"/>
            <a:pathLst>
              <a:path w="8115300" h="4152092">
                <a:moveTo>
                  <a:pt x="0" y="0"/>
                </a:moveTo>
                <a:lnTo>
                  <a:pt x="8115300" y="0"/>
                </a:lnTo>
                <a:lnTo>
                  <a:pt x="8115300" y="4152092"/>
                </a:lnTo>
                <a:lnTo>
                  <a:pt x="0" y="415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38" t="-781" r="-6575" b="-637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74314" y="9473025"/>
            <a:ext cx="484986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5013" y="1688236"/>
            <a:ext cx="6877150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Iterative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5013" y="3940703"/>
            <a:ext cx="6417795" cy="274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Traditional Waterfall steps with iterative flexibility.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Improvements can be made throughout the process, not just at the end.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Each phase has feedback paths to the preceding phase.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Adjustments can be made mid-process, unlike the rigid classical model.</a:t>
            </a:r>
          </a:p>
          <a:p>
            <a:pPr algn="l">
              <a:lnSpc>
                <a:spcPts val="2442"/>
              </a:lnSpc>
            </a:pPr>
            <a:endParaRPr lang="en-US" sz="2142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3317694"/>
            <a:ext cx="262038" cy="26203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95013" y="3340063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6862152"/>
            <a:ext cx="6984108" cy="1128975"/>
            <a:chOff x="0" y="0"/>
            <a:chExt cx="9312144" cy="1505299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109875"/>
              <a:ext cx="349384" cy="34938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B45B5">
                      <a:alpha val="96000"/>
                    </a:srgbClr>
                  </a:gs>
                  <a:gs pos="100000">
                    <a:srgbClr val="8875D7">
                      <a:alpha val="96000"/>
                    </a:srgbClr>
                  </a:gs>
                </a:gsLst>
                <a:lin ang="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62269" y="95250"/>
              <a:ext cx="6623442" cy="448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45"/>
                </a:lnSpc>
              </a:pPr>
              <a:r>
                <a:rPr lang="en-US" sz="2681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Drawbacks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55083" y="680259"/>
              <a:ext cx="8557060" cy="825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511" lvl="1" indent="-231256" algn="l">
                <a:lnSpc>
                  <a:spcPts val="2442"/>
                </a:lnSpc>
                <a:buFont typeface="Arial"/>
                <a:buChar char="•"/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Limited customer interactions</a:t>
              </a:r>
            </a:p>
            <a:p>
              <a:pPr marL="462511" lvl="1" indent="-231256" algn="l">
                <a:lnSpc>
                  <a:spcPts val="2442"/>
                </a:lnSpc>
                <a:buFont typeface="Arial"/>
                <a:buChar char="•"/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Overlapping of phases not supported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2079065"/>
            <a:ext cx="14152523" cy="6891819"/>
            <a:chOff x="0" y="0"/>
            <a:chExt cx="3727414" cy="18151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815129"/>
            </a:xfrm>
            <a:custGeom>
              <a:avLst/>
              <a:gdLst/>
              <a:ahLst/>
              <a:cxnLst/>
              <a:rect l="l" t="t" r="r" b="b"/>
              <a:pathLst>
                <a:path w="3727414" h="1815129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2016665"/>
            <a:ext cx="8769803" cy="7046396"/>
            <a:chOff x="0" y="0"/>
            <a:chExt cx="1436801" cy="11544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36801" cy="1154446"/>
            </a:xfrm>
            <a:custGeom>
              <a:avLst/>
              <a:gdLst/>
              <a:ahLst/>
              <a:cxnLst/>
              <a:rect l="l" t="t" r="r" b="b"/>
              <a:pathLst>
                <a:path w="1436801" h="1154446">
                  <a:moveTo>
                    <a:pt x="0" y="0"/>
                  </a:moveTo>
                  <a:lnTo>
                    <a:pt x="1436801" y="0"/>
                  </a:lnTo>
                  <a:lnTo>
                    <a:pt x="1436801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-217" r="-21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395211" y="1868811"/>
            <a:ext cx="1256320" cy="125632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90738" y="2283365"/>
            <a:ext cx="5886282" cy="77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Spiral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1856" y="4002976"/>
            <a:ext cx="6417795" cy="2140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Iterative development + risk management.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development process passes through multiple spirals, each representing a phase. 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Risks are identified and addressed at each iteration and then risk mitigation is performed accordingly</a:t>
            </a:r>
          </a:p>
          <a:p>
            <a:pPr algn="l">
              <a:lnSpc>
                <a:spcPts val="2442"/>
              </a:lnSpc>
            </a:pPr>
            <a:endParaRPr lang="en-US" sz="2142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028700" y="3391831"/>
            <a:ext cx="262038" cy="26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51531" y="3414200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28700" y="6410075"/>
            <a:ext cx="6984108" cy="2043375"/>
            <a:chOff x="0" y="0"/>
            <a:chExt cx="9312144" cy="272449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109875"/>
              <a:ext cx="349384" cy="34938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B45B5">
                      <a:alpha val="96000"/>
                    </a:srgbClr>
                  </a:gs>
                  <a:gs pos="100000">
                    <a:srgbClr val="8875D7">
                      <a:alpha val="96000"/>
                    </a:srgbClr>
                  </a:gs>
                </a:gsLst>
                <a:lin ang="0"/>
              </a:gra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662269" y="95250"/>
              <a:ext cx="6623442" cy="448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45"/>
                </a:lnSpc>
              </a:pPr>
              <a:r>
                <a:rPr lang="en-US" sz="2681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Drawbacks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55083" y="680259"/>
              <a:ext cx="8557060" cy="2044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511" lvl="1" indent="-231256" algn="l">
                <a:lnSpc>
                  <a:spcPts val="2442"/>
                </a:lnSpc>
                <a:buFont typeface="Arial"/>
                <a:buChar char="•"/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Managing risk and constant iterations can make the process complex.</a:t>
              </a:r>
            </a:p>
            <a:p>
              <a:pPr marL="462511" lvl="1" indent="-231256" algn="l">
                <a:lnSpc>
                  <a:spcPts val="2442"/>
                </a:lnSpc>
                <a:buFont typeface="Arial"/>
                <a:buChar char="•"/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Due to its detailed risk management and multiple iterations, spiral model can be costlier.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7886" y="733956"/>
            <a:ext cx="2414254" cy="24142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317694"/>
            <a:ext cx="262038" cy="26203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6862152"/>
            <a:ext cx="6984108" cy="2043375"/>
            <a:chOff x="0" y="0"/>
            <a:chExt cx="9312144" cy="272449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109875"/>
              <a:ext cx="349384" cy="34938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B45B5">
                      <a:alpha val="96000"/>
                    </a:srgbClr>
                  </a:gs>
                  <a:gs pos="100000">
                    <a:srgbClr val="8875D7">
                      <a:alpha val="96000"/>
                    </a:srgbClr>
                  </a:gs>
                </a:gsLst>
                <a:lin ang="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662269" y="95250"/>
              <a:ext cx="6623442" cy="448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45"/>
                </a:lnSpc>
              </a:pPr>
              <a:r>
                <a:rPr lang="en-US" sz="2681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Drawbacks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55083" y="680259"/>
              <a:ext cx="8557060" cy="2044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511" lvl="1" indent="-231256" algn="l">
                <a:lnSpc>
                  <a:spcPts val="2442"/>
                </a:lnSpc>
                <a:buFont typeface="Arial"/>
                <a:buChar char="•"/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Once a phase is completed, going back to make changes is difficult.</a:t>
              </a:r>
            </a:p>
            <a:p>
              <a:pPr marL="462511" lvl="1" indent="-231256" algn="l">
                <a:lnSpc>
                  <a:spcPts val="2442"/>
                </a:lnSpc>
                <a:buFont typeface="Arial"/>
                <a:buChar char="•"/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 is challenging to incorporate changes or new requirements once a phase is completed.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129569" y="2556045"/>
            <a:ext cx="6887238" cy="5509791"/>
          </a:xfrm>
          <a:custGeom>
            <a:avLst/>
            <a:gdLst/>
            <a:ahLst/>
            <a:cxnLst/>
            <a:rect l="l" t="t" r="r" b="b"/>
            <a:pathLst>
              <a:path w="6887238" h="5509791">
                <a:moveTo>
                  <a:pt x="0" y="0"/>
                </a:moveTo>
                <a:lnTo>
                  <a:pt x="6887238" y="0"/>
                </a:lnTo>
                <a:lnTo>
                  <a:pt x="6887238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6412291" y="8441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74314" y="9473025"/>
            <a:ext cx="484986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95012" y="1688236"/>
            <a:ext cx="4272387" cy="745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 Model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5013" y="3940703"/>
            <a:ext cx="6417795" cy="2140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In V Model, each development phase has a corresponding testing phase.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Defects are identified early as testing starts alongside development.</a:t>
            </a:r>
          </a:p>
          <a:p>
            <a:pPr marL="462511" lvl="1" indent="-231256" algn="l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process flows downwards for development  and upwards for testing, forming a V shape.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95013" y="3340063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1664" y="4274503"/>
            <a:ext cx="6172736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Arial</vt:lpstr>
      <vt:lpstr>Canva Sans Bold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cp:lastModifiedBy>Pranshu Rawte</cp:lastModifiedBy>
  <cp:revision>3</cp:revision>
  <dcterms:created xsi:type="dcterms:W3CDTF">2006-08-16T00:00:00Z</dcterms:created>
  <dcterms:modified xsi:type="dcterms:W3CDTF">2024-09-17T10:43:23Z</dcterms:modified>
  <dc:identifier>DAGQ_iWT6e8</dc:identifier>
</cp:coreProperties>
</file>