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61" r:id="rId5"/>
    <p:sldId id="262" r:id="rId6"/>
    <p:sldId id="264" r:id="rId7"/>
    <p:sldId id="265"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B7A59-49FE-4F2C-856A-C07765C28685}" type="doc">
      <dgm:prSet loTypeId="urn:microsoft.com/office/officeart/2016/7/layout/BasicLinearProcessNumbered" loCatId="process" qsTypeId="urn:microsoft.com/office/officeart/2005/8/quickstyle/simple1" qsCatId="simple" csTypeId="urn:microsoft.com/office/officeart/2005/8/colors/accent2_3" csCatId="accent2" phldr="1"/>
      <dgm:spPr/>
      <dgm:t>
        <a:bodyPr/>
        <a:lstStyle/>
        <a:p>
          <a:endParaRPr lang="en-US"/>
        </a:p>
      </dgm:t>
    </dgm:pt>
    <dgm:pt modelId="{8850E475-028B-48CA-94F0-E3197C969DC5}">
      <dgm:prSet/>
      <dgm:spPr/>
      <dgm:t>
        <a:bodyPr/>
        <a:lstStyle/>
        <a:p>
          <a:r>
            <a:rPr lang="en-US" dirty="0"/>
            <a:t>Perform feature engineering to create important features such as </a:t>
          </a:r>
          <a:r>
            <a:rPr lang="en-US" dirty="0" err="1"/>
            <a:t>is_source_delay</a:t>
          </a:r>
          <a:r>
            <a:rPr lang="en-US" dirty="0"/>
            <a:t>, </a:t>
          </a:r>
          <a:r>
            <a:rPr lang="en-US" dirty="0" err="1"/>
            <a:t>is_make_delay</a:t>
          </a:r>
          <a:r>
            <a:rPr lang="en-US" dirty="0"/>
            <a:t>, </a:t>
          </a:r>
          <a:r>
            <a:rPr lang="en-US" dirty="0" err="1"/>
            <a:t>is_delivery_delay</a:t>
          </a:r>
          <a:r>
            <a:rPr lang="en-US" dirty="0"/>
            <a:t> and </a:t>
          </a:r>
          <a:r>
            <a:rPr lang="en-US" dirty="0" err="1"/>
            <a:t>is_plan_delay</a:t>
          </a:r>
          <a:r>
            <a:rPr lang="en-US" dirty="0"/>
            <a:t> (bad plan)</a:t>
          </a:r>
        </a:p>
      </dgm:t>
    </dgm:pt>
    <dgm:pt modelId="{9420E2F1-6F3D-4070-97DB-631BB2B0DAC3}" type="parTrans" cxnId="{C9B8A468-2961-4D74-989A-93087FA9888B}">
      <dgm:prSet/>
      <dgm:spPr/>
      <dgm:t>
        <a:bodyPr/>
        <a:lstStyle/>
        <a:p>
          <a:endParaRPr lang="en-US"/>
        </a:p>
      </dgm:t>
    </dgm:pt>
    <dgm:pt modelId="{490D5207-4ECE-45B8-AB61-72DF8894CBF2}" type="sibTrans" cxnId="{C9B8A468-2961-4D74-989A-93087FA9888B}">
      <dgm:prSet phldrT="1" phldr="0"/>
      <dgm:spPr/>
      <dgm:t>
        <a:bodyPr/>
        <a:lstStyle/>
        <a:p>
          <a:r>
            <a:rPr lang="en-US"/>
            <a:t>1</a:t>
          </a:r>
        </a:p>
      </dgm:t>
    </dgm:pt>
    <dgm:pt modelId="{4962C732-4E19-4158-B60A-B4DB953159A3}">
      <dgm:prSet/>
      <dgm:spPr/>
      <dgm:t>
        <a:bodyPr/>
        <a:lstStyle/>
        <a:p>
          <a:r>
            <a:rPr lang="en-US"/>
            <a:t>Use variable importance analysis using decision trees and random forest to identify the most important variables that can explain failed planned delivery orders.</a:t>
          </a:r>
        </a:p>
      </dgm:t>
    </dgm:pt>
    <dgm:pt modelId="{DB1BC369-5F70-4BCA-BBE2-B9C60BD270AD}" type="parTrans" cxnId="{15C41A25-53AE-4317-9565-F56604B926B0}">
      <dgm:prSet/>
      <dgm:spPr/>
      <dgm:t>
        <a:bodyPr/>
        <a:lstStyle/>
        <a:p>
          <a:endParaRPr lang="en-US"/>
        </a:p>
      </dgm:t>
    </dgm:pt>
    <dgm:pt modelId="{F13FCEAE-5493-4562-B93D-3E81C61028AB}" type="sibTrans" cxnId="{15C41A25-53AE-4317-9565-F56604B926B0}">
      <dgm:prSet phldrT="2" phldr="0"/>
      <dgm:spPr/>
      <dgm:t>
        <a:bodyPr/>
        <a:lstStyle/>
        <a:p>
          <a:r>
            <a:rPr lang="en-US"/>
            <a:t>2</a:t>
          </a:r>
        </a:p>
      </dgm:t>
    </dgm:pt>
    <dgm:pt modelId="{2F79D7C7-9A03-4501-B644-C78A9DA3B3BA}">
      <dgm:prSet/>
      <dgm:spPr/>
      <dgm:t>
        <a:bodyPr/>
        <a:lstStyle/>
        <a:p>
          <a:r>
            <a:rPr lang="en-US"/>
            <a:t>Build the Bayesian network model to identify the relationship between various variables and find the root/roots.</a:t>
          </a:r>
        </a:p>
      </dgm:t>
    </dgm:pt>
    <dgm:pt modelId="{CFB23FDC-3D87-44AA-B9E0-E0D682F89C01}" type="parTrans" cxnId="{7FD3EB44-C433-4D21-8D51-2F8DFE40DDB1}">
      <dgm:prSet/>
      <dgm:spPr/>
      <dgm:t>
        <a:bodyPr/>
        <a:lstStyle/>
        <a:p>
          <a:endParaRPr lang="en-US"/>
        </a:p>
      </dgm:t>
    </dgm:pt>
    <dgm:pt modelId="{557995C0-FDD9-448B-B0CB-B4868487D9F0}" type="sibTrans" cxnId="{7FD3EB44-C433-4D21-8D51-2F8DFE40DDB1}">
      <dgm:prSet phldrT="3" phldr="0"/>
      <dgm:spPr/>
      <dgm:t>
        <a:bodyPr/>
        <a:lstStyle/>
        <a:p>
          <a:r>
            <a:rPr lang="en-US"/>
            <a:t>3</a:t>
          </a:r>
        </a:p>
      </dgm:t>
    </dgm:pt>
    <dgm:pt modelId="{09ADB310-56F7-4ABA-8B54-C7CA8C874CCF}">
      <dgm:prSet/>
      <dgm:spPr/>
      <dgm:t>
        <a:bodyPr/>
        <a:lstStyle/>
        <a:p>
          <a:r>
            <a:rPr lang="en-US"/>
            <a:t>Use the understanding from descriptive analysis, variable importance analysis and Bayesian Network to explain the cause of failed planned deliveries </a:t>
          </a:r>
        </a:p>
      </dgm:t>
    </dgm:pt>
    <dgm:pt modelId="{CF644819-A204-49F8-9499-D8B83D1A9BE6}" type="parTrans" cxnId="{CEE74E06-8076-426A-84FB-FCB7F6176AF6}">
      <dgm:prSet/>
      <dgm:spPr/>
      <dgm:t>
        <a:bodyPr/>
        <a:lstStyle/>
        <a:p>
          <a:endParaRPr lang="en-US"/>
        </a:p>
      </dgm:t>
    </dgm:pt>
    <dgm:pt modelId="{6975C553-AB9A-4C44-AEE6-B2E6BB75633D}" type="sibTrans" cxnId="{CEE74E06-8076-426A-84FB-FCB7F6176AF6}">
      <dgm:prSet phldrT="4" phldr="0"/>
      <dgm:spPr/>
      <dgm:t>
        <a:bodyPr/>
        <a:lstStyle/>
        <a:p>
          <a:r>
            <a:rPr lang="en-US"/>
            <a:t>4</a:t>
          </a:r>
        </a:p>
      </dgm:t>
    </dgm:pt>
    <dgm:pt modelId="{4D3AED2A-447C-4EA2-B599-F0FFA0A70AE0}" type="pres">
      <dgm:prSet presAssocID="{EC6B7A59-49FE-4F2C-856A-C07765C28685}" presName="Name0" presStyleCnt="0">
        <dgm:presLayoutVars>
          <dgm:animLvl val="lvl"/>
          <dgm:resizeHandles val="exact"/>
        </dgm:presLayoutVars>
      </dgm:prSet>
      <dgm:spPr/>
    </dgm:pt>
    <dgm:pt modelId="{97C17F25-5361-402A-ACAE-278D9CEDF5FB}" type="pres">
      <dgm:prSet presAssocID="{8850E475-028B-48CA-94F0-E3197C969DC5}" presName="compositeNode" presStyleCnt="0">
        <dgm:presLayoutVars>
          <dgm:bulletEnabled val="1"/>
        </dgm:presLayoutVars>
      </dgm:prSet>
      <dgm:spPr/>
    </dgm:pt>
    <dgm:pt modelId="{C1DBB3E4-5A5B-4161-A539-E85A2E91FB7E}" type="pres">
      <dgm:prSet presAssocID="{8850E475-028B-48CA-94F0-E3197C969DC5}" presName="bgRect" presStyleLbl="bgAccFollowNode1" presStyleIdx="0" presStyleCnt="4"/>
      <dgm:spPr/>
    </dgm:pt>
    <dgm:pt modelId="{EC134068-7FA2-4C46-BADA-3AD6B778303F}" type="pres">
      <dgm:prSet presAssocID="{490D5207-4ECE-45B8-AB61-72DF8894CBF2}" presName="sibTransNodeCircle" presStyleLbl="alignNode1" presStyleIdx="0" presStyleCnt="8">
        <dgm:presLayoutVars>
          <dgm:chMax val="0"/>
          <dgm:bulletEnabled/>
        </dgm:presLayoutVars>
      </dgm:prSet>
      <dgm:spPr/>
    </dgm:pt>
    <dgm:pt modelId="{7B03C803-B817-4901-9E9E-D96E1A413505}" type="pres">
      <dgm:prSet presAssocID="{8850E475-028B-48CA-94F0-E3197C969DC5}" presName="bottomLine" presStyleLbl="alignNode1" presStyleIdx="1" presStyleCnt="8">
        <dgm:presLayoutVars/>
      </dgm:prSet>
      <dgm:spPr/>
    </dgm:pt>
    <dgm:pt modelId="{0FB6718C-F83E-4A56-814E-7F0E058A0650}" type="pres">
      <dgm:prSet presAssocID="{8850E475-028B-48CA-94F0-E3197C969DC5}" presName="nodeText" presStyleLbl="bgAccFollowNode1" presStyleIdx="0" presStyleCnt="4">
        <dgm:presLayoutVars>
          <dgm:bulletEnabled val="1"/>
        </dgm:presLayoutVars>
      </dgm:prSet>
      <dgm:spPr/>
    </dgm:pt>
    <dgm:pt modelId="{6C558A56-05C3-498A-AC1D-208AF4DE3747}" type="pres">
      <dgm:prSet presAssocID="{490D5207-4ECE-45B8-AB61-72DF8894CBF2}" presName="sibTrans" presStyleCnt="0"/>
      <dgm:spPr/>
    </dgm:pt>
    <dgm:pt modelId="{74533D4A-71D9-405C-AE33-A7504620F76C}" type="pres">
      <dgm:prSet presAssocID="{4962C732-4E19-4158-B60A-B4DB953159A3}" presName="compositeNode" presStyleCnt="0">
        <dgm:presLayoutVars>
          <dgm:bulletEnabled val="1"/>
        </dgm:presLayoutVars>
      </dgm:prSet>
      <dgm:spPr/>
    </dgm:pt>
    <dgm:pt modelId="{C7E23360-923E-4B23-AC38-19E8076E8C9A}" type="pres">
      <dgm:prSet presAssocID="{4962C732-4E19-4158-B60A-B4DB953159A3}" presName="bgRect" presStyleLbl="bgAccFollowNode1" presStyleIdx="1" presStyleCnt="4"/>
      <dgm:spPr/>
    </dgm:pt>
    <dgm:pt modelId="{32B933D6-E07A-442B-A01D-47FBFE6AF8A2}" type="pres">
      <dgm:prSet presAssocID="{F13FCEAE-5493-4562-B93D-3E81C61028AB}" presName="sibTransNodeCircle" presStyleLbl="alignNode1" presStyleIdx="2" presStyleCnt="8">
        <dgm:presLayoutVars>
          <dgm:chMax val="0"/>
          <dgm:bulletEnabled/>
        </dgm:presLayoutVars>
      </dgm:prSet>
      <dgm:spPr/>
    </dgm:pt>
    <dgm:pt modelId="{FC58DB49-4B73-4794-B19A-C10C7079B1BC}" type="pres">
      <dgm:prSet presAssocID="{4962C732-4E19-4158-B60A-B4DB953159A3}" presName="bottomLine" presStyleLbl="alignNode1" presStyleIdx="3" presStyleCnt="8">
        <dgm:presLayoutVars/>
      </dgm:prSet>
      <dgm:spPr/>
    </dgm:pt>
    <dgm:pt modelId="{7A360B4B-759B-405B-AA8C-AF39050965AF}" type="pres">
      <dgm:prSet presAssocID="{4962C732-4E19-4158-B60A-B4DB953159A3}" presName="nodeText" presStyleLbl="bgAccFollowNode1" presStyleIdx="1" presStyleCnt="4">
        <dgm:presLayoutVars>
          <dgm:bulletEnabled val="1"/>
        </dgm:presLayoutVars>
      </dgm:prSet>
      <dgm:spPr/>
    </dgm:pt>
    <dgm:pt modelId="{8ACCEA17-C049-43D3-8CED-800365B1A30F}" type="pres">
      <dgm:prSet presAssocID="{F13FCEAE-5493-4562-B93D-3E81C61028AB}" presName="sibTrans" presStyleCnt="0"/>
      <dgm:spPr/>
    </dgm:pt>
    <dgm:pt modelId="{7DE7148A-8CD5-42C9-A67F-E68449EEB294}" type="pres">
      <dgm:prSet presAssocID="{2F79D7C7-9A03-4501-B644-C78A9DA3B3BA}" presName="compositeNode" presStyleCnt="0">
        <dgm:presLayoutVars>
          <dgm:bulletEnabled val="1"/>
        </dgm:presLayoutVars>
      </dgm:prSet>
      <dgm:spPr/>
    </dgm:pt>
    <dgm:pt modelId="{AD0E0886-A9E2-4233-9109-83AE15880D5D}" type="pres">
      <dgm:prSet presAssocID="{2F79D7C7-9A03-4501-B644-C78A9DA3B3BA}" presName="bgRect" presStyleLbl="bgAccFollowNode1" presStyleIdx="2" presStyleCnt="4"/>
      <dgm:spPr/>
    </dgm:pt>
    <dgm:pt modelId="{A4AA5F4B-843C-4B4D-8EA1-4AF131547C18}" type="pres">
      <dgm:prSet presAssocID="{557995C0-FDD9-448B-B0CB-B4868487D9F0}" presName="sibTransNodeCircle" presStyleLbl="alignNode1" presStyleIdx="4" presStyleCnt="8">
        <dgm:presLayoutVars>
          <dgm:chMax val="0"/>
          <dgm:bulletEnabled/>
        </dgm:presLayoutVars>
      </dgm:prSet>
      <dgm:spPr/>
    </dgm:pt>
    <dgm:pt modelId="{C9AAFF70-EE8F-4075-B3EE-72BF7F29151A}" type="pres">
      <dgm:prSet presAssocID="{2F79D7C7-9A03-4501-B644-C78A9DA3B3BA}" presName="bottomLine" presStyleLbl="alignNode1" presStyleIdx="5" presStyleCnt="8">
        <dgm:presLayoutVars/>
      </dgm:prSet>
      <dgm:spPr/>
    </dgm:pt>
    <dgm:pt modelId="{FE11AF73-84EF-424C-94E9-564AC2546CE5}" type="pres">
      <dgm:prSet presAssocID="{2F79D7C7-9A03-4501-B644-C78A9DA3B3BA}" presName="nodeText" presStyleLbl="bgAccFollowNode1" presStyleIdx="2" presStyleCnt="4">
        <dgm:presLayoutVars>
          <dgm:bulletEnabled val="1"/>
        </dgm:presLayoutVars>
      </dgm:prSet>
      <dgm:spPr/>
    </dgm:pt>
    <dgm:pt modelId="{2542E975-41D7-4B2F-99B5-90BBA1814B69}" type="pres">
      <dgm:prSet presAssocID="{557995C0-FDD9-448B-B0CB-B4868487D9F0}" presName="sibTrans" presStyleCnt="0"/>
      <dgm:spPr/>
    </dgm:pt>
    <dgm:pt modelId="{6A42F505-846F-4D57-A39D-9EE4EEE61C4A}" type="pres">
      <dgm:prSet presAssocID="{09ADB310-56F7-4ABA-8B54-C7CA8C874CCF}" presName="compositeNode" presStyleCnt="0">
        <dgm:presLayoutVars>
          <dgm:bulletEnabled val="1"/>
        </dgm:presLayoutVars>
      </dgm:prSet>
      <dgm:spPr/>
    </dgm:pt>
    <dgm:pt modelId="{39A7CB18-64A5-4032-AC61-D5DAA412454D}" type="pres">
      <dgm:prSet presAssocID="{09ADB310-56F7-4ABA-8B54-C7CA8C874CCF}" presName="bgRect" presStyleLbl="bgAccFollowNode1" presStyleIdx="3" presStyleCnt="4"/>
      <dgm:spPr/>
    </dgm:pt>
    <dgm:pt modelId="{BB9F81EB-C977-4EDC-A420-631243FD4D3D}" type="pres">
      <dgm:prSet presAssocID="{6975C553-AB9A-4C44-AEE6-B2E6BB75633D}" presName="sibTransNodeCircle" presStyleLbl="alignNode1" presStyleIdx="6" presStyleCnt="8">
        <dgm:presLayoutVars>
          <dgm:chMax val="0"/>
          <dgm:bulletEnabled/>
        </dgm:presLayoutVars>
      </dgm:prSet>
      <dgm:spPr/>
    </dgm:pt>
    <dgm:pt modelId="{1B72D35C-6D69-4C8E-B679-07BEBBDB8FC7}" type="pres">
      <dgm:prSet presAssocID="{09ADB310-56F7-4ABA-8B54-C7CA8C874CCF}" presName="bottomLine" presStyleLbl="alignNode1" presStyleIdx="7" presStyleCnt="8">
        <dgm:presLayoutVars/>
      </dgm:prSet>
      <dgm:spPr/>
    </dgm:pt>
    <dgm:pt modelId="{7D2DAD8F-A9D9-46FB-9B27-7F9207D454B8}" type="pres">
      <dgm:prSet presAssocID="{09ADB310-56F7-4ABA-8B54-C7CA8C874CCF}" presName="nodeText" presStyleLbl="bgAccFollowNode1" presStyleIdx="3" presStyleCnt="4">
        <dgm:presLayoutVars>
          <dgm:bulletEnabled val="1"/>
        </dgm:presLayoutVars>
      </dgm:prSet>
      <dgm:spPr/>
    </dgm:pt>
  </dgm:ptLst>
  <dgm:cxnLst>
    <dgm:cxn modelId="{E374EC03-F74F-4871-B85C-721320EE901A}" type="presOf" srcId="{09ADB310-56F7-4ABA-8B54-C7CA8C874CCF}" destId="{39A7CB18-64A5-4032-AC61-D5DAA412454D}" srcOrd="0" destOrd="0" presId="urn:microsoft.com/office/officeart/2016/7/layout/BasicLinearProcessNumbered"/>
    <dgm:cxn modelId="{CEE74E06-8076-426A-84FB-FCB7F6176AF6}" srcId="{EC6B7A59-49FE-4F2C-856A-C07765C28685}" destId="{09ADB310-56F7-4ABA-8B54-C7CA8C874CCF}" srcOrd="3" destOrd="0" parTransId="{CF644819-A204-49F8-9499-D8B83D1A9BE6}" sibTransId="{6975C553-AB9A-4C44-AEE6-B2E6BB75633D}"/>
    <dgm:cxn modelId="{AB248916-55FB-4B6F-8085-8DAC8CD46938}" type="presOf" srcId="{8850E475-028B-48CA-94F0-E3197C969DC5}" destId="{0FB6718C-F83E-4A56-814E-7F0E058A0650}" srcOrd="1" destOrd="0" presId="urn:microsoft.com/office/officeart/2016/7/layout/BasicLinearProcessNumbered"/>
    <dgm:cxn modelId="{15C41A25-53AE-4317-9565-F56604B926B0}" srcId="{EC6B7A59-49FE-4F2C-856A-C07765C28685}" destId="{4962C732-4E19-4158-B60A-B4DB953159A3}" srcOrd="1" destOrd="0" parTransId="{DB1BC369-5F70-4BCA-BBE2-B9C60BD270AD}" sibTransId="{F13FCEAE-5493-4562-B93D-3E81C61028AB}"/>
    <dgm:cxn modelId="{0351FA25-8E6E-446A-8D4B-13DF28D56EEC}" type="presOf" srcId="{6975C553-AB9A-4C44-AEE6-B2E6BB75633D}" destId="{BB9F81EB-C977-4EDC-A420-631243FD4D3D}" srcOrd="0" destOrd="0" presId="urn:microsoft.com/office/officeart/2016/7/layout/BasicLinearProcessNumbered"/>
    <dgm:cxn modelId="{8A21C933-B2C3-4281-A45D-5CAE177190CB}" type="presOf" srcId="{557995C0-FDD9-448B-B0CB-B4868487D9F0}" destId="{A4AA5F4B-843C-4B4D-8EA1-4AF131547C18}" srcOrd="0" destOrd="0" presId="urn:microsoft.com/office/officeart/2016/7/layout/BasicLinearProcessNumbered"/>
    <dgm:cxn modelId="{7FD3EB44-C433-4D21-8D51-2F8DFE40DDB1}" srcId="{EC6B7A59-49FE-4F2C-856A-C07765C28685}" destId="{2F79D7C7-9A03-4501-B644-C78A9DA3B3BA}" srcOrd="2" destOrd="0" parTransId="{CFB23FDC-3D87-44AA-B9E0-E0D682F89C01}" sibTransId="{557995C0-FDD9-448B-B0CB-B4868487D9F0}"/>
    <dgm:cxn modelId="{C9B8A468-2961-4D74-989A-93087FA9888B}" srcId="{EC6B7A59-49FE-4F2C-856A-C07765C28685}" destId="{8850E475-028B-48CA-94F0-E3197C969DC5}" srcOrd="0" destOrd="0" parTransId="{9420E2F1-6F3D-4070-97DB-631BB2B0DAC3}" sibTransId="{490D5207-4ECE-45B8-AB61-72DF8894CBF2}"/>
    <dgm:cxn modelId="{0A5A5571-BC0B-40FB-A3B4-781810980C15}" type="presOf" srcId="{EC6B7A59-49FE-4F2C-856A-C07765C28685}" destId="{4D3AED2A-447C-4EA2-B599-F0FFA0A70AE0}" srcOrd="0" destOrd="0" presId="urn:microsoft.com/office/officeart/2016/7/layout/BasicLinearProcessNumbered"/>
    <dgm:cxn modelId="{79695A80-50A9-43EC-86B2-D6067239CBE0}" type="presOf" srcId="{4962C732-4E19-4158-B60A-B4DB953159A3}" destId="{7A360B4B-759B-405B-AA8C-AF39050965AF}" srcOrd="1" destOrd="0" presId="urn:microsoft.com/office/officeart/2016/7/layout/BasicLinearProcessNumbered"/>
    <dgm:cxn modelId="{BD73E093-A4D4-4E8A-B135-878A34C43E18}" type="presOf" srcId="{F13FCEAE-5493-4562-B93D-3E81C61028AB}" destId="{32B933D6-E07A-442B-A01D-47FBFE6AF8A2}" srcOrd="0" destOrd="0" presId="urn:microsoft.com/office/officeart/2016/7/layout/BasicLinearProcessNumbered"/>
    <dgm:cxn modelId="{7BDF0E97-38C2-4B12-9B4C-2F0329D8EA03}" type="presOf" srcId="{2F79D7C7-9A03-4501-B644-C78A9DA3B3BA}" destId="{AD0E0886-A9E2-4233-9109-83AE15880D5D}" srcOrd="0" destOrd="0" presId="urn:microsoft.com/office/officeart/2016/7/layout/BasicLinearProcessNumbered"/>
    <dgm:cxn modelId="{016B279C-397B-407D-93C1-24EA472884CA}" type="presOf" srcId="{09ADB310-56F7-4ABA-8B54-C7CA8C874CCF}" destId="{7D2DAD8F-A9D9-46FB-9B27-7F9207D454B8}" srcOrd="1" destOrd="0" presId="urn:microsoft.com/office/officeart/2016/7/layout/BasicLinearProcessNumbered"/>
    <dgm:cxn modelId="{C50E5CC6-14F6-4D81-9BB7-B258F405F506}" type="presOf" srcId="{2F79D7C7-9A03-4501-B644-C78A9DA3B3BA}" destId="{FE11AF73-84EF-424C-94E9-564AC2546CE5}" srcOrd="1" destOrd="0" presId="urn:microsoft.com/office/officeart/2016/7/layout/BasicLinearProcessNumbered"/>
    <dgm:cxn modelId="{36C35EC9-64A6-418D-A3D6-CEEDE4A97D01}" type="presOf" srcId="{490D5207-4ECE-45B8-AB61-72DF8894CBF2}" destId="{EC134068-7FA2-4C46-BADA-3AD6B778303F}" srcOrd="0" destOrd="0" presId="urn:microsoft.com/office/officeart/2016/7/layout/BasicLinearProcessNumbered"/>
    <dgm:cxn modelId="{F4790CFB-A6C1-4F46-B3C7-8DF5DF82FC4F}" type="presOf" srcId="{8850E475-028B-48CA-94F0-E3197C969DC5}" destId="{C1DBB3E4-5A5B-4161-A539-E85A2E91FB7E}" srcOrd="0" destOrd="0" presId="urn:microsoft.com/office/officeart/2016/7/layout/BasicLinearProcessNumbered"/>
    <dgm:cxn modelId="{51312EFD-4E05-4318-A046-93D4AF893BC5}" type="presOf" srcId="{4962C732-4E19-4158-B60A-B4DB953159A3}" destId="{C7E23360-923E-4B23-AC38-19E8076E8C9A}" srcOrd="0" destOrd="0" presId="urn:microsoft.com/office/officeart/2016/7/layout/BasicLinearProcessNumbered"/>
    <dgm:cxn modelId="{4514BC3F-E4FE-40AD-8EE4-55C70809BB46}" type="presParOf" srcId="{4D3AED2A-447C-4EA2-B599-F0FFA0A70AE0}" destId="{97C17F25-5361-402A-ACAE-278D9CEDF5FB}" srcOrd="0" destOrd="0" presId="urn:microsoft.com/office/officeart/2016/7/layout/BasicLinearProcessNumbered"/>
    <dgm:cxn modelId="{F8215293-3F3A-4A09-8667-E1EC389C26D9}" type="presParOf" srcId="{97C17F25-5361-402A-ACAE-278D9CEDF5FB}" destId="{C1DBB3E4-5A5B-4161-A539-E85A2E91FB7E}" srcOrd="0" destOrd="0" presId="urn:microsoft.com/office/officeart/2016/7/layout/BasicLinearProcessNumbered"/>
    <dgm:cxn modelId="{947ACE50-BBBE-424B-8DE5-FDC0DA924486}" type="presParOf" srcId="{97C17F25-5361-402A-ACAE-278D9CEDF5FB}" destId="{EC134068-7FA2-4C46-BADA-3AD6B778303F}" srcOrd="1" destOrd="0" presId="urn:microsoft.com/office/officeart/2016/7/layout/BasicLinearProcessNumbered"/>
    <dgm:cxn modelId="{4FF25A6A-83E3-4F4F-AF7F-8EAC58E92DF0}" type="presParOf" srcId="{97C17F25-5361-402A-ACAE-278D9CEDF5FB}" destId="{7B03C803-B817-4901-9E9E-D96E1A413505}" srcOrd="2" destOrd="0" presId="urn:microsoft.com/office/officeart/2016/7/layout/BasicLinearProcessNumbered"/>
    <dgm:cxn modelId="{95715DAB-7EA6-4BB3-BB8F-15CE9D94A0AF}" type="presParOf" srcId="{97C17F25-5361-402A-ACAE-278D9CEDF5FB}" destId="{0FB6718C-F83E-4A56-814E-7F0E058A0650}" srcOrd="3" destOrd="0" presId="urn:microsoft.com/office/officeart/2016/7/layout/BasicLinearProcessNumbered"/>
    <dgm:cxn modelId="{9A0ABA8E-1003-4001-B975-865007F9AC53}" type="presParOf" srcId="{4D3AED2A-447C-4EA2-B599-F0FFA0A70AE0}" destId="{6C558A56-05C3-498A-AC1D-208AF4DE3747}" srcOrd="1" destOrd="0" presId="urn:microsoft.com/office/officeart/2016/7/layout/BasicLinearProcessNumbered"/>
    <dgm:cxn modelId="{AE069F72-EC4C-4364-9614-50A96A1F1026}" type="presParOf" srcId="{4D3AED2A-447C-4EA2-B599-F0FFA0A70AE0}" destId="{74533D4A-71D9-405C-AE33-A7504620F76C}" srcOrd="2" destOrd="0" presId="urn:microsoft.com/office/officeart/2016/7/layout/BasicLinearProcessNumbered"/>
    <dgm:cxn modelId="{BBF6D0C7-A4C4-4F3F-9A6E-52F6FC9A7DF0}" type="presParOf" srcId="{74533D4A-71D9-405C-AE33-A7504620F76C}" destId="{C7E23360-923E-4B23-AC38-19E8076E8C9A}" srcOrd="0" destOrd="0" presId="urn:microsoft.com/office/officeart/2016/7/layout/BasicLinearProcessNumbered"/>
    <dgm:cxn modelId="{598DDFE1-EA42-4A52-98D9-FCB22CA5816F}" type="presParOf" srcId="{74533D4A-71D9-405C-AE33-A7504620F76C}" destId="{32B933D6-E07A-442B-A01D-47FBFE6AF8A2}" srcOrd="1" destOrd="0" presId="urn:microsoft.com/office/officeart/2016/7/layout/BasicLinearProcessNumbered"/>
    <dgm:cxn modelId="{F10E883D-1D34-467D-8563-6452AEFFB34E}" type="presParOf" srcId="{74533D4A-71D9-405C-AE33-A7504620F76C}" destId="{FC58DB49-4B73-4794-B19A-C10C7079B1BC}" srcOrd="2" destOrd="0" presId="urn:microsoft.com/office/officeart/2016/7/layout/BasicLinearProcessNumbered"/>
    <dgm:cxn modelId="{A10A5186-74E7-4EF2-A60D-5694321A65B3}" type="presParOf" srcId="{74533D4A-71D9-405C-AE33-A7504620F76C}" destId="{7A360B4B-759B-405B-AA8C-AF39050965AF}" srcOrd="3" destOrd="0" presId="urn:microsoft.com/office/officeart/2016/7/layout/BasicLinearProcessNumbered"/>
    <dgm:cxn modelId="{3F5F8C26-38F8-4B0E-85DE-E53C4A48474A}" type="presParOf" srcId="{4D3AED2A-447C-4EA2-B599-F0FFA0A70AE0}" destId="{8ACCEA17-C049-43D3-8CED-800365B1A30F}" srcOrd="3" destOrd="0" presId="urn:microsoft.com/office/officeart/2016/7/layout/BasicLinearProcessNumbered"/>
    <dgm:cxn modelId="{F2F3D9C9-995D-4CC8-9C75-7678B608DF6C}" type="presParOf" srcId="{4D3AED2A-447C-4EA2-B599-F0FFA0A70AE0}" destId="{7DE7148A-8CD5-42C9-A67F-E68449EEB294}" srcOrd="4" destOrd="0" presId="urn:microsoft.com/office/officeart/2016/7/layout/BasicLinearProcessNumbered"/>
    <dgm:cxn modelId="{0B53DF78-1B16-4B06-80BF-0F418F18DA21}" type="presParOf" srcId="{7DE7148A-8CD5-42C9-A67F-E68449EEB294}" destId="{AD0E0886-A9E2-4233-9109-83AE15880D5D}" srcOrd="0" destOrd="0" presId="urn:microsoft.com/office/officeart/2016/7/layout/BasicLinearProcessNumbered"/>
    <dgm:cxn modelId="{DBA82E8B-D8A8-4AF7-9010-A94B9BB97C82}" type="presParOf" srcId="{7DE7148A-8CD5-42C9-A67F-E68449EEB294}" destId="{A4AA5F4B-843C-4B4D-8EA1-4AF131547C18}" srcOrd="1" destOrd="0" presId="urn:microsoft.com/office/officeart/2016/7/layout/BasicLinearProcessNumbered"/>
    <dgm:cxn modelId="{6A063509-BAA1-4763-B349-8A2CF6FAD5C5}" type="presParOf" srcId="{7DE7148A-8CD5-42C9-A67F-E68449EEB294}" destId="{C9AAFF70-EE8F-4075-B3EE-72BF7F29151A}" srcOrd="2" destOrd="0" presId="urn:microsoft.com/office/officeart/2016/7/layout/BasicLinearProcessNumbered"/>
    <dgm:cxn modelId="{FF42ACE5-5B34-4C5E-8DF0-ABBCA88A52CC}" type="presParOf" srcId="{7DE7148A-8CD5-42C9-A67F-E68449EEB294}" destId="{FE11AF73-84EF-424C-94E9-564AC2546CE5}" srcOrd="3" destOrd="0" presId="urn:microsoft.com/office/officeart/2016/7/layout/BasicLinearProcessNumbered"/>
    <dgm:cxn modelId="{B4521B39-AB2F-4BC4-A3B9-C157044FC7A7}" type="presParOf" srcId="{4D3AED2A-447C-4EA2-B599-F0FFA0A70AE0}" destId="{2542E975-41D7-4B2F-99B5-90BBA1814B69}" srcOrd="5" destOrd="0" presId="urn:microsoft.com/office/officeart/2016/7/layout/BasicLinearProcessNumbered"/>
    <dgm:cxn modelId="{F975E371-59E0-4534-97F3-69C6BAABE6F2}" type="presParOf" srcId="{4D3AED2A-447C-4EA2-B599-F0FFA0A70AE0}" destId="{6A42F505-846F-4D57-A39D-9EE4EEE61C4A}" srcOrd="6" destOrd="0" presId="urn:microsoft.com/office/officeart/2016/7/layout/BasicLinearProcessNumbered"/>
    <dgm:cxn modelId="{CC23EAEB-8744-49C0-A0F0-44DF0299F797}" type="presParOf" srcId="{6A42F505-846F-4D57-A39D-9EE4EEE61C4A}" destId="{39A7CB18-64A5-4032-AC61-D5DAA412454D}" srcOrd="0" destOrd="0" presId="urn:microsoft.com/office/officeart/2016/7/layout/BasicLinearProcessNumbered"/>
    <dgm:cxn modelId="{F1C98C55-0DC6-4729-BBF7-8A1510274CE1}" type="presParOf" srcId="{6A42F505-846F-4D57-A39D-9EE4EEE61C4A}" destId="{BB9F81EB-C977-4EDC-A420-631243FD4D3D}" srcOrd="1" destOrd="0" presId="urn:microsoft.com/office/officeart/2016/7/layout/BasicLinearProcessNumbered"/>
    <dgm:cxn modelId="{C0F71E99-D7BD-4C87-9978-E9D8436B24B8}" type="presParOf" srcId="{6A42F505-846F-4D57-A39D-9EE4EEE61C4A}" destId="{1B72D35C-6D69-4C8E-B679-07BEBBDB8FC7}" srcOrd="2" destOrd="0" presId="urn:microsoft.com/office/officeart/2016/7/layout/BasicLinearProcessNumbered"/>
    <dgm:cxn modelId="{600DFB9F-A714-4C09-BB58-9DB90ECF2906}" type="presParOf" srcId="{6A42F505-846F-4D57-A39D-9EE4EEE61C4A}" destId="{7D2DAD8F-A9D9-46FB-9B27-7F9207D454B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DBB3E4-5A5B-4161-A539-E85A2E91FB7E}">
      <dsp:nvSpPr>
        <dsp:cNvPr id="0" name=""/>
        <dsp:cNvSpPr/>
      </dsp:nvSpPr>
      <dsp:spPr>
        <a:xfrm>
          <a:off x="2819" y="0"/>
          <a:ext cx="2237149" cy="3086461"/>
        </a:xfrm>
        <a:prstGeom prst="rect">
          <a:avLst/>
        </a:prstGeom>
        <a:solidFill>
          <a:schemeClr val="accent2">
            <a:alpha val="90000"/>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33400">
            <a:lnSpc>
              <a:spcPct val="90000"/>
            </a:lnSpc>
            <a:spcBef>
              <a:spcPct val="0"/>
            </a:spcBef>
            <a:spcAft>
              <a:spcPct val="35000"/>
            </a:spcAft>
            <a:buNone/>
          </a:pPr>
          <a:r>
            <a:rPr lang="en-US" sz="1200" kern="1200" dirty="0"/>
            <a:t>Perform feature engineering to create important features such as </a:t>
          </a:r>
          <a:r>
            <a:rPr lang="en-US" sz="1200" kern="1200" dirty="0" err="1"/>
            <a:t>is_source_delay</a:t>
          </a:r>
          <a:r>
            <a:rPr lang="en-US" sz="1200" kern="1200" dirty="0"/>
            <a:t>, </a:t>
          </a:r>
          <a:r>
            <a:rPr lang="en-US" sz="1200" kern="1200" dirty="0" err="1"/>
            <a:t>is_make_delay</a:t>
          </a:r>
          <a:r>
            <a:rPr lang="en-US" sz="1200" kern="1200" dirty="0"/>
            <a:t>, </a:t>
          </a:r>
          <a:r>
            <a:rPr lang="en-US" sz="1200" kern="1200" dirty="0" err="1"/>
            <a:t>is_delivery_delay</a:t>
          </a:r>
          <a:r>
            <a:rPr lang="en-US" sz="1200" kern="1200" dirty="0"/>
            <a:t> and </a:t>
          </a:r>
          <a:r>
            <a:rPr lang="en-US" sz="1200" kern="1200" dirty="0" err="1"/>
            <a:t>is_plan_delay</a:t>
          </a:r>
          <a:r>
            <a:rPr lang="en-US" sz="1200" kern="1200" dirty="0"/>
            <a:t> (bad plan)</a:t>
          </a:r>
        </a:p>
      </dsp:txBody>
      <dsp:txXfrm>
        <a:off x="2819" y="1172855"/>
        <a:ext cx="2237149" cy="1851876"/>
      </dsp:txXfrm>
    </dsp:sp>
    <dsp:sp modelId="{EC134068-7FA2-4C46-BADA-3AD6B778303F}">
      <dsp:nvSpPr>
        <dsp:cNvPr id="0" name=""/>
        <dsp:cNvSpPr/>
      </dsp:nvSpPr>
      <dsp:spPr>
        <a:xfrm>
          <a:off x="658425" y="308646"/>
          <a:ext cx="925938" cy="925938"/>
        </a:xfrm>
        <a:prstGeom prst="ellipse">
          <a:avLst/>
        </a:prstGeom>
        <a:solidFill>
          <a:schemeClr val="accent2">
            <a:shade val="80000"/>
            <a:hueOff val="0"/>
            <a:satOff val="0"/>
            <a:lumOff val="0"/>
            <a:alphaOff val="0"/>
          </a:schemeClr>
        </a:solidFill>
        <a:ln w="19050" cap="rnd"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94025" y="444246"/>
        <a:ext cx="654738" cy="654738"/>
      </dsp:txXfrm>
    </dsp:sp>
    <dsp:sp modelId="{7B03C803-B817-4901-9E9E-D96E1A413505}">
      <dsp:nvSpPr>
        <dsp:cNvPr id="0" name=""/>
        <dsp:cNvSpPr/>
      </dsp:nvSpPr>
      <dsp:spPr>
        <a:xfrm>
          <a:off x="2819" y="3086389"/>
          <a:ext cx="2237149" cy="72"/>
        </a:xfrm>
        <a:prstGeom prst="rect">
          <a:avLst/>
        </a:prstGeom>
        <a:solidFill>
          <a:schemeClr val="accent2">
            <a:shade val="80000"/>
            <a:hueOff val="53641"/>
            <a:satOff val="1014"/>
            <a:lumOff val="3696"/>
            <a:alphaOff val="0"/>
          </a:schemeClr>
        </a:solidFill>
        <a:ln w="19050" cap="rnd" cmpd="sng" algn="ctr">
          <a:solidFill>
            <a:schemeClr val="accent2">
              <a:shade val="80000"/>
              <a:hueOff val="53641"/>
              <a:satOff val="1014"/>
              <a:lumOff val="36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E23360-923E-4B23-AC38-19E8076E8C9A}">
      <dsp:nvSpPr>
        <dsp:cNvPr id="0" name=""/>
        <dsp:cNvSpPr/>
      </dsp:nvSpPr>
      <dsp:spPr>
        <a:xfrm>
          <a:off x="2463684" y="0"/>
          <a:ext cx="2237149" cy="3086461"/>
        </a:xfrm>
        <a:prstGeom prst="rect">
          <a:avLst/>
        </a:prstGeom>
        <a:solidFill>
          <a:schemeClr val="accent2">
            <a:alpha val="90000"/>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33400">
            <a:lnSpc>
              <a:spcPct val="90000"/>
            </a:lnSpc>
            <a:spcBef>
              <a:spcPct val="0"/>
            </a:spcBef>
            <a:spcAft>
              <a:spcPct val="35000"/>
            </a:spcAft>
            <a:buNone/>
          </a:pPr>
          <a:r>
            <a:rPr lang="en-US" sz="1200" kern="1200"/>
            <a:t>Use variable importance analysis using decision trees and random forest to identify the most important variables that can explain failed planned delivery orders.</a:t>
          </a:r>
        </a:p>
      </dsp:txBody>
      <dsp:txXfrm>
        <a:off x="2463684" y="1172855"/>
        <a:ext cx="2237149" cy="1851876"/>
      </dsp:txXfrm>
    </dsp:sp>
    <dsp:sp modelId="{32B933D6-E07A-442B-A01D-47FBFE6AF8A2}">
      <dsp:nvSpPr>
        <dsp:cNvPr id="0" name=""/>
        <dsp:cNvSpPr/>
      </dsp:nvSpPr>
      <dsp:spPr>
        <a:xfrm>
          <a:off x="3119290" y="308646"/>
          <a:ext cx="925938" cy="925938"/>
        </a:xfrm>
        <a:prstGeom prst="ellipse">
          <a:avLst/>
        </a:prstGeom>
        <a:solidFill>
          <a:schemeClr val="accent2">
            <a:shade val="80000"/>
            <a:hueOff val="107283"/>
            <a:satOff val="2029"/>
            <a:lumOff val="7393"/>
            <a:alphaOff val="0"/>
          </a:schemeClr>
        </a:solidFill>
        <a:ln w="19050" cap="rnd" cmpd="sng" algn="ctr">
          <a:solidFill>
            <a:schemeClr val="accent2">
              <a:shade val="80000"/>
              <a:hueOff val="107283"/>
              <a:satOff val="2029"/>
              <a:lumOff val="739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254890" y="444246"/>
        <a:ext cx="654738" cy="654738"/>
      </dsp:txXfrm>
    </dsp:sp>
    <dsp:sp modelId="{FC58DB49-4B73-4794-B19A-C10C7079B1BC}">
      <dsp:nvSpPr>
        <dsp:cNvPr id="0" name=""/>
        <dsp:cNvSpPr/>
      </dsp:nvSpPr>
      <dsp:spPr>
        <a:xfrm>
          <a:off x="2463684" y="3086389"/>
          <a:ext cx="2237149" cy="72"/>
        </a:xfrm>
        <a:prstGeom prst="rect">
          <a:avLst/>
        </a:prstGeom>
        <a:solidFill>
          <a:schemeClr val="accent2">
            <a:shade val="80000"/>
            <a:hueOff val="160924"/>
            <a:satOff val="3043"/>
            <a:lumOff val="11089"/>
            <a:alphaOff val="0"/>
          </a:schemeClr>
        </a:solidFill>
        <a:ln w="19050" cap="rnd" cmpd="sng" algn="ctr">
          <a:solidFill>
            <a:schemeClr val="accent2">
              <a:shade val="80000"/>
              <a:hueOff val="160924"/>
              <a:satOff val="3043"/>
              <a:lumOff val="110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E0886-A9E2-4233-9109-83AE15880D5D}">
      <dsp:nvSpPr>
        <dsp:cNvPr id="0" name=""/>
        <dsp:cNvSpPr/>
      </dsp:nvSpPr>
      <dsp:spPr>
        <a:xfrm>
          <a:off x="4924548" y="0"/>
          <a:ext cx="2237149" cy="3086461"/>
        </a:xfrm>
        <a:prstGeom prst="rect">
          <a:avLst/>
        </a:prstGeom>
        <a:solidFill>
          <a:schemeClr val="accent2">
            <a:alpha val="90000"/>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33400">
            <a:lnSpc>
              <a:spcPct val="90000"/>
            </a:lnSpc>
            <a:spcBef>
              <a:spcPct val="0"/>
            </a:spcBef>
            <a:spcAft>
              <a:spcPct val="35000"/>
            </a:spcAft>
            <a:buNone/>
          </a:pPr>
          <a:r>
            <a:rPr lang="en-US" sz="1200" kern="1200"/>
            <a:t>Build the Bayesian network model to identify the relationship between various variables and find the root/roots.</a:t>
          </a:r>
        </a:p>
      </dsp:txBody>
      <dsp:txXfrm>
        <a:off x="4924548" y="1172855"/>
        <a:ext cx="2237149" cy="1851876"/>
      </dsp:txXfrm>
    </dsp:sp>
    <dsp:sp modelId="{A4AA5F4B-843C-4B4D-8EA1-4AF131547C18}">
      <dsp:nvSpPr>
        <dsp:cNvPr id="0" name=""/>
        <dsp:cNvSpPr/>
      </dsp:nvSpPr>
      <dsp:spPr>
        <a:xfrm>
          <a:off x="5580154" y="308646"/>
          <a:ext cx="925938" cy="925938"/>
        </a:xfrm>
        <a:prstGeom prst="ellipse">
          <a:avLst/>
        </a:prstGeom>
        <a:solidFill>
          <a:schemeClr val="accent2">
            <a:shade val="80000"/>
            <a:hueOff val="214565"/>
            <a:satOff val="4058"/>
            <a:lumOff val="14786"/>
            <a:alphaOff val="0"/>
          </a:schemeClr>
        </a:solidFill>
        <a:ln w="19050" cap="rnd" cmpd="sng" algn="ctr">
          <a:solidFill>
            <a:schemeClr val="accent2">
              <a:shade val="80000"/>
              <a:hueOff val="214565"/>
              <a:satOff val="4058"/>
              <a:lumOff val="147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715754" y="444246"/>
        <a:ext cx="654738" cy="654738"/>
      </dsp:txXfrm>
    </dsp:sp>
    <dsp:sp modelId="{C9AAFF70-EE8F-4075-B3EE-72BF7F29151A}">
      <dsp:nvSpPr>
        <dsp:cNvPr id="0" name=""/>
        <dsp:cNvSpPr/>
      </dsp:nvSpPr>
      <dsp:spPr>
        <a:xfrm>
          <a:off x="4924548" y="3086389"/>
          <a:ext cx="2237149" cy="72"/>
        </a:xfrm>
        <a:prstGeom prst="rect">
          <a:avLst/>
        </a:prstGeom>
        <a:solidFill>
          <a:schemeClr val="accent2">
            <a:shade val="80000"/>
            <a:hueOff val="268206"/>
            <a:satOff val="5072"/>
            <a:lumOff val="18482"/>
            <a:alphaOff val="0"/>
          </a:schemeClr>
        </a:solidFill>
        <a:ln w="19050" cap="rnd" cmpd="sng" algn="ctr">
          <a:solidFill>
            <a:schemeClr val="accent2">
              <a:shade val="80000"/>
              <a:hueOff val="268206"/>
              <a:satOff val="5072"/>
              <a:lumOff val="184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A7CB18-64A5-4032-AC61-D5DAA412454D}">
      <dsp:nvSpPr>
        <dsp:cNvPr id="0" name=""/>
        <dsp:cNvSpPr/>
      </dsp:nvSpPr>
      <dsp:spPr>
        <a:xfrm>
          <a:off x="7385413" y="0"/>
          <a:ext cx="2237149" cy="3086461"/>
        </a:xfrm>
        <a:prstGeom prst="rect">
          <a:avLst/>
        </a:prstGeom>
        <a:solidFill>
          <a:schemeClr val="accent2">
            <a:alpha val="90000"/>
            <a:tint val="4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4417" tIns="330200" rIns="174417" bIns="330200" numCol="1" spcCol="1270" anchor="t" anchorCtr="0">
          <a:noAutofit/>
        </a:bodyPr>
        <a:lstStyle/>
        <a:p>
          <a:pPr marL="0" lvl="0" indent="0" algn="l" defTabSz="533400">
            <a:lnSpc>
              <a:spcPct val="90000"/>
            </a:lnSpc>
            <a:spcBef>
              <a:spcPct val="0"/>
            </a:spcBef>
            <a:spcAft>
              <a:spcPct val="35000"/>
            </a:spcAft>
            <a:buNone/>
          </a:pPr>
          <a:r>
            <a:rPr lang="en-US" sz="1200" kern="1200"/>
            <a:t>Use the understanding from descriptive analysis, variable importance analysis and Bayesian Network to explain the cause of failed planned deliveries </a:t>
          </a:r>
        </a:p>
      </dsp:txBody>
      <dsp:txXfrm>
        <a:off x="7385413" y="1172855"/>
        <a:ext cx="2237149" cy="1851876"/>
      </dsp:txXfrm>
    </dsp:sp>
    <dsp:sp modelId="{BB9F81EB-C977-4EDC-A420-631243FD4D3D}">
      <dsp:nvSpPr>
        <dsp:cNvPr id="0" name=""/>
        <dsp:cNvSpPr/>
      </dsp:nvSpPr>
      <dsp:spPr>
        <a:xfrm>
          <a:off x="8041019" y="308646"/>
          <a:ext cx="925938" cy="925938"/>
        </a:xfrm>
        <a:prstGeom prst="ellipse">
          <a:avLst/>
        </a:prstGeom>
        <a:solidFill>
          <a:schemeClr val="accent2">
            <a:shade val="80000"/>
            <a:hueOff val="321848"/>
            <a:satOff val="6087"/>
            <a:lumOff val="22179"/>
            <a:alphaOff val="0"/>
          </a:schemeClr>
        </a:solidFill>
        <a:ln w="19050" cap="rnd" cmpd="sng" algn="ctr">
          <a:solidFill>
            <a:schemeClr val="accent2">
              <a:shade val="80000"/>
              <a:hueOff val="321848"/>
              <a:satOff val="6087"/>
              <a:lumOff val="2217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190" tIns="12700" rIns="72190"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176619" y="444246"/>
        <a:ext cx="654738" cy="654738"/>
      </dsp:txXfrm>
    </dsp:sp>
    <dsp:sp modelId="{1B72D35C-6D69-4C8E-B679-07BEBBDB8FC7}">
      <dsp:nvSpPr>
        <dsp:cNvPr id="0" name=""/>
        <dsp:cNvSpPr/>
      </dsp:nvSpPr>
      <dsp:spPr>
        <a:xfrm>
          <a:off x="7385413" y="3086389"/>
          <a:ext cx="2237149" cy="72"/>
        </a:xfrm>
        <a:prstGeom prst="rect">
          <a:avLst/>
        </a:prstGeom>
        <a:solidFill>
          <a:schemeClr val="accent2">
            <a:shade val="80000"/>
            <a:hueOff val="375489"/>
            <a:satOff val="7101"/>
            <a:lumOff val="25875"/>
            <a:alphaOff val="0"/>
          </a:schemeClr>
        </a:solidFill>
        <a:ln w="19050" cap="rnd" cmpd="sng" algn="ctr">
          <a:solidFill>
            <a:schemeClr val="accent2">
              <a:shade val="80000"/>
              <a:hueOff val="375489"/>
              <a:satOff val="7101"/>
              <a:lumOff val="258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A61E88-1087-48A5-969A-9F71E3FA3C0C}" type="datetimeFigureOut">
              <a:rPr lang="en-US" smtClean="0"/>
              <a:t>7/16/2018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1B734-557D-4A23-B2C9-AE14EB0B442C}" type="slidenum">
              <a:rPr lang="en-US" smtClean="0"/>
              <a:t>‹#›</a:t>
            </a:fld>
            <a:endParaRPr lang="en-US"/>
          </a:p>
        </p:txBody>
      </p:sp>
    </p:spTree>
    <p:extLst>
      <p:ext uri="{BB962C8B-B14F-4D97-AF65-F5344CB8AC3E}">
        <p14:creationId xmlns:p14="http://schemas.microsoft.com/office/powerpoint/2010/main" val="23954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7/16/2018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7/16/2018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7/16/2018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7/16/2018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7/16/2018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7/16/2018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7/16/2018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7/16/2018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3FA4-1530-4301-93DF-625033585B03}"/>
              </a:ext>
            </a:extLst>
          </p:cNvPr>
          <p:cNvSpPr>
            <a:spLocks noGrp="1"/>
          </p:cNvSpPr>
          <p:nvPr>
            <p:ph type="ctrTitle"/>
          </p:nvPr>
        </p:nvSpPr>
        <p:spPr>
          <a:xfrm>
            <a:off x="538620" y="1477861"/>
            <a:ext cx="10371550" cy="1553438"/>
          </a:xfrm>
        </p:spPr>
        <p:txBody>
          <a:bodyPr/>
          <a:lstStyle/>
          <a:p>
            <a:pPr algn="ctr"/>
            <a:r>
              <a:rPr lang="en-US" sz="3200" dirty="0"/>
              <a:t>Case: Root cause analysis for failed to plan deliveries</a:t>
            </a:r>
            <a:endParaRPr lang="en-US" dirty="0"/>
          </a:p>
        </p:txBody>
      </p:sp>
      <p:sp>
        <p:nvSpPr>
          <p:cNvPr id="3" name="Subtitle 2">
            <a:extLst>
              <a:ext uri="{FF2B5EF4-FFF2-40B4-BE49-F238E27FC236}">
                <a16:creationId xmlns:a16="http://schemas.microsoft.com/office/drawing/2014/main" id="{86CD9AD8-0063-49CD-B7EF-087D964F3A4E}"/>
              </a:ext>
            </a:extLst>
          </p:cNvPr>
          <p:cNvSpPr>
            <a:spLocks noGrp="1"/>
          </p:cNvSpPr>
          <p:nvPr>
            <p:ph type="subTitle" idx="1"/>
          </p:nvPr>
        </p:nvSpPr>
        <p:spPr>
          <a:xfrm>
            <a:off x="754123" y="4764854"/>
            <a:ext cx="8825658" cy="1553438"/>
          </a:xfrm>
        </p:spPr>
        <p:txBody>
          <a:bodyPr>
            <a:normAutofit/>
          </a:bodyPr>
          <a:lstStyle/>
          <a:p>
            <a:r>
              <a:rPr lang="en-US" dirty="0"/>
              <a:t>- Pranshu Srivastava</a:t>
            </a:r>
          </a:p>
        </p:txBody>
      </p:sp>
    </p:spTree>
    <p:extLst>
      <p:ext uri="{BB962C8B-B14F-4D97-AF65-F5344CB8AC3E}">
        <p14:creationId xmlns:p14="http://schemas.microsoft.com/office/powerpoint/2010/main" val="350276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84495-E877-4316-8473-8671DBEBE276}"/>
              </a:ext>
            </a:extLst>
          </p:cNvPr>
          <p:cNvSpPr>
            <a:spLocks noGrp="1"/>
          </p:cNvSpPr>
          <p:nvPr>
            <p:ph type="title"/>
          </p:nvPr>
        </p:nvSpPr>
        <p:spPr>
          <a:xfrm>
            <a:off x="1543261" y="2417523"/>
            <a:ext cx="8761413" cy="2993721"/>
          </a:xfrm>
        </p:spPr>
        <p:txBody>
          <a:bodyPr/>
          <a:lstStyle/>
          <a:p>
            <a:pPr algn="ctr"/>
            <a:r>
              <a:rPr lang="en-US" sz="4800" b="1" dirty="0">
                <a:solidFill>
                  <a:schemeClr val="tx1"/>
                </a:solidFill>
              </a:rPr>
              <a:t>Thank You</a:t>
            </a:r>
          </a:p>
        </p:txBody>
      </p:sp>
    </p:spTree>
    <p:extLst>
      <p:ext uri="{BB962C8B-B14F-4D97-AF65-F5344CB8AC3E}">
        <p14:creationId xmlns:p14="http://schemas.microsoft.com/office/powerpoint/2010/main" val="85117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5D7C-9444-4E14-9C67-1B5A021FD62E}"/>
              </a:ext>
            </a:extLst>
          </p:cNvPr>
          <p:cNvSpPr>
            <a:spLocks noGrp="1"/>
          </p:cNvSpPr>
          <p:nvPr>
            <p:ph type="title"/>
          </p:nvPr>
        </p:nvSpPr>
        <p:spPr/>
        <p:txBody>
          <a:bodyPr/>
          <a:lstStyle/>
          <a:p>
            <a:r>
              <a:rPr lang="en-US" dirty="0"/>
              <a:t>Context and Scope</a:t>
            </a:r>
          </a:p>
        </p:txBody>
      </p:sp>
      <p:sp>
        <p:nvSpPr>
          <p:cNvPr id="3" name="Content Placeholder 2">
            <a:extLst>
              <a:ext uri="{FF2B5EF4-FFF2-40B4-BE49-F238E27FC236}">
                <a16:creationId xmlns:a16="http://schemas.microsoft.com/office/drawing/2014/main" id="{D7F25ED5-9540-40FB-8C6C-C8C58C850266}"/>
              </a:ext>
            </a:extLst>
          </p:cNvPr>
          <p:cNvSpPr>
            <a:spLocks noGrp="1"/>
          </p:cNvSpPr>
          <p:nvPr>
            <p:ph idx="1"/>
          </p:nvPr>
        </p:nvSpPr>
        <p:spPr>
          <a:xfrm>
            <a:off x="1154954" y="2866546"/>
            <a:ext cx="8825659" cy="1818188"/>
          </a:xfrm>
        </p:spPr>
        <p:txBody>
          <a:bodyPr/>
          <a:lstStyle/>
          <a:p>
            <a:r>
              <a:rPr lang="en-US" dirty="0"/>
              <a:t>Identify the supply chain steps that resulted in failed planned deliveries</a:t>
            </a:r>
          </a:p>
          <a:p>
            <a:r>
              <a:rPr lang="en-US" dirty="0"/>
              <a:t>Consider special case of Belgium that has more failure rate with respect to other countries</a:t>
            </a:r>
          </a:p>
          <a:p>
            <a:r>
              <a:rPr lang="en-US" dirty="0"/>
              <a:t>Identify the root cause that can explain the reason for the steps not meeting their deadlines</a:t>
            </a:r>
          </a:p>
          <a:p>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79D0939B-8BCC-4A86-A728-29E225750B69}"/>
              </a:ext>
            </a:extLst>
          </p:cNvPr>
          <p:cNvSpPr txBox="1"/>
          <p:nvPr/>
        </p:nvSpPr>
        <p:spPr>
          <a:xfrm>
            <a:off x="250521" y="4684735"/>
            <a:ext cx="11941479" cy="1818188"/>
          </a:xfrm>
          <a:prstGeom prst="rect">
            <a:avLst/>
          </a:prstGeom>
          <a:noFill/>
        </p:spPr>
        <p:txBody>
          <a:bodyPr wrap="square" rtlCol="0">
            <a:spAutoFit/>
          </a:bodyPr>
          <a:lstStyle/>
          <a:p>
            <a:r>
              <a:rPr lang="en-US" b="1" dirty="0"/>
              <a:t>Assumptions:</a:t>
            </a:r>
          </a:p>
          <a:p>
            <a:r>
              <a:rPr lang="en-US" sz="1100" dirty="0"/>
              <a:t>a. The deadlines mentioned in the dataset for each step is expected time period between the completion of this step and the previous step.  </a:t>
            </a:r>
          </a:p>
          <a:p>
            <a:r>
              <a:rPr lang="en-US" sz="1100" dirty="0"/>
              <a:t>b. Expected pickup time for an order (different from the time when order is ready) is </a:t>
            </a:r>
            <a:r>
              <a:rPr lang="en-US" sz="1100" dirty="0" err="1"/>
              <a:t>datetime_ordered</a:t>
            </a:r>
            <a:r>
              <a:rPr lang="en-US" sz="1100" dirty="0"/>
              <a:t> + </a:t>
            </a:r>
            <a:r>
              <a:rPr lang="en-US" sz="1100" dirty="0" err="1"/>
              <a:t>deadline_source</a:t>
            </a:r>
            <a:r>
              <a:rPr lang="en-US" sz="1100" dirty="0"/>
              <a:t> +  </a:t>
            </a:r>
            <a:r>
              <a:rPr lang="en-US" sz="1100" dirty="0" err="1"/>
              <a:t>deadline_make</a:t>
            </a:r>
            <a:r>
              <a:rPr lang="en-US" sz="1100" dirty="0"/>
              <a:t>. It is also different across different facilities. </a:t>
            </a:r>
          </a:p>
          <a:p>
            <a:r>
              <a:rPr lang="en-US" sz="1100" dirty="0"/>
              <a:t>c. The actual pickup datetime of an order is equal to the expected pickup time when make step is finished before expected pickup time else it is 24 hours + expected pickup time for a given facility.  </a:t>
            </a:r>
          </a:p>
          <a:p>
            <a:r>
              <a:rPr lang="en-US" sz="1100" dirty="0"/>
              <a:t>d. If the order failed to delivered as planned and steps from make to delivery met the deadlines then plan step is at fault.  </a:t>
            </a:r>
          </a:p>
          <a:p>
            <a:r>
              <a:rPr lang="en-US" sz="1100" dirty="0"/>
              <a:t>e. Country in the data set is country of origin of the order i.e. the order is placed from this country and delivery will be made in this country.</a:t>
            </a:r>
          </a:p>
          <a:p>
            <a:endParaRPr lang="en-US" dirty="0"/>
          </a:p>
        </p:txBody>
      </p:sp>
    </p:spTree>
    <p:extLst>
      <p:ext uri="{BB962C8B-B14F-4D97-AF65-F5344CB8AC3E}">
        <p14:creationId xmlns:p14="http://schemas.microsoft.com/office/powerpoint/2010/main" val="249918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screenshot of a cell phone&#10;&#10;Description generated with very high confidence">
            <a:extLst>
              <a:ext uri="{FF2B5EF4-FFF2-40B4-BE49-F238E27FC236}">
                <a16:creationId xmlns:a16="http://schemas.microsoft.com/office/drawing/2014/main" id="{CED94D13-F0AC-428E-BF4B-69C7142258D9}"/>
              </a:ext>
            </a:extLst>
          </p:cNvPr>
          <p:cNvPicPr>
            <a:picLocks noChangeAspect="1"/>
          </p:cNvPicPr>
          <p:nvPr/>
        </p:nvPicPr>
        <p:blipFill>
          <a:blip r:embed="rId2"/>
          <a:stretch>
            <a:fillRect/>
          </a:stretch>
        </p:blipFill>
        <p:spPr>
          <a:xfrm>
            <a:off x="4464751" y="3140493"/>
            <a:ext cx="3517743" cy="2743839"/>
          </a:xfrm>
          <a:prstGeom prst="roundRect">
            <a:avLst>
              <a:gd name="adj" fmla="val 1858"/>
            </a:avLst>
          </a:prstGeom>
          <a:effectLst/>
        </p:spPr>
      </p:pic>
      <p:pic>
        <p:nvPicPr>
          <p:cNvPr id="48" name="Picture 47" descr="A screenshot of a cell phone&#10;&#10;Description generated with very high confidence">
            <a:extLst>
              <a:ext uri="{FF2B5EF4-FFF2-40B4-BE49-F238E27FC236}">
                <a16:creationId xmlns:a16="http://schemas.microsoft.com/office/drawing/2014/main" id="{9E5F353D-DF84-4662-80A9-94B38FC9DF4C}"/>
              </a:ext>
            </a:extLst>
          </p:cNvPr>
          <p:cNvPicPr>
            <a:picLocks noChangeAspect="1"/>
          </p:cNvPicPr>
          <p:nvPr/>
        </p:nvPicPr>
        <p:blipFill>
          <a:blip r:embed="rId3"/>
          <a:stretch>
            <a:fillRect/>
          </a:stretch>
        </p:blipFill>
        <p:spPr>
          <a:xfrm>
            <a:off x="8146219" y="3170468"/>
            <a:ext cx="3610315" cy="2743838"/>
          </a:xfrm>
          <a:prstGeom prst="roundRect">
            <a:avLst>
              <a:gd name="adj" fmla="val 1858"/>
            </a:avLst>
          </a:prstGeom>
          <a:effectLst/>
        </p:spPr>
      </p:pic>
      <p:sp>
        <p:nvSpPr>
          <p:cNvPr id="2" name="Title 1">
            <a:extLst>
              <a:ext uri="{FF2B5EF4-FFF2-40B4-BE49-F238E27FC236}">
                <a16:creationId xmlns:a16="http://schemas.microsoft.com/office/drawing/2014/main" id="{87B6DF49-D003-42C6-85D4-7824463B46CB}"/>
              </a:ext>
            </a:extLst>
          </p:cNvPr>
          <p:cNvSpPr>
            <a:spLocks noGrp="1"/>
          </p:cNvSpPr>
          <p:nvPr>
            <p:ph type="title"/>
          </p:nvPr>
        </p:nvSpPr>
        <p:spPr>
          <a:xfrm>
            <a:off x="1154954" y="973668"/>
            <a:ext cx="8761413" cy="706964"/>
          </a:xfrm>
        </p:spPr>
        <p:txBody>
          <a:bodyPr vert="horz" lIns="91440" tIns="45720" rIns="91440" bIns="45720" rtlCol="0" anchor="ctr">
            <a:normAutofit/>
          </a:bodyPr>
          <a:lstStyle/>
          <a:p>
            <a:pPr>
              <a:lnSpc>
                <a:spcPct val="90000"/>
              </a:lnSpc>
            </a:pPr>
            <a:r>
              <a:rPr lang="en-US" sz="2300" b="0" i="0" kern="1200" dirty="0">
                <a:solidFill>
                  <a:schemeClr val="bg2"/>
                </a:solidFill>
                <a:latin typeface="+mj-lt"/>
                <a:ea typeface="+mj-ea"/>
                <a:cs typeface="+mj-cs"/>
              </a:rPr>
              <a:t>Context and Scope - Identification (Descriptive analytics)</a:t>
            </a:r>
          </a:p>
        </p:txBody>
      </p:sp>
      <p:sp>
        <p:nvSpPr>
          <p:cNvPr id="8" name="TextBox 7">
            <a:extLst>
              <a:ext uri="{FF2B5EF4-FFF2-40B4-BE49-F238E27FC236}">
                <a16:creationId xmlns:a16="http://schemas.microsoft.com/office/drawing/2014/main" id="{72C1FFF6-770F-485D-96B1-BB4BB2706FEA}"/>
              </a:ext>
            </a:extLst>
          </p:cNvPr>
          <p:cNvSpPr txBox="1"/>
          <p:nvPr/>
        </p:nvSpPr>
        <p:spPr>
          <a:xfrm>
            <a:off x="1154955" y="2603500"/>
            <a:ext cx="3481054" cy="3416300"/>
          </a:xfrm>
          <a:prstGeom prst="rect">
            <a:avLst/>
          </a:prstGeom>
        </p:spPr>
        <p:txBody>
          <a:bodyPr vert="horz" lIns="91440" tIns="45720" rIns="91440" bIns="45720" rtlCol="0" anchor="ctr">
            <a:normAutofit/>
          </a:bodyPr>
          <a:lstStyle/>
          <a:p>
            <a:pPr>
              <a:spcBef>
                <a:spcPts val="1000"/>
              </a:spcBef>
              <a:buClr>
                <a:schemeClr val="accent1"/>
              </a:buClr>
              <a:buSzPct val="80000"/>
              <a:buFont typeface="Wingdings 3" charset="2"/>
              <a:buChar char=""/>
            </a:pPr>
            <a:r>
              <a:rPr lang="en-US" sz="1600" dirty="0">
                <a:solidFill>
                  <a:schemeClr val="tx1">
                    <a:lumMod val="75000"/>
                    <a:lumOff val="25000"/>
                  </a:schemeClr>
                </a:solidFill>
              </a:rPr>
              <a:t>Find the major supply chain steps that might have caused large percentage failed planned to delivery.</a:t>
            </a:r>
          </a:p>
          <a:p>
            <a:pPr>
              <a:spcBef>
                <a:spcPts val="1000"/>
              </a:spcBef>
              <a:buClr>
                <a:schemeClr val="accent1"/>
              </a:buClr>
              <a:buSzPct val="80000"/>
              <a:buFont typeface="Wingdings 3" charset="2"/>
              <a:buChar char=""/>
            </a:pPr>
            <a:r>
              <a:rPr lang="en-US" sz="1600" dirty="0">
                <a:solidFill>
                  <a:schemeClr val="tx1">
                    <a:lumMod val="75000"/>
                    <a:lumOff val="25000"/>
                  </a:schemeClr>
                </a:solidFill>
              </a:rPr>
              <a:t>Check relative performance of pass and failed planned delivery with respect to delay cause i.e. steps not meeting deadlines.</a:t>
            </a:r>
          </a:p>
          <a:p>
            <a:pPr>
              <a:spcBef>
                <a:spcPts val="1000"/>
              </a:spcBef>
              <a:buClr>
                <a:schemeClr val="accent1"/>
              </a:buClr>
              <a:buSzPct val="80000"/>
              <a:buFont typeface="Wingdings 3" charset="2"/>
              <a:buChar char=""/>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408926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6061F655-345C-4AD8-85BC-913D875232C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643780CE-2BE5-46F6-97B2-60DF30217ED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Oval 27">
              <a:extLst>
                <a:ext uri="{FF2B5EF4-FFF2-40B4-BE49-F238E27FC236}">
                  <a16:creationId xmlns:a16="http://schemas.microsoft.com/office/drawing/2014/main" id="{4233DC0E-DE6C-4FB6-A529-51B162641AB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3870477F-E451-4BC3-863F-0E2FC572884B}"/>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88FBA05C-D740-40CE-9A7D-9E5A715AEA36}"/>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B4A81DE1-E2BC-4A31-99EE-71350421B0EA}"/>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2" name="Freeform 5">
              <a:extLst>
                <a:ext uri="{FF2B5EF4-FFF2-40B4-BE49-F238E27FC236}">
                  <a16:creationId xmlns:a16="http://schemas.microsoft.com/office/drawing/2014/main" id="{FDE8183D-5757-4D73-A338-62BDD88E49B2}"/>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3" name="Freeform 5">
              <a:extLst>
                <a:ext uri="{FF2B5EF4-FFF2-40B4-BE49-F238E27FC236}">
                  <a16:creationId xmlns:a16="http://schemas.microsoft.com/office/drawing/2014/main" id="{F6ACD5FC-CAFE-48EB-B765-60EED2E052F0}"/>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5" name="Rectangle 34">
            <a:extLst>
              <a:ext uri="{FF2B5EF4-FFF2-40B4-BE49-F238E27FC236}">
                <a16:creationId xmlns:a16="http://schemas.microsoft.com/office/drawing/2014/main" id="{9F33B405-D785-4738-B1C0-6A0AA5E982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B6DF49-D003-42C6-85D4-7824463B46CB}"/>
              </a:ext>
            </a:extLst>
          </p:cNvPr>
          <p:cNvSpPr>
            <a:spLocks noGrp="1"/>
          </p:cNvSpPr>
          <p:nvPr>
            <p:ph type="title"/>
          </p:nvPr>
        </p:nvSpPr>
        <p:spPr>
          <a:xfrm>
            <a:off x="1154955" y="973668"/>
            <a:ext cx="2942210" cy="1020232"/>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Context and Scope - Identification (Descriptive analytics)</a:t>
            </a:r>
          </a:p>
        </p:txBody>
      </p:sp>
      <p:sp>
        <p:nvSpPr>
          <p:cNvPr id="8" name="TextBox 7">
            <a:extLst>
              <a:ext uri="{FF2B5EF4-FFF2-40B4-BE49-F238E27FC236}">
                <a16:creationId xmlns:a16="http://schemas.microsoft.com/office/drawing/2014/main" id="{72C1FFF6-770F-485D-96B1-BB4BB2706FEA}"/>
              </a:ext>
            </a:extLst>
          </p:cNvPr>
          <p:cNvSpPr txBox="1"/>
          <p:nvPr/>
        </p:nvSpPr>
        <p:spPr>
          <a:xfrm>
            <a:off x="1080563" y="2581579"/>
            <a:ext cx="3133726" cy="389890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rgbClr val="FFFFFF"/>
                </a:solidFill>
              </a:rPr>
              <a:t> Consider the special case of Belgium that has high failure rate with respect to other countries. </a:t>
            </a:r>
          </a:p>
        </p:txBody>
      </p:sp>
      <p:pic>
        <p:nvPicPr>
          <p:cNvPr id="4" name="Picture 3" descr="A close up of a map&#10;&#10;Description generated with high confidence">
            <a:extLst>
              <a:ext uri="{FF2B5EF4-FFF2-40B4-BE49-F238E27FC236}">
                <a16:creationId xmlns:a16="http://schemas.microsoft.com/office/drawing/2014/main" id="{41433373-F22C-4918-97F7-4B84C30C7D0E}"/>
              </a:ext>
            </a:extLst>
          </p:cNvPr>
          <p:cNvPicPr>
            <a:picLocks noChangeAspect="1"/>
          </p:cNvPicPr>
          <p:nvPr/>
        </p:nvPicPr>
        <p:blipFill>
          <a:blip r:embed="rId3"/>
          <a:stretch>
            <a:fillRect/>
          </a:stretch>
        </p:blipFill>
        <p:spPr>
          <a:xfrm>
            <a:off x="5181644" y="1193920"/>
            <a:ext cx="6280473" cy="5029458"/>
          </a:xfrm>
          <a:prstGeom prst="rect">
            <a:avLst/>
          </a:prstGeom>
        </p:spPr>
      </p:pic>
    </p:spTree>
    <p:extLst>
      <p:ext uri="{BB962C8B-B14F-4D97-AF65-F5344CB8AC3E}">
        <p14:creationId xmlns:p14="http://schemas.microsoft.com/office/powerpoint/2010/main" val="302835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25D7C-9444-4E14-9C67-1B5A021FD62E}"/>
              </a:ext>
            </a:extLst>
          </p:cNvPr>
          <p:cNvSpPr>
            <a:spLocks noGrp="1"/>
          </p:cNvSpPr>
          <p:nvPr>
            <p:ph type="title"/>
          </p:nvPr>
        </p:nvSpPr>
        <p:spPr>
          <a:xfrm>
            <a:off x="1154954" y="973668"/>
            <a:ext cx="8761413" cy="706964"/>
          </a:xfrm>
        </p:spPr>
        <p:txBody>
          <a:bodyPr>
            <a:normAutofit/>
          </a:bodyPr>
          <a:lstStyle/>
          <a:p>
            <a:r>
              <a:rPr lang="en-US">
                <a:solidFill>
                  <a:srgbClr val="EBEBEB"/>
                </a:solidFill>
              </a:rPr>
              <a:t>Approach and Methodology</a:t>
            </a:r>
          </a:p>
        </p:txBody>
      </p:sp>
      <p:graphicFrame>
        <p:nvGraphicFramePr>
          <p:cNvPr id="5" name="Content Placeholder 2">
            <a:extLst>
              <a:ext uri="{FF2B5EF4-FFF2-40B4-BE49-F238E27FC236}">
                <a16:creationId xmlns:a16="http://schemas.microsoft.com/office/drawing/2014/main" id="{F2A1AB86-7AE7-4564-AD45-1D29E831D92F}"/>
              </a:ext>
            </a:extLst>
          </p:cNvPr>
          <p:cNvGraphicFramePr>
            <a:graphicFrameLocks noGrp="1"/>
          </p:cNvGraphicFramePr>
          <p:nvPr>
            <p:ph idx="1"/>
            <p:extLst>
              <p:ext uri="{D42A27DB-BD31-4B8C-83A1-F6EECF244321}">
                <p14:modId xmlns:p14="http://schemas.microsoft.com/office/powerpoint/2010/main" val="3498952868"/>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155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Content Placeholder 6" descr="A close up of a map&#10;&#10;Description generated with high confidence">
            <a:extLst>
              <a:ext uri="{FF2B5EF4-FFF2-40B4-BE49-F238E27FC236}">
                <a16:creationId xmlns:a16="http://schemas.microsoft.com/office/drawing/2014/main" id="{1966853B-957C-42FE-B2C0-846D3B5394D0}"/>
              </a:ext>
            </a:extLst>
          </p:cNvPr>
          <p:cNvPicPr>
            <a:picLocks noChangeAspect="1"/>
          </p:cNvPicPr>
          <p:nvPr/>
        </p:nvPicPr>
        <p:blipFill>
          <a:blip r:embed="rId2"/>
          <a:stretch>
            <a:fillRect/>
          </a:stretch>
        </p:blipFill>
        <p:spPr>
          <a:xfrm>
            <a:off x="4984956" y="3290370"/>
            <a:ext cx="2997538" cy="2038325"/>
          </a:xfrm>
          <a:prstGeom prst="roundRect">
            <a:avLst>
              <a:gd name="adj" fmla="val 1858"/>
            </a:avLst>
          </a:prstGeom>
          <a:effectLst/>
        </p:spPr>
      </p:pic>
      <p:pic>
        <p:nvPicPr>
          <p:cNvPr id="8" name="Content Placeholder 4">
            <a:extLst>
              <a:ext uri="{FF2B5EF4-FFF2-40B4-BE49-F238E27FC236}">
                <a16:creationId xmlns:a16="http://schemas.microsoft.com/office/drawing/2014/main" id="{D81567B7-5F7C-47D8-8C45-364401FDBD8A}"/>
              </a:ext>
            </a:extLst>
          </p:cNvPr>
          <p:cNvPicPr>
            <a:picLocks noChangeAspect="1"/>
          </p:cNvPicPr>
          <p:nvPr/>
        </p:nvPicPr>
        <p:blipFill>
          <a:blip r:embed="rId3"/>
          <a:stretch>
            <a:fillRect/>
          </a:stretch>
        </p:blipFill>
        <p:spPr>
          <a:xfrm>
            <a:off x="8146220" y="3399031"/>
            <a:ext cx="2997538" cy="1821003"/>
          </a:xfrm>
          <a:prstGeom prst="roundRect">
            <a:avLst>
              <a:gd name="adj" fmla="val 1858"/>
            </a:avLst>
          </a:prstGeom>
          <a:effectLst/>
        </p:spPr>
      </p:pic>
      <p:sp>
        <p:nvSpPr>
          <p:cNvPr id="2" name="Title 1">
            <a:extLst>
              <a:ext uri="{FF2B5EF4-FFF2-40B4-BE49-F238E27FC236}">
                <a16:creationId xmlns:a16="http://schemas.microsoft.com/office/drawing/2014/main" id="{9ADA9A53-670B-409E-B77D-82251CCAF53A}"/>
              </a:ext>
            </a:extLst>
          </p:cNvPr>
          <p:cNvSpPr>
            <a:spLocks noGrp="1"/>
          </p:cNvSpPr>
          <p:nvPr>
            <p:ph type="title"/>
          </p:nvPr>
        </p:nvSpPr>
        <p:spPr>
          <a:xfrm>
            <a:off x="1154954" y="973668"/>
            <a:ext cx="8761413" cy="706964"/>
          </a:xfrm>
        </p:spPr>
        <p:txBody>
          <a:bodyPr>
            <a:normAutofit/>
          </a:bodyPr>
          <a:lstStyle/>
          <a:p>
            <a:pPr>
              <a:lnSpc>
                <a:spcPct val="90000"/>
              </a:lnSpc>
            </a:pPr>
            <a:r>
              <a:rPr lang="en-US" sz="2500"/>
              <a:t>Approach and Methodologies – Variable Importance</a:t>
            </a:r>
          </a:p>
        </p:txBody>
      </p:sp>
      <p:sp>
        <p:nvSpPr>
          <p:cNvPr id="13" name="Content Placeholder 12">
            <a:extLst>
              <a:ext uri="{FF2B5EF4-FFF2-40B4-BE49-F238E27FC236}">
                <a16:creationId xmlns:a16="http://schemas.microsoft.com/office/drawing/2014/main" id="{53B1E0A0-D809-443A-A004-41B9C32F3A9C}"/>
              </a:ext>
            </a:extLst>
          </p:cNvPr>
          <p:cNvSpPr>
            <a:spLocks noGrp="1"/>
          </p:cNvSpPr>
          <p:nvPr>
            <p:ph idx="1"/>
          </p:nvPr>
        </p:nvSpPr>
        <p:spPr>
          <a:xfrm>
            <a:off x="1154955" y="2603500"/>
            <a:ext cx="3481054" cy="3416300"/>
          </a:xfrm>
        </p:spPr>
        <p:txBody>
          <a:bodyPr anchor="ctr">
            <a:normAutofit/>
          </a:bodyPr>
          <a:lstStyle/>
          <a:p>
            <a:r>
              <a:rPr lang="en-US" sz="1600"/>
              <a:t>From these two graphs we can interpret that bad plan and delay in delivery are two most important variables that explains failed planned deliveries</a:t>
            </a:r>
          </a:p>
        </p:txBody>
      </p:sp>
    </p:spTree>
    <p:extLst>
      <p:ext uri="{BB962C8B-B14F-4D97-AF65-F5344CB8AC3E}">
        <p14:creationId xmlns:p14="http://schemas.microsoft.com/office/powerpoint/2010/main" val="283533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6061F655-345C-4AD8-85BC-913D875232C0}"/>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9" name="Rectangle 28">
              <a:extLst>
                <a:ext uri="{FF2B5EF4-FFF2-40B4-BE49-F238E27FC236}">
                  <a16:creationId xmlns:a16="http://schemas.microsoft.com/office/drawing/2014/main" id="{643780CE-2BE5-46F6-97B2-60DF30217ED3}"/>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Oval 29">
              <a:extLst>
                <a:ext uri="{FF2B5EF4-FFF2-40B4-BE49-F238E27FC236}">
                  <a16:creationId xmlns:a16="http://schemas.microsoft.com/office/drawing/2014/main" id="{4233DC0E-DE6C-4FB6-A529-51B162641AB8}"/>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30">
              <a:extLst>
                <a:ext uri="{FF2B5EF4-FFF2-40B4-BE49-F238E27FC236}">
                  <a16:creationId xmlns:a16="http://schemas.microsoft.com/office/drawing/2014/main" id="{3870477F-E451-4BC3-863F-0E2FC572884B}"/>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88FBA05C-D740-40CE-9A7D-9E5A715AEA36}"/>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5">
              <a:extLst>
                <a:ext uri="{FF2B5EF4-FFF2-40B4-BE49-F238E27FC236}">
                  <a16:creationId xmlns:a16="http://schemas.microsoft.com/office/drawing/2014/main" id="{B4A81DE1-E2BC-4A31-99EE-71350421B0EA}"/>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4" name="Freeform 5">
              <a:extLst>
                <a:ext uri="{FF2B5EF4-FFF2-40B4-BE49-F238E27FC236}">
                  <a16:creationId xmlns:a16="http://schemas.microsoft.com/office/drawing/2014/main" id="{FDE8183D-5757-4D73-A338-62BDD88E49B2}"/>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5" name="Freeform 5">
              <a:extLst>
                <a:ext uri="{FF2B5EF4-FFF2-40B4-BE49-F238E27FC236}">
                  <a16:creationId xmlns:a16="http://schemas.microsoft.com/office/drawing/2014/main" id="{F6ACD5FC-CAFE-48EB-B765-60EED2E052F0}"/>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9" name="Content Placeholder 5">
            <a:extLst>
              <a:ext uri="{FF2B5EF4-FFF2-40B4-BE49-F238E27FC236}">
                <a16:creationId xmlns:a16="http://schemas.microsoft.com/office/drawing/2014/main" id="{848396F4-D538-4445-AFC5-E4D5A3809478}"/>
              </a:ext>
            </a:extLst>
          </p:cNvPr>
          <p:cNvPicPr>
            <a:picLocks noChangeAspect="1"/>
          </p:cNvPicPr>
          <p:nvPr/>
        </p:nvPicPr>
        <p:blipFill>
          <a:blip r:embed="rId3"/>
          <a:stretch>
            <a:fillRect/>
          </a:stretch>
        </p:blipFill>
        <p:spPr>
          <a:xfrm>
            <a:off x="4947781" y="1160734"/>
            <a:ext cx="6926893" cy="4859066"/>
          </a:xfrm>
          <a:prstGeom prst="rect">
            <a:avLst/>
          </a:prstGeom>
        </p:spPr>
      </p:pic>
      <p:sp>
        <p:nvSpPr>
          <p:cNvPr id="37" name="Rectangle 36">
            <a:extLst>
              <a:ext uri="{FF2B5EF4-FFF2-40B4-BE49-F238E27FC236}">
                <a16:creationId xmlns:a16="http://schemas.microsoft.com/office/drawing/2014/main" id="{9F33B405-D785-4738-B1C0-6A0AA5E9828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ADA9A53-670B-409E-B77D-82251CCAF53A}"/>
              </a:ext>
            </a:extLst>
          </p:cNvPr>
          <p:cNvSpPr>
            <a:spLocks noGrp="1"/>
          </p:cNvSpPr>
          <p:nvPr>
            <p:ph type="title"/>
          </p:nvPr>
        </p:nvSpPr>
        <p:spPr>
          <a:xfrm>
            <a:off x="1154955" y="973668"/>
            <a:ext cx="2942210" cy="1020232"/>
          </a:xfrm>
        </p:spPr>
        <p:txBody>
          <a:bodyPr>
            <a:normAutofit/>
          </a:bodyPr>
          <a:lstStyle/>
          <a:p>
            <a:pPr>
              <a:lnSpc>
                <a:spcPct val="90000"/>
              </a:lnSpc>
            </a:pPr>
            <a:r>
              <a:rPr lang="en-US" sz="1700">
                <a:solidFill>
                  <a:srgbClr val="EBEBEB"/>
                </a:solidFill>
              </a:rPr>
              <a:t>Approach and Methodologies – Bayesian Network Graph</a:t>
            </a:r>
          </a:p>
        </p:txBody>
      </p:sp>
      <p:sp>
        <p:nvSpPr>
          <p:cNvPr id="11" name="Content Placeholder 10">
            <a:extLst>
              <a:ext uri="{FF2B5EF4-FFF2-40B4-BE49-F238E27FC236}">
                <a16:creationId xmlns:a16="http://schemas.microsoft.com/office/drawing/2014/main" id="{93B40D5C-D424-46F4-8ABD-E034A9F4EB5C}"/>
              </a:ext>
            </a:extLst>
          </p:cNvPr>
          <p:cNvSpPr>
            <a:spLocks noGrp="1"/>
          </p:cNvSpPr>
          <p:nvPr>
            <p:ph idx="1"/>
          </p:nvPr>
        </p:nvSpPr>
        <p:spPr>
          <a:xfrm>
            <a:off x="1154955" y="2120900"/>
            <a:ext cx="3133726" cy="3898900"/>
          </a:xfrm>
        </p:spPr>
        <p:txBody>
          <a:bodyPr>
            <a:normAutofit/>
          </a:bodyPr>
          <a:lstStyle/>
          <a:p>
            <a:r>
              <a:rPr lang="en-US" dirty="0">
                <a:solidFill>
                  <a:schemeClr val="bg1"/>
                </a:solidFill>
              </a:rPr>
              <a:t>From the above network diagram we can see that country is the root node. </a:t>
            </a:r>
          </a:p>
          <a:p>
            <a:r>
              <a:rPr lang="en-US" dirty="0">
                <a:solidFill>
                  <a:schemeClr val="bg1"/>
                </a:solidFill>
              </a:rPr>
              <a:t>Country and facility are two major nodes that are affecting delays. </a:t>
            </a:r>
          </a:p>
          <a:p>
            <a:r>
              <a:rPr lang="en-US" dirty="0">
                <a:solidFill>
                  <a:schemeClr val="bg1"/>
                </a:solidFill>
              </a:rPr>
              <a:t>Facility is conditional upon country and product category</a:t>
            </a:r>
          </a:p>
        </p:txBody>
      </p:sp>
    </p:spTree>
    <p:extLst>
      <p:ext uri="{BB962C8B-B14F-4D97-AF65-F5344CB8AC3E}">
        <p14:creationId xmlns:p14="http://schemas.microsoft.com/office/powerpoint/2010/main" val="179352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A03E-7299-4A94-8A00-1E423004B480}"/>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C95219EF-6C64-4B74-990B-5B4C827BCA6E}"/>
              </a:ext>
            </a:extLst>
          </p:cNvPr>
          <p:cNvSpPr>
            <a:spLocks noGrp="1"/>
          </p:cNvSpPr>
          <p:nvPr>
            <p:ph idx="1"/>
          </p:nvPr>
        </p:nvSpPr>
        <p:spPr/>
        <p:txBody>
          <a:bodyPr>
            <a:normAutofit fontScale="85000" lnSpcReduction="10000"/>
          </a:bodyPr>
          <a:lstStyle/>
          <a:p>
            <a:r>
              <a:rPr lang="en-US" dirty="0"/>
              <a:t>Bad plan is the major factor in the failed planned deliveries</a:t>
            </a:r>
          </a:p>
          <a:p>
            <a:r>
              <a:rPr lang="en-US" dirty="0"/>
              <a:t>Delay in delivery is another important factor for failed planned deliveries</a:t>
            </a:r>
          </a:p>
          <a:p>
            <a:r>
              <a:rPr lang="en-US" dirty="0"/>
              <a:t>For Belgium delivery step does not meets its deadline that results in failed planned deliveries. Belgium is served by Eindhoven which is a facility in Netherlands even when Antwerp is present within Belgium. Belgium should be served from Antwerp.</a:t>
            </a:r>
          </a:p>
          <a:p>
            <a:r>
              <a:rPr lang="en-US" dirty="0"/>
              <a:t>Bayesian network suggests that country effects delay in source and delivery steps.</a:t>
            </a:r>
          </a:p>
          <a:p>
            <a:r>
              <a:rPr lang="en-US" dirty="0"/>
              <a:t>Facility affects delay in plan and make. Facility itself is affected by country and product categories.</a:t>
            </a:r>
          </a:p>
          <a:p>
            <a:r>
              <a:rPr lang="en-US" dirty="0"/>
              <a:t>Conclusion: The planning process is at fault. It does not map the right facility for the right product category to the correct order generating country. Delays in the delivery can also be the fault of bad planning that does not provide correct allocation of order to correct facility so that delivery time is optimized. </a:t>
            </a:r>
          </a:p>
        </p:txBody>
      </p:sp>
    </p:spTree>
    <p:extLst>
      <p:ext uri="{BB962C8B-B14F-4D97-AF65-F5344CB8AC3E}">
        <p14:creationId xmlns:p14="http://schemas.microsoft.com/office/powerpoint/2010/main" val="194131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E3D2-AD5F-4C60-BC1B-B9527EFAFE5D}"/>
              </a:ext>
            </a:extLst>
          </p:cNvPr>
          <p:cNvSpPr>
            <a:spLocks noGrp="1"/>
          </p:cNvSpPr>
          <p:nvPr>
            <p:ph type="title"/>
          </p:nvPr>
        </p:nvSpPr>
        <p:spPr/>
        <p:txBody>
          <a:bodyPr/>
          <a:lstStyle/>
          <a:p>
            <a:r>
              <a:rPr lang="en-US" dirty="0"/>
              <a:t>Adoption Plan</a:t>
            </a:r>
          </a:p>
        </p:txBody>
      </p:sp>
      <p:sp>
        <p:nvSpPr>
          <p:cNvPr id="3" name="Content Placeholder 2">
            <a:extLst>
              <a:ext uri="{FF2B5EF4-FFF2-40B4-BE49-F238E27FC236}">
                <a16:creationId xmlns:a16="http://schemas.microsoft.com/office/drawing/2014/main" id="{3CC6CBFB-90E0-4B94-B773-8909670B48A6}"/>
              </a:ext>
            </a:extLst>
          </p:cNvPr>
          <p:cNvSpPr>
            <a:spLocks noGrp="1"/>
          </p:cNvSpPr>
          <p:nvPr>
            <p:ph idx="1"/>
          </p:nvPr>
        </p:nvSpPr>
        <p:spPr/>
        <p:txBody>
          <a:bodyPr/>
          <a:lstStyle/>
          <a:p>
            <a:r>
              <a:rPr lang="en-US" dirty="0"/>
              <a:t>To correct the planning process the company has to map which country can be served in the optimized way with what facility. This will reduce the delivery delays. </a:t>
            </a:r>
          </a:p>
          <a:p>
            <a:r>
              <a:rPr lang="en-US" dirty="0"/>
              <a:t>The company through control experiments and further statistical analysis can come up with the ways to improve its planning process. </a:t>
            </a:r>
          </a:p>
          <a:p>
            <a:r>
              <a:rPr lang="en-US" dirty="0"/>
              <a:t>They should create experiments to map the orders generated in the country to the facility within the country and/or the facilities nearby. </a:t>
            </a:r>
          </a:p>
          <a:p>
            <a:r>
              <a:rPr lang="en-US" dirty="0"/>
              <a:t>They can then use the experiment’s data to check which facility, product category and country combination provide significant improvement in delay deliveries and is this improvement statistically significant. </a:t>
            </a:r>
          </a:p>
        </p:txBody>
      </p:sp>
    </p:spTree>
    <p:extLst>
      <p:ext uri="{BB962C8B-B14F-4D97-AF65-F5344CB8AC3E}">
        <p14:creationId xmlns:p14="http://schemas.microsoft.com/office/powerpoint/2010/main" val="1928873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204</TotalTime>
  <Words>743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 Boardroom</vt:lpstr>
      <vt:lpstr>Case: Root cause analysis for failed to plan deliveries</vt:lpstr>
      <vt:lpstr>Context and Scope</vt:lpstr>
      <vt:lpstr>Context and Scope - Identification (Descriptive analytics)</vt:lpstr>
      <vt:lpstr>Context and Scope - Identification (Descriptive analytics)</vt:lpstr>
      <vt:lpstr>Approach and Methodology</vt:lpstr>
      <vt:lpstr>Approach and Methodologies – Variable Importance</vt:lpstr>
      <vt:lpstr>Approach and Methodologies – Bayesian Network Graph</vt:lpstr>
      <vt:lpstr>Results</vt:lpstr>
      <vt:lpstr>Adoption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Opex Analytics  Case: Root cause analysis for failed to plan deliveries</dc:title>
  <dc:creator>Pranshu Srivastava</dc:creator>
  <cp:lastModifiedBy>Pranshu Srivastava</cp:lastModifiedBy>
  <cp:revision>35</cp:revision>
  <dcterms:created xsi:type="dcterms:W3CDTF">2018-04-02T15:05:40Z</dcterms:created>
  <dcterms:modified xsi:type="dcterms:W3CDTF">2018-07-16T07:24:36Z</dcterms:modified>
</cp:coreProperties>
</file>