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4A4"/>
    <a:srgbClr val="22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223" y="94130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Intelli-Gun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9" r="18471"/>
            <a:stretch/>
          </p:blipFill>
          <p:spPr>
            <a:xfrm>
              <a:off x="887504" y="630797"/>
              <a:ext cx="2618961" cy="251129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"/>
          <a:stretch/>
        </p:blipFill>
        <p:spPr>
          <a:xfrm>
            <a:off x="551226" y="3496235"/>
            <a:ext cx="3267739" cy="327617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450976" y="80683"/>
            <a:ext cx="3240742" cy="3240742"/>
            <a:chOff x="578223" y="80683"/>
            <a:chExt cx="3240742" cy="3240742"/>
          </a:xfrm>
        </p:grpSpPr>
        <p:sp>
          <p:nvSpPr>
            <p:cNvPr id="18" name="Rectangle 17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BotWorks</a:t>
              </a:r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Personal Recall Notifier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3" name="Picture 2" descr="http://botworks.weebly.com/uploads/6/3/3/0/6330000/13593156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93" y="1402659"/>
              <a:ext cx="2930802" cy="1152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 r="1431"/>
          <a:stretch/>
        </p:blipFill>
        <p:spPr>
          <a:xfrm>
            <a:off x="4450976" y="3509682"/>
            <a:ext cx="3281083" cy="3281083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312961" y="94130"/>
            <a:ext cx="3240742" cy="3240742"/>
            <a:chOff x="578223" y="80683"/>
            <a:chExt cx="3240742" cy="3240742"/>
          </a:xfrm>
        </p:grpSpPr>
        <p:sp>
          <p:nvSpPr>
            <p:cNvPr id="32" name="Rectangle 31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Stanford Summer Institutes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4" name="Picture 6" descr="http://magoosh.com/gre/files/2013/07/stanford_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742" y="1048237"/>
              <a:ext cx="1515704" cy="2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/>
          <a:stretch/>
        </p:blipFill>
        <p:spPr>
          <a:xfrm>
            <a:off x="8312961" y="3482788"/>
            <a:ext cx="3267739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6161" y="94130"/>
            <a:ext cx="3240742" cy="3240742"/>
            <a:chOff x="4468905" y="94130"/>
            <a:chExt cx="3240742" cy="3240742"/>
          </a:xfrm>
        </p:grpSpPr>
        <p:sp>
          <p:nvSpPr>
            <p:cNvPr id="18" name="Rectangle 17"/>
            <p:cNvSpPr/>
            <p:nvPr/>
          </p:nvSpPr>
          <p:spPr>
            <a:xfrm>
              <a:off x="4468905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8906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Berkeley Business Academy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3" name="Picture 22" descr="https://www.law.berkeley.edu/img/bclt_businessinnova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52" y="1223048"/>
              <a:ext cx="3034648" cy="1517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/>
          <a:stretch/>
        </p:blipFill>
        <p:spPr>
          <a:xfrm>
            <a:off x="596161" y="3482787"/>
            <a:ext cx="3273836" cy="328108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449192" y="94130"/>
            <a:ext cx="3240742" cy="3240742"/>
            <a:chOff x="4449192" y="94130"/>
            <a:chExt cx="3240742" cy="3240742"/>
          </a:xfrm>
        </p:grpSpPr>
        <p:grpSp>
          <p:nvGrpSpPr>
            <p:cNvPr id="27" name="Group 26"/>
            <p:cNvGrpSpPr/>
            <p:nvPr/>
          </p:nvGrpSpPr>
          <p:grpSpPr>
            <a:xfrm>
              <a:off x="4449192" y="94130"/>
              <a:ext cx="3240742" cy="3240742"/>
              <a:chOff x="4468905" y="94130"/>
              <a:chExt cx="3240742" cy="324074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468905" y="94130"/>
                <a:ext cx="3240742" cy="3240742"/>
              </a:xfrm>
              <a:prstGeom prst="rect">
                <a:avLst/>
              </a:prstGeom>
              <a:noFill/>
              <a:ln w="28575">
                <a:solidFill>
                  <a:srgbClr val="23B4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68906" y="94130"/>
                <a:ext cx="32407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Traffic Flow Management</a:t>
                </a:r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911" y="1080511"/>
              <a:ext cx="2667304" cy="211182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b="1"/>
          <a:stretch/>
        </p:blipFill>
        <p:spPr>
          <a:xfrm>
            <a:off x="4422478" y="3482787"/>
            <a:ext cx="3267456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5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78223" y="3481892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the Berkeley Business Academy during the summer of 2014, I conducted a case study with my team of Apple’s progress in innovation. We made a case for why Apple’s continued innovation model puts it ahead of competitors and made suggestions on certain improvements. We presented our findings to members of </a:t>
            </a:r>
            <a:r>
              <a:rPr lang="en-US" smtClean="0">
                <a:solidFill>
                  <a:schemeClr val="tx1"/>
                </a:solidFill>
              </a:rPr>
              <a:t>UC Berkeley SCET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59587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device uses information from your receipt to collect details about the food items you bought, such </a:t>
            </a:r>
            <a:r>
              <a:rPr lang="en-US" sz="1600" dirty="0" smtClean="0">
                <a:solidFill>
                  <a:schemeClr val="tx1"/>
                </a:solidFill>
              </a:rPr>
              <a:t>as the </a:t>
            </a:r>
            <a:r>
              <a:rPr lang="en-US" sz="1600" dirty="0">
                <a:solidFill>
                  <a:schemeClr val="tx1"/>
                </a:solidFill>
              </a:rPr>
              <a:t>manufacturer, producer, processor, etc. It connects to federal databases and updates regularly with information about recalls and safety issues specifically related to the foods you bought. It then alerts you in case of a recall. It was granted a provisional patent and is currently patent </a:t>
            </a:r>
            <a:r>
              <a:rPr lang="en-US" sz="1600" dirty="0" smtClean="0">
                <a:solidFill>
                  <a:schemeClr val="tx1"/>
                </a:solidFill>
              </a:rPr>
              <a:t>pending. Visit our website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at </a:t>
            </a:r>
            <a:r>
              <a:rPr lang="en-US" sz="1600" dirty="0" err="1" smtClean="0">
                <a:solidFill>
                  <a:schemeClr val="tx1"/>
                </a:solidFill>
              </a:rPr>
              <a:t>www.botworks.co.nr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8905" y="3481892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59587" y="3481892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8223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 built </a:t>
            </a:r>
            <a:r>
              <a:rPr lang="en-US" sz="1600" dirty="0">
                <a:solidFill>
                  <a:schemeClr val="tx1"/>
                </a:solidFill>
              </a:rPr>
              <a:t>a model that was trained with local </a:t>
            </a:r>
            <a:r>
              <a:rPr lang="en-US" sz="1600" dirty="0" smtClean="0">
                <a:solidFill>
                  <a:schemeClr val="tx1"/>
                </a:solidFill>
              </a:rPr>
              <a:t>traffic </a:t>
            </a:r>
            <a:r>
              <a:rPr lang="en-US" sz="1600" dirty="0">
                <a:solidFill>
                  <a:schemeClr val="tx1"/>
                </a:solidFill>
              </a:rPr>
              <a:t>metrics, clustered drivers with similar destinations and </a:t>
            </a:r>
            <a:r>
              <a:rPr lang="en-US" sz="1600" dirty="0" smtClean="0">
                <a:solidFill>
                  <a:schemeClr val="tx1"/>
                </a:solidFill>
              </a:rPr>
              <a:t>driving styles </a:t>
            </a:r>
            <a:r>
              <a:rPr lang="en-US" sz="1600" dirty="0">
                <a:solidFill>
                  <a:schemeClr val="tx1"/>
                </a:solidFill>
              </a:rPr>
              <a:t>together </a:t>
            </a:r>
            <a:r>
              <a:rPr lang="en-US" sz="1600" dirty="0" smtClean="0">
                <a:solidFill>
                  <a:schemeClr val="tx1"/>
                </a:solidFill>
              </a:rPr>
              <a:t>using a k-means algorithm</a:t>
            </a:r>
            <a:r>
              <a:rPr lang="en-US" sz="1600" dirty="0">
                <a:solidFill>
                  <a:schemeClr val="tx1"/>
                </a:solidFill>
              </a:rPr>
              <a:t>, and redirected </a:t>
            </a:r>
            <a:r>
              <a:rPr lang="en-US" sz="1600" dirty="0" smtClean="0">
                <a:solidFill>
                  <a:schemeClr val="tx1"/>
                </a:solidFill>
              </a:rPr>
              <a:t>each cluster </a:t>
            </a:r>
            <a:r>
              <a:rPr lang="en-US" sz="1600" dirty="0">
                <a:solidFill>
                  <a:schemeClr val="tx1"/>
                </a:solidFill>
              </a:rPr>
              <a:t>along a unique </a:t>
            </a:r>
            <a:r>
              <a:rPr lang="en-US" sz="1600" dirty="0" smtClean="0">
                <a:solidFill>
                  <a:schemeClr val="tx1"/>
                </a:solidFill>
              </a:rPr>
              <a:t>route away from the popular but congested main routes for more efficient </a:t>
            </a:r>
            <a:r>
              <a:rPr lang="en-US" sz="1600" dirty="0">
                <a:solidFill>
                  <a:schemeClr val="tx1"/>
                </a:solidFill>
              </a:rPr>
              <a:t>vehicle </a:t>
            </a:r>
            <a:r>
              <a:rPr lang="en-US" sz="1600" dirty="0" smtClean="0">
                <a:solidFill>
                  <a:schemeClr val="tx1"/>
                </a:solidFill>
              </a:rPr>
              <a:t>traffic management. This project won the IBM </a:t>
            </a:r>
            <a:r>
              <a:rPr lang="en-US" sz="1600" dirty="0">
                <a:solidFill>
                  <a:schemeClr val="tx1"/>
                </a:solidFill>
              </a:rPr>
              <a:t>Award for Computing at </a:t>
            </a:r>
            <a:r>
              <a:rPr lang="en-US" sz="1600" dirty="0" smtClean="0">
                <a:solidFill>
                  <a:schemeClr val="tx1"/>
                </a:solidFill>
              </a:rPr>
              <a:t>the 2016 </a:t>
            </a:r>
            <a:r>
              <a:rPr lang="en-US" sz="1600" dirty="0">
                <a:solidFill>
                  <a:schemeClr val="tx1"/>
                </a:solidFill>
              </a:rPr>
              <a:t>Santa Clara Valley Science and Engineering Fair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68905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 modified </a:t>
            </a:r>
            <a:r>
              <a:rPr lang="en-US" sz="1600" dirty="0">
                <a:solidFill>
                  <a:schemeClr val="tx1"/>
                </a:solidFill>
              </a:rPr>
              <a:t>a toy gun to </a:t>
            </a:r>
            <a:r>
              <a:rPr lang="en-US" sz="1600" dirty="0" smtClean="0">
                <a:solidFill>
                  <a:schemeClr val="tx1"/>
                </a:solidFill>
              </a:rPr>
              <a:t>model my idea for a </a:t>
            </a:r>
            <a:r>
              <a:rPr lang="en-US" sz="1600" dirty="0">
                <a:solidFill>
                  <a:schemeClr val="tx1"/>
                </a:solidFill>
              </a:rPr>
              <a:t>smart gun which </a:t>
            </a:r>
            <a:r>
              <a:rPr lang="en-US" sz="1600" dirty="0" smtClean="0">
                <a:solidFill>
                  <a:schemeClr val="tx1"/>
                </a:solidFill>
              </a:rPr>
              <a:t>is automatically </a:t>
            </a:r>
            <a:r>
              <a:rPr lang="en-US" sz="1600" dirty="0">
                <a:solidFill>
                  <a:schemeClr val="tx1"/>
                </a:solidFill>
              </a:rPr>
              <a:t>disabled </a:t>
            </a:r>
            <a:r>
              <a:rPr lang="en-US" sz="1600" dirty="0" smtClean="0">
                <a:solidFill>
                  <a:schemeClr val="tx1"/>
                </a:solidFill>
              </a:rPr>
              <a:t>when it is near 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smtClean="0">
                <a:solidFill>
                  <a:schemeClr val="tx1"/>
                </a:solidFill>
              </a:rPr>
              <a:t>school. I used the Arduino Uno </a:t>
            </a:r>
            <a:r>
              <a:rPr lang="en-US" sz="1600" dirty="0">
                <a:solidFill>
                  <a:schemeClr val="tx1"/>
                </a:solidFill>
              </a:rPr>
              <a:t>and Spark Core 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r>
              <a:rPr lang="en-US" sz="1600" dirty="0" smtClean="0">
                <a:solidFill>
                  <a:schemeClr val="tx1"/>
                </a:solidFill>
              </a:rPr>
              <a:t> module </a:t>
            </a:r>
            <a:r>
              <a:rPr lang="en-US" sz="1600" dirty="0">
                <a:solidFill>
                  <a:schemeClr val="tx1"/>
                </a:solidFill>
              </a:rPr>
              <a:t>to control a lock </a:t>
            </a:r>
            <a:r>
              <a:rPr lang="en-US" sz="1600" dirty="0" smtClean="0">
                <a:solidFill>
                  <a:schemeClr val="tx1"/>
                </a:solidFill>
              </a:rPr>
              <a:t>on a </a:t>
            </a:r>
            <a:r>
              <a:rPr lang="en-US" sz="1600" dirty="0">
                <a:solidFill>
                  <a:schemeClr val="tx1"/>
                </a:solidFill>
              </a:rPr>
              <a:t>personal </a:t>
            </a:r>
            <a:r>
              <a:rPr lang="en-US" sz="1600" dirty="0" smtClean="0">
                <a:solidFill>
                  <a:schemeClr val="tx1"/>
                </a:solidFill>
              </a:rPr>
              <a:t>firearm </a:t>
            </a:r>
            <a:r>
              <a:rPr lang="en-US" sz="1600" dirty="0">
                <a:solidFill>
                  <a:schemeClr val="tx1"/>
                </a:solidFill>
              </a:rPr>
              <a:t>when near </a:t>
            </a:r>
            <a:r>
              <a:rPr lang="en-US" sz="1600" dirty="0" smtClean="0">
                <a:solidFill>
                  <a:schemeClr val="tx1"/>
                </a:solidFill>
              </a:rPr>
              <a:t>a school 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r>
              <a:rPr lang="en-US" sz="1600" dirty="0" smtClean="0">
                <a:solidFill>
                  <a:schemeClr val="tx1"/>
                </a:solidFill>
              </a:rPr>
              <a:t> signal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smtClean="0">
                <a:solidFill>
                  <a:schemeClr val="tx1"/>
                </a:solidFill>
              </a:rPr>
              <a:t>UUIDs to detect the gun’s proximity to the school. This project won 2</a:t>
            </a:r>
            <a:r>
              <a:rPr lang="en-US" sz="1600" baseline="30000" dirty="0" smtClean="0">
                <a:solidFill>
                  <a:schemeClr val="tx1"/>
                </a:solidFill>
              </a:rPr>
              <a:t>nd</a:t>
            </a:r>
            <a:r>
              <a:rPr lang="en-US" sz="1600" dirty="0" smtClean="0">
                <a:solidFill>
                  <a:schemeClr val="tx1"/>
                </a:solidFill>
              </a:rPr>
              <a:t> Place Engineering at the 2015 </a:t>
            </a:r>
            <a:r>
              <a:rPr lang="en-US" sz="1600" dirty="0">
                <a:solidFill>
                  <a:schemeClr val="tx1"/>
                </a:solidFill>
              </a:rPr>
              <a:t>Santa Clara Valley Science and Engineering </a:t>
            </a:r>
            <a:r>
              <a:rPr lang="en-US" sz="1600" dirty="0" smtClean="0">
                <a:solidFill>
                  <a:schemeClr val="tx1"/>
                </a:solidFill>
              </a:rPr>
              <a:t>Fair.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3970</TotalTime>
  <Words>293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Segoe UI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Pransu Dash</dc:creator>
  <cp:lastModifiedBy>Pransu Dash</cp:lastModifiedBy>
  <cp:revision>36</cp:revision>
  <dcterms:created xsi:type="dcterms:W3CDTF">2015-05-12T04:26:28Z</dcterms:created>
  <dcterms:modified xsi:type="dcterms:W3CDTF">2017-09-02T19:21:59Z</dcterms:modified>
</cp:coreProperties>
</file>