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B4A4"/>
    <a:srgbClr val="22C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0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0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7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0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1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3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8223" y="94130"/>
            <a:ext cx="3240742" cy="3240742"/>
            <a:chOff x="578223" y="80683"/>
            <a:chExt cx="3240742" cy="3240742"/>
          </a:xfrm>
        </p:grpSpPr>
        <p:sp>
          <p:nvSpPr>
            <p:cNvPr id="19" name="Rectangle 18"/>
            <p:cNvSpPr/>
            <p:nvPr/>
          </p:nvSpPr>
          <p:spPr>
            <a:xfrm>
              <a:off x="578223" y="80683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8224" y="94130"/>
              <a:ext cx="3240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Intelli-Gun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9" r="18471"/>
            <a:stretch/>
          </p:blipFill>
          <p:spPr>
            <a:xfrm>
              <a:off x="887504" y="630797"/>
              <a:ext cx="2618961" cy="2511290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"/>
          <a:stretch/>
        </p:blipFill>
        <p:spPr>
          <a:xfrm>
            <a:off x="551226" y="3496235"/>
            <a:ext cx="3267739" cy="327617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450976" y="80683"/>
            <a:ext cx="3240742" cy="3240742"/>
            <a:chOff x="578223" y="80683"/>
            <a:chExt cx="3240742" cy="3240742"/>
          </a:xfrm>
        </p:grpSpPr>
        <p:sp>
          <p:nvSpPr>
            <p:cNvPr id="18" name="Rectangle 17"/>
            <p:cNvSpPr/>
            <p:nvPr/>
          </p:nvSpPr>
          <p:spPr>
            <a:xfrm>
              <a:off x="578223" y="80683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8224" y="94130"/>
              <a:ext cx="32407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BotWorks</a:t>
              </a:r>
              <a:r>
                <a: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Personal Recall Notifier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3" name="Picture 2" descr="http://botworks.weebly.com/uploads/6/3/3/0/6330000/13593156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193" y="1402659"/>
              <a:ext cx="2930802" cy="1152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" r="1431"/>
          <a:stretch/>
        </p:blipFill>
        <p:spPr>
          <a:xfrm>
            <a:off x="4450976" y="3509682"/>
            <a:ext cx="3281083" cy="3281083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8312961" y="94130"/>
            <a:ext cx="3240742" cy="3240742"/>
            <a:chOff x="578223" y="80683"/>
            <a:chExt cx="3240742" cy="3240742"/>
          </a:xfrm>
        </p:grpSpPr>
        <p:sp>
          <p:nvSpPr>
            <p:cNvPr id="32" name="Rectangle 31"/>
            <p:cNvSpPr/>
            <p:nvPr/>
          </p:nvSpPr>
          <p:spPr>
            <a:xfrm>
              <a:off x="578223" y="80683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8224" y="94130"/>
              <a:ext cx="32407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Stanford Summer Institutes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4" name="Picture 6" descr="http://magoosh.com/gre/files/2013/07/stanford_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742" y="1048237"/>
              <a:ext cx="1515704" cy="225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"/>
          <a:stretch/>
        </p:blipFill>
        <p:spPr>
          <a:xfrm>
            <a:off x="8312961" y="3482788"/>
            <a:ext cx="3267739" cy="32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0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96161" y="94130"/>
            <a:ext cx="3240742" cy="3240742"/>
            <a:chOff x="4468905" y="94130"/>
            <a:chExt cx="3240742" cy="3240742"/>
          </a:xfrm>
        </p:grpSpPr>
        <p:sp>
          <p:nvSpPr>
            <p:cNvPr id="18" name="Rectangle 17"/>
            <p:cNvSpPr/>
            <p:nvPr/>
          </p:nvSpPr>
          <p:spPr>
            <a:xfrm>
              <a:off x="4468905" y="94130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68906" y="94130"/>
              <a:ext cx="32407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Berkeley Business Academy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3" name="Picture 22" descr="https://www.law.berkeley.edu/img/bclt_businessinnovati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1952" y="1223048"/>
              <a:ext cx="3034648" cy="1517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"/>
          <a:stretch/>
        </p:blipFill>
        <p:spPr>
          <a:xfrm>
            <a:off x="596161" y="3482787"/>
            <a:ext cx="3273836" cy="328108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449192" y="94130"/>
            <a:ext cx="3240742" cy="3240742"/>
            <a:chOff x="4449192" y="94130"/>
            <a:chExt cx="3240742" cy="3240742"/>
          </a:xfrm>
        </p:grpSpPr>
        <p:grpSp>
          <p:nvGrpSpPr>
            <p:cNvPr id="27" name="Group 26"/>
            <p:cNvGrpSpPr/>
            <p:nvPr/>
          </p:nvGrpSpPr>
          <p:grpSpPr>
            <a:xfrm>
              <a:off x="4449192" y="94130"/>
              <a:ext cx="3240742" cy="3240742"/>
              <a:chOff x="4468905" y="94130"/>
              <a:chExt cx="3240742" cy="3240742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468905" y="94130"/>
                <a:ext cx="3240742" cy="3240742"/>
              </a:xfrm>
              <a:prstGeom prst="rect">
                <a:avLst/>
              </a:prstGeom>
              <a:noFill/>
              <a:ln w="28575">
                <a:solidFill>
                  <a:srgbClr val="23B4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468906" y="94130"/>
                <a:ext cx="32407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Microsoft YaHei Light" charset="-122"/>
                    <a:ea typeface="Microsoft YaHei Light" charset="-122"/>
                    <a:cs typeface="Microsoft YaHei Light" charset="-122"/>
                  </a:rPr>
                  <a:t>Traffic Flow Management</a:t>
                </a:r>
                <a:endParaRPr lang="en-US" sz="2400" dirty="0">
                  <a:latin typeface="Microsoft YaHei Light" charset="-122"/>
                  <a:ea typeface="Microsoft YaHei Light" charset="-122"/>
                  <a:cs typeface="Microsoft YaHei Light" charset="-122"/>
                </a:endParaRPr>
              </a:p>
            </p:txBody>
          </p:sp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849" y="957401"/>
              <a:ext cx="2863559" cy="2267208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"/>
          <a:stretch/>
        </p:blipFill>
        <p:spPr>
          <a:xfrm>
            <a:off x="4447900" y="3482787"/>
            <a:ext cx="3267456" cy="329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5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78223" y="3481892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At the Berkeley Business Academy during the summer of 2014, I conducted a case study with my team of Apple’s progress in innovation. We made a case for why Apple’s continued innovation model puts it ahead of competitors and made suggestions on certain improvements. We presented our findings to members of UC Berkeley SCET.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59587" y="80683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This device uses information from your receipt to collect details about the food items you bought, such </a:t>
            </a:r>
            <a:r>
              <a:rPr lang="en-US" sz="1600" dirty="0" smtClean="0">
                <a:solidFill>
                  <a:schemeClr val="tx1"/>
                </a:solidFill>
              </a:rPr>
              <a:t>as the </a:t>
            </a:r>
            <a:r>
              <a:rPr lang="en-US" sz="1600" dirty="0">
                <a:solidFill>
                  <a:schemeClr val="tx1"/>
                </a:solidFill>
              </a:rPr>
              <a:t>manufacturer, producer, processor, etc. It connects to federal databases and updates regularly with information about recalls and safety issues specifically related to the foods you bought. It then alerts you in case of a recall. It was granted a provisional patent and is currently patent </a:t>
            </a:r>
            <a:r>
              <a:rPr lang="en-US" sz="1600" dirty="0" smtClean="0">
                <a:solidFill>
                  <a:schemeClr val="tx1"/>
                </a:solidFill>
              </a:rPr>
              <a:t>pending. Visit our website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at </a:t>
            </a:r>
            <a:r>
              <a:rPr lang="en-US" sz="1600" dirty="0" err="1" smtClean="0">
                <a:solidFill>
                  <a:schemeClr val="tx1"/>
                </a:solidFill>
              </a:rPr>
              <a:t>www.botworks.co.nr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8905" y="3481892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At Stanford Summer Institutes 2015, </a:t>
            </a:r>
            <a:r>
              <a:rPr lang="en-US" sz="1600" dirty="0">
                <a:solidFill>
                  <a:schemeClr val="tx1"/>
                </a:solidFill>
              </a:rPr>
              <a:t>I </a:t>
            </a:r>
            <a:r>
              <a:rPr lang="en-US" sz="1600" dirty="0" smtClean="0">
                <a:solidFill>
                  <a:schemeClr val="tx1"/>
                </a:solidFill>
              </a:rPr>
              <a:t>took courses in Artificial Intelligence under renowned professors on areas of classification, gradient descent, computational biology, speech recognition, adversarial search, and more. I also completed a  final project that uses the Sphinx speech recognition library to only allow certain users into a room, controlled by a speech activated lock.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59587" y="3481892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8223" y="80683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 built </a:t>
            </a:r>
            <a:r>
              <a:rPr lang="en-US" sz="1600" dirty="0">
                <a:solidFill>
                  <a:schemeClr val="tx1"/>
                </a:solidFill>
              </a:rPr>
              <a:t>a model that was trained with local </a:t>
            </a:r>
            <a:r>
              <a:rPr lang="en-US" sz="1600" dirty="0" smtClean="0">
                <a:solidFill>
                  <a:schemeClr val="tx1"/>
                </a:solidFill>
              </a:rPr>
              <a:t>traffic </a:t>
            </a:r>
            <a:r>
              <a:rPr lang="en-US" sz="1600" dirty="0">
                <a:solidFill>
                  <a:schemeClr val="tx1"/>
                </a:solidFill>
              </a:rPr>
              <a:t>metrics, clustered drivers with similar destinations and </a:t>
            </a:r>
            <a:r>
              <a:rPr lang="en-US" sz="1600" dirty="0" smtClean="0">
                <a:solidFill>
                  <a:schemeClr val="tx1"/>
                </a:solidFill>
              </a:rPr>
              <a:t>driving styles </a:t>
            </a:r>
            <a:r>
              <a:rPr lang="en-US" sz="1600" dirty="0">
                <a:solidFill>
                  <a:schemeClr val="tx1"/>
                </a:solidFill>
              </a:rPr>
              <a:t>together </a:t>
            </a:r>
            <a:r>
              <a:rPr lang="en-US" sz="1600" dirty="0" smtClean="0">
                <a:solidFill>
                  <a:schemeClr val="tx1"/>
                </a:solidFill>
              </a:rPr>
              <a:t>using a k-means algorithm</a:t>
            </a:r>
            <a:r>
              <a:rPr lang="en-US" sz="1600" dirty="0">
                <a:solidFill>
                  <a:schemeClr val="tx1"/>
                </a:solidFill>
              </a:rPr>
              <a:t>, and redirected </a:t>
            </a:r>
            <a:r>
              <a:rPr lang="en-US" sz="1600" dirty="0" smtClean="0">
                <a:solidFill>
                  <a:schemeClr val="tx1"/>
                </a:solidFill>
              </a:rPr>
              <a:t>each cluster </a:t>
            </a:r>
            <a:r>
              <a:rPr lang="en-US" sz="1600" dirty="0">
                <a:solidFill>
                  <a:schemeClr val="tx1"/>
                </a:solidFill>
              </a:rPr>
              <a:t>along a unique </a:t>
            </a:r>
            <a:r>
              <a:rPr lang="en-US" sz="1600" dirty="0" smtClean="0">
                <a:solidFill>
                  <a:schemeClr val="tx1"/>
                </a:solidFill>
              </a:rPr>
              <a:t>route away from the popular but congested main routes for more efficient </a:t>
            </a:r>
            <a:r>
              <a:rPr lang="en-US" sz="1600" dirty="0">
                <a:solidFill>
                  <a:schemeClr val="tx1"/>
                </a:solidFill>
              </a:rPr>
              <a:t>vehicle </a:t>
            </a:r>
            <a:r>
              <a:rPr lang="en-US" sz="1600" dirty="0" smtClean="0">
                <a:solidFill>
                  <a:schemeClr val="tx1"/>
                </a:solidFill>
              </a:rPr>
              <a:t>traffic management. This project won the IBM </a:t>
            </a:r>
            <a:r>
              <a:rPr lang="en-US" sz="1600" dirty="0">
                <a:solidFill>
                  <a:schemeClr val="tx1"/>
                </a:solidFill>
              </a:rPr>
              <a:t>Award for Computing at </a:t>
            </a:r>
            <a:r>
              <a:rPr lang="en-US" sz="1600" dirty="0" smtClean="0">
                <a:solidFill>
                  <a:schemeClr val="tx1"/>
                </a:solidFill>
              </a:rPr>
              <a:t>the 2016 </a:t>
            </a:r>
            <a:r>
              <a:rPr lang="en-US" sz="1600" dirty="0">
                <a:solidFill>
                  <a:schemeClr val="tx1"/>
                </a:solidFill>
              </a:rPr>
              <a:t>Santa Clara Valley Science and Engineering Fair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68905" y="80683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 modified </a:t>
            </a:r>
            <a:r>
              <a:rPr lang="en-US" sz="1600" dirty="0">
                <a:solidFill>
                  <a:schemeClr val="tx1"/>
                </a:solidFill>
              </a:rPr>
              <a:t>a toy gun to </a:t>
            </a:r>
            <a:r>
              <a:rPr lang="en-US" sz="1600" dirty="0" smtClean="0">
                <a:solidFill>
                  <a:schemeClr val="tx1"/>
                </a:solidFill>
              </a:rPr>
              <a:t>model my idea for a </a:t>
            </a:r>
            <a:r>
              <a:rPr lang="en-US" sz="1600" dirty="0">
                <a:solidFill>
                  <a:schemeClr val="tx1"/>
                </a:solidFill>
              </a:rPr>
              <a:t>smart gun which </a:t>
            </a:r>
            <a:r>
              <a:rPr lang="en-US" sz="1600" dirty="0" smtClean="0">
                <a:solidFill>
                  <a:schemeClr val="tx1"/>
                </a:solidFill>
              </a:rPr>
              <a:t>is automatically </a:t>
            </a:r>
            <a:r>
              <a:rPr lang="en-US" sz="1600" dirty="0">
                <a:solidFill>
                  <a:schemeClr val="tx1"/>
                </a:solidFill>
              </a:rPr>
              <a:t>disabled </a:t>
            </a:r>
            <a:r>
              <a:rPr lang="en-US" sz="1600" dirty="0" smtClean="0">
                <a:solidFill>
                  <a:schemeClr val="tx1"/>
                </a:solidFill>
              </a:rPr>
              <a:t>when it is near </a:t>
            </a:r>
            <a:r>
              <a:rPr lang="en-US" sz="1600" dirty="0">
                <a:solidFill>
                  <a:schemeClr val="tx1"/>
                </a:solidFill>
              </a:rPr>
              <a:t>a </a:t>
            </a:r>
            <a:r>
              <a:rPr lang="en-US" sz="1600" dirty="0" smtClean="0">
                <a:solidFill>
                  <a:schemeClr val="tx1"/>
                </a:solidFill>
              </a:rPr>
              <a:t>school. I used the Arduino Uno </a:t>
            </a:r>
            <a:r>
              <a:rPr lang="en-US" sz="1600" dirty="0">
                <a:solidFill>
                  <a:schemeClr val="tx1"/>
                </a:solidFill>
              </a:rPr>
              <a:t>and Spark Core </a:t>
            </a:r>
            <a:r>
              <a:rPr lang="en-US" sz="1600" dirty="0" err="1" smtClean="0">
                <a:solidFill>
                  <a:schemeClr val="tx1"/>
                </a:solidFill>
              </a:rPr>
              <a:t>WiFi</a:t>
            </a:r>
            <a:r>
              <a:rPr lang="en-US" sz="1600" dirty="0" smtClean="0">
                <a:solidFill>
                  <a:schemeClr val="tx1"/>
                </a:solidFill>
              </a:rPr>
              <a:t> module </a:t>
            </a:r>
            <a:r>
              <a:rPr lang="en-US" sz="1600" dirty="0">
                <a:solidFill>
                  <a:schemeClr val="tx1"/>
                </a:solidFill>
              </a:rPr>
              <a:t>to control a lock </a:t>
            </a:r>
            <a:r>
              <a:rPr lang="en-US" sz="1600" dirty="0" smtClean="0">
                <a:solidFill>
                  <a:schemeClr val="tx1"/>
                </a:solidFill>
              </a:rPr>
              <a:t>on a </a:t>
            </a:r>
            <a:r>
              <a:rPr lang="en-US" sz="1600" dirty="0">
                <a:solidFill>
                  <a:schemeClr val="tx1"/>
                </a:solidFill>
              </a:rPr>
              <a:t>personal </a:t>
            </a:r>
            <a:r>
              <a:rPr lang="en-US" sz="1600" dirty="0" smtClean="0">
                <a:solidFill>
                  <a:schemeClr val="tx1"/>
                </a:solidFill>
              </a:rPr>
              <a:t>firearm </a:t>
            </a:r>
            <a:r>
              <a:rPr lang="en-US" sz="1600" dirty="0">
                <a:solidFill>
                  <a:schemeClr val="tx1"/>
                </a:solidFill>
              </a:rPr>
              <a:t>when near </a:t>
            </a:r>
            <a:r>
              <a:rPr lang="en-US" sz="1600" dirty="0" smtClean="0">
                <a:solidFill>
                  <a:schemeClr val="tx1"/>
                </a:solidFill>
              </a:rPr>
              <a:t>a school </a:t>
            </a:r>
            <a:r>
              <a:rPr lang="en-US" sz="1600" dirty="0" err="1" smtClean="0">
                <a:solidFill>
                  <a:schemeClr val="tx1"/>
                </a:solidFill>
              </a:rPr>
              <a:t>WiFi</a:t>
            </a:r>
            <a:r>
              <a:rPr lang="en-US" sz="1600" dirty="0" smtClean="0">
                <a:solidFill>
                  <a:schemeClr val="tx1"/>
                </a:solidFill>
              </a:rPr>
              <a:t> signal </a:t>
            </a:r>
            <a:r>
              <a:rPr lang="en-US" sz="1600" dirty="0">
                <a:solidFill>
                  <a:schemeClr val="tx1"/>
                </a:solidFill>
              </a:rPr>
              <a:t>using </a:t>
            </a:r>
            <a:r>
              <a:rPr lang="en-US" sz="1600" dirty="0" smtClean="0">
                <a:solidFill>
                  <a:schemeClr val="tx1"/>
                </a:solidFill>
              </a:rPr>
              <a:t>UUIDs to detect the gun’s proximity to the school. This project won 2</a:t>
            </a:r>
            <a:r>
              <a:rPr lang="en-US" sz="1600" baseline="30000" dirty="0" smtClean="0">
                <a:solidFill>
                  <a:schemeClr val="tx1"/>
                </a:solidFill>
              </a:rPr>
              <a:t>nd</a:t>
            </a:r>
            <a:r>
              <a:rPr lang="en-US" sz="1600" dirty="0" smtClean="0">
                <a:solidFill>
                  <a:schemeClr val="tx1"/>
                </a:solidFill>
              </a:rPr>
              <a:t> Place Engineering at the 2015 </a:t>
            </a:r>
            <a:r>
              <a:rPr lang="en-US" sz="1600" dirty="0">
                <a:solidFill>
                  <a:schemeClr val="tx1"/>
                </a:solidFill>
              </a:rPr>
              <a:t>Santa Clara Valley Science and Engineering </a:t>
            </a:r>
            <a:r>
              <a:rPr lang="en-US" sz="1600" dirty="0" smtClean="0">
                <a:solidFill>
                  <a:schemeClr val="tx1"/>
                </a:solidFill>
              </a:rPr>
              <a:t>Fair.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3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3981</TotalTime>
  <Words>357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Microsoft YaHei Light</vt:lpstr>
      <vt:lpstr>Segoe UI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Pransu Dash</dc:creator>
  <cp:lastModifiedBy>Pransu Dash</cp:lastModifiedBy>
  <cp:revision>38</cp:revision>
  <dcterms:created xsi:type="dcterms:W3CDTF">2015-05-12T04:26:28Z</dcterms:created>
  <dcterms:modified xsi:type="dcterms:W3CDTF">2017-09-02T19:38:46Z</dcterms:modified>
</cp:coreProperties>
</file>