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58" r:id="rId5"/>
    <p:sldId id="259" r:id="rId6"/>
    <p:sldId id="299" r:id="rId7"/>
    <p:sldId id="300" r:id="rId8"/>
    <p:sldId id="301" r:id="rId9"/>
    <p:sldId id="297" r:id="rId10"/>
    <p:sldId id="30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88D5"/>
    <a:srgbClr val="E84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uilding.jpg">
            <a:extLst>
              <a:ext uri="{FF2B5EF4-FFF2-40B4-BE49-F238E27FC236}">
                <a16:creationId xmlns:a16="http://schemas.microsoft.com/office/drawing/2014/main" id="{0F3BCF4F-DFFA-2648-A12A-2384B5FB4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5FC7F4-2A5E-DF49-A868-DC3599060203}"/>
              </a:ext>
            </a:extLst>
          </p:cNvPr>
          <p:cNvSpPr/>
          <p:nvPr/>
        </p:nvSpPr>
        <p:spPr>
          <a:xfrm>
            <a:off x="0" y="4100729"/>
            <a:ext cx="12192000" cy="2757271"/>
          </a:xfrm>
          <a:prstGeom prst="rect">
            <a:avLst/>
          </a:prstGeom>
          <a:solidFill>
            <a:srgbClr val="D52C0E">
              <a:alpha val="7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C4362C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F373C8-04F4-EC4F-8B9F-401FEF00CE93}"/>
              </a:ext>
            </a:extLst>
          </p:cNvPr>
          <p:cNvCxnSpPr/>
          <p:nvPr/>
        </p:nvCxnSpPr>
        <p:spPr>
          <a:xfrm>
            <a:off x="0" y="6855883"/>
            <a:ext cx="12192000" cy="2117"/>
          </a:xfrm>
          <a:prstGeom prst="line">
            <a:avLst/>
          </a:prstGeom>
          <a:ln w="47625" cap="flat" cmpd="sng" algn="ctr">
            <a:solidFill>
              <a:srgbClr val="D2373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2">
            <a:extLst>
              <a:ext uri="{FF2B5EF4-FFF2-40B4-BE49-F238E27FC236}">
                <a16:creationId xmlns:a16="http://schemas.microsoft.com/office/drawing/2014/main" id="{0E10FAB1-4502-E541-B6EF-913D09D2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419046"/>
            <a:ext cx="11582400" cy="787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48E742-3604-4A40-9CF2-5DB4258C6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823" y="6292352"/>
            <a:ext cx="4378356" cy="365760"/>
          </a:xfrm>
          <a:prstGeom prst="rect">
            <a:avLst/>
          </a:prstGeom>
        </p:spPr>
      </p:pic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2816D66-92AD-0B4F-B32C-40BE751CC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" y="5227859"/>
            <a:ext cx="115824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bg1"/>
                </a:solidFill>
              </a:defRPr>
            </a:lvl2pPr>
            <a:lvl3pPr marL="1219170" indent="0" algn="ctr">
              <a:buNone/>
              <a:defRPr>
                <a:solidFill>
                  <a:schemeClr val="bg1"/>
                </a:solidFill>
              </a:defRPr>
            </a:lvl3pPr>
            <a:lvl4pPr marL="1828754" indent="0" algn="ctr">
              <a:buNone/>
              <a:defRPr>
                <a:solidFill>
                  <a:schemeClr val="bg1"/>
                </a:solidFill>
              </a:defRPr>
            </a:lvl4pPr>
            <a:lvl5pPr marL="2438339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94900E-7FF4-4243-A89B-23F21C033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160" y="711777"/>
            <a:ext cx="3027040" cy="630633"/>
          </a:xfrm>
          <a:prstGeom prst="rect">
            <a:avLst/>
          </a:prstGeom>
        </p:spPr>
      </p:pic>
      <p:pic>
        <p:nvPicPr>
          <p:cNvPr id="12" name="Picture 11" descr="Building.jpg">
            <a:extLst>
              <a:ext uri="{FF2B5EF4-FFF2-40B4-BE49-F238E27FC236}">
                <a16:creationId xmlns:a16="http://schemas.microsoft.com/office/drawing/2014/main" id="{BA7DFF96-A4D7-9740-8CAB-8DDB3B6A8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19F7AC4-2948-864E-B677-F5F54986D68C}"/>
              </a:ext>
            </a:extLst>
          </p:cNvPr>
          <p:cNvSpPr/>
          <p:nvPr/>
        </p:nvSpPr>
        <p:spPr>
          <a:xfrm>
            <a:off x="0" y="4100729"/>
            <a:ext cx="12192000" cy="2757271"/>
          </a:xfrm>
          <a:prstGeom prst="rect">
            <a:avLst/>
          </a:prstGeom>
          <a:solidFill>
            <a:srgbClr val="D52C0E">
              <a:alpha val="7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C4362C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737840-DEEC-BB43-A5D6-0059C474BD45}"/>
              </a:ext>
            </a:extLst>
          </p:cNvPr>
          <p:cNvCxnSpPr/>
          <p:nvPr/>
        </p:nvCxnSpPr>
        <p:spPr>
          <a:xfrm>
            <a:off x="0" y="6855883"/>
            <a:ext cx="12192000" cy="2117"/>
          </a:xfrm>
          <a:prstGeom prst="line">
            <a:avLst/>
          </a:prstGeom>
          <a:ln w="47625" cap="flat" cmpd="sng" algn="ctr">
            <a:solidFill>
              <a:srgbClr val="D2373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FAB66F23-4C45-5E4E-92C6-15F8654F2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823" y="6292352"/>
            <a:ext cx="4378356" cy="3657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6D8133C-86FA-ED4E-BFE7-699F59F3D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160" y="711777"/>
            <a:ext cx="3027040" cy="630633"/>
          </a:xfrm>
          <a:prstGeom prst="rect">
            <a:avLst/>
          </a:prstGeom>
        </p:spPr>
      </p:pic>
      <p:pic>
        <p:nvPicPr>
          <p:cNvPr id="18" name="Picture 17" descr="Building.jpg">
            <a:extLst>
              <a:ext uri="{FF2B5EF4-FFF2-40B4-BE49-F238E27FC236}">
                <a16:creationId xmlns:a16="http://schemas.microsoft.com/office/drawing/2014/main" id="{A40AFD70-0C69-A443-A783-F5DADA2B0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2A60D2D-D0F3-6B44-ABEA-4E1B3B169B3B}"/>
              </a:ext>
            </a:extLst>
          </p:cNvPr>
          <p:cNvSpPr/>
          <p:nvPr/>
        </p:nvSpPr>
        <p:spPr>
          <a:xfrm>
            <a:off x="0" y="4100729"/>
            <a:ext cx="12192000" cy="2757271"/>
          </a:xfrm>
          <a:prstGeom prst="rect">
            <a:avLst/>
          </a:prstGeom>
          <a:solidFill>
            <a:srgbClr val="D52C0E">
              <a:alpha val="7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C4362C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FE4AA0D-CD2C-A44D-8B8D-5D2AE06EC057}"/>
              </a:ext>
            </a:extLst>
          </p:cNvPr>
          <p:cNvCxnSpPr/>
          <p:nvPr/>
        </p:nvCxnSpPr>
        <p:spPr>
          <a:xfrm>
            <a:off x="0" y="6855883"/>
            <a:ext cx="12192000" cy="2117"/>
          </a:xfrm>
          <a:prstGeom prst="line">
            <a:avLst/>
          </a:prstGeom>
          <a:ln w="47625" cap="flat" cmpd="sng" algn="ctr">
            <a:solidFill>
              <a:srgbClr val="D2373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5B54F000-970E-614B-9783-C553B3A3B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823" y="6292352"/>
            <a:ext cx="4378356" cy="3657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4815842-2978-994A-AAF8-0E9F1317D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160" y="711777"/>
            <a:ext cx="3027040" cy="63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3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IF interi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0" y="1865801"/>
            <a:ext cx="12192000" cy="3126401"/>
          </a:xfrm>
          <a:prstGeom prst="rect">
            <a:avLst/>
          </a:prstGeom>
          <a:solidFill>
            <a:srgbClr val="D52C0E">
              <a:alpha val="7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C4362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14600"/>
            <a:ext cx="11582400" cy="914400"/>
          </a:xfrm>
        </p:spPr>
        <p:txBody>
          <a:bodyPr rIns="0" bIns="91440"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3429000"/>
            <a:ext cx="11582400" cy="1111251"/>
          </a:xfrm>
        </p:spPr>
        <p:txBody>
          <a:bodyPr tIns="91440"/>
          <a:lstStyle>
            <a:lvl1pPr marL="0" indent="0" algn="ctr">
              <a:spcBef>
                <a:spcPts val="0"/>
              </a:spcBef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Month ## ####, ##:##–##:## AM/PM</a:t>
            </a:r>
          </a:p>
          <a:p>
            <a:r>
              <a:rPr lang="en-US" dirty="0"/>
              <a:t>Location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99A8B3-F42D-1349-BF79-147675851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160" y="711776"/>
            <a:ext cx="3023616" cy="6299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859708-ED06-B341-B81A-185FA4230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823" y="6292352"/>
            <a:ext cx="4378356" cy="365760"/>
          </a:xfrm>
          <a:prstGeom prst="rect">
            <a:avLst/>
          </a:prstGeom>
          <a:effectLst>
            <a:outerShdw blurRad="203200" sx="104000" sy="104000" algn="ctr" rotWithShape="0">
              <a:prstClr val="black">
                <a:alpha val="76000"/>
              </a:prstClr>
            </a:outerShdw>
          </a:effectLst>
        </p:spPr>
      </p:pic>
      <p:pic>
        <p:nvPicPr>
          <p:cNvPr id="8" name="Picture 7" descr="BIF interior.jpg">
            <a:extLst>
              <a:ext uri="{FF2B5EF4-FFF2-40B4-BE49-F238E27FC236}">
                <a16:creationId xmlns:a16="http://schemas.microsoft.com/office/drawing/2014/main" id="{9095CB4F-07E6-514B-A6BA-E37D007FA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D1051C1-3C4A-114A-BEAA-F85C009B68F4}"/>
              </a:ext>
            </a:extLst>
          </p:cNvPr>
          <p:cNvSpPr/>
          <p:nvPr/>
        </p:nvSpPr>
        <p:spPr>
          <a:xfrm>
            <a:off x="0" y="1865801"/>
            <a:ext cx="12192000" cy="3126401"/>
          </a:xfrm>
          <a:prstGeom prst="rect">
            <a:avLst/>
          </a:prstGeom>
          <a:solidFill>
            <a:srgbClr val="D52C0E">
              <a:alpha val="7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C4362C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4D7EB-5F18-7C4D-AED3-FEF1DCAE0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160" y="711776"/>
            <a:ext cx="3023616" cy="6299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03D9DB-E592-9B47-AF44-597DFFA73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823" y="6292352"/>
            <a:ext cx="4378356" cy="365760"/>
          </a:xfrm>
          <a:prstGeom prst="rect">
            <a:avLst/>
          </a:prstGeom>
          <a:effectLst>
            <a:outerShdw blurRad="203200" sx="104000" sy="104000" algn="ctr" rotWithShape="0">
              <a:prstClr val="black">
                <a:alpha val="76000"/>
              </a:prstClr>
            </a:outerShdw>
          </a:effectLst>
        </p:spPr>
      </p:pic>
      <p:pic>
        <p:nvPicPr>
          <p:cNvPr id="14" name="Picture 13" descr="BIF interior.jpg">
            <a:extLst>
              <a:ext uri="{FF2B5EF4-FFF2-40B4-BE49-F238E27FC236}">
                <a16:creationId xmlns:a16="http://schemas.microsoft.com/office/drawing/2014/main" id="{EC07C181-72FE-D545-BB07-1BBA17290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9DC9D46-0A4D-204F-90BA-37A1D89585B9}"/>
              </a:ext>
            </a:extLst>
          </p:cNvPr>
          <p:cNvSpPr/>
          <p:nvPr/>
        </p:nvSpPr>
        <p:spPr>
          <a:xfrm>
            <a:off x="0" y="1865801"/>
            <a:ext cx="12192000" cy="3126401"/>
          </a:xfrm>
          <a:prstGeom prst="rect">
            <a:avLst/>
          </a:prstGeom>
          <a:solidFill>
            <a:srgbClr val="D52C0E">
              <a:alpha val="7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C4362C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37267A-B842-2B40-ABC4-CB938248A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160" y="711776"/>
            <a:ext cx="3023616" cy="6299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D70DBF-DEF5-DB42-906B-BCCF13435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823" y="6292352"/>
            <a:ext cx="4378356" cy="365760"/>
          </a:xfrm>
          <a:prstGeom prst="rect">
            <a:avLst/>
          </a:prstGeom>
          <a:effectLst>
            <a:outerShdw blurRad="203200" sx="104000" sy="104000" algn="ctr" rotWithShape="0">
              <a:prstClr val="black">
                <a:alpha val="76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61371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pos="2880">
          <p15:clr>
            <a:srgbClr val="FBAE40"/>
          </p15:clr>
        </p15:guide>
        <p15:guide id="6" orient="horz" pos="16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Main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E448F4C-8663-4CDF-8EAD-3FC5DBD6AA7F}"/>
              </a:ext>
            </a:extLst>
          </p:cNvPr>
          <p:cNvSpPr/>
          <p:nvPr/>
        </p:nvSpPr>
        <p:spPr>
          <a:xfrm>
            <a:off x="9860280" y="0"/>
            <a:ext cx="2331720" cy="123952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1920" rIns="12192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467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2065867"/>
            <a:ext cx="10363200" cy="1363133"/>
          </a:xfrm>
        </p:spPr>
        <p:txBody>
          <a:bodyPr rIns="0" bIns="91440" anchor="b">
            <a:noAutofit/>
          </a:bodyPr>
          <a:lstStyle>
            <a:lvl1pPr algn="l">
              <a:defRPr sz="4267" b="1" cap="none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429001"/>
            <a:ext cx="10363200" cy="1500716"/>
          </a:xfrm>
        </p:spPr>
        <p:txBody>
          <a:bodyPr tIns="91440" anchor="t"/>
          <a:lstStyle>
            <a:lvl1pPr marL="0" indent="0">
              <a:spcBef>
                <a:spcPts val="0"/>
              </a:spcBef>
              <a:spcAft>
                <a:spcPts val="533"/>
              </a:spcAft>
              <a:buFont typeface="+mj-lt"/>
              <a:buNone/>
              <a:defRPr sz="2667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11C08-32E6-4BC6-A385-B6887C50F8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F5876-C7DC-439A-A1DA-D553700E3C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fld id="{E2B3D45F-E48B-4D14-A308-BD9200F597ED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 descr="Block I blue.tif">
            <a:extLst>
              <a:ext uri="{FF2B5EF4-FFF2-40B4-BE49-F238E27FC236}">
                <a16:creationId xmlns:a16="http://schemas.microsoft.com/office/drawing/2014/main" id="{AF3E17EB-41DE-DF4E-A63C-D4098CB3E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5077" y="275165"/>
            <a:ext cx="422124" cy="609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DB851E3-B648-684E-A084-75A83CCFFDE5}"/>
              </a:ext>
            </a:extLst>
          </p:cNvPr>
          <p:cNvSpPr/>
          <p:nvPr/>
        </p:nvSpPr>
        <p:spPr>
          <a:xfrm>
            <a:off x="9860280" y="0"/>
            <a:ext cx="2331720" cy="123952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1920" rIns="12192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467" dirty="0">
              <a:solidFill>
                <a:schemeClr val="tx1"/>
              </a:solidFill>
            </a:endParaRPr>
          </a:p>
        </p:txBody>
      </p:sp>
      <p:pic>
        <p:nvPicPr>
          <p:cNvPr id="9" name="Picture 8" descr="Block I blue.tif">
            <a:extLst>
              <a:ext uri="{FF2B5EF4-FFF2-40B4-BE49-F238E27FC236}">
                <a16:creationId xmlns:a16="http://schemas.microsoft.com/office/drawing/2014/main" id="{6B7D8DEC-DD39-C646-B93E-D9D38813E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5077" y="275165"/>
            <a:ext cx="422124" cy="609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4ABBF55-3887-7142-BA98-D27ACDEA5886}"/>
              </a:ext>
            </a:extLst>
          </p:cNvPr>
          <p:cNvSpPr/>
          <p:nvPr/>
        </p:nvSpPr>
        <p:spPr>
          <a:xfrm>
            <a:off x="9860280" y="0"/>
            <a:ext cx="2331720" cy="123952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1920" rIns="12192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467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6043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b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2065867"/>
            <a:ext cx="10363200" cy="1363133"/>
          </a:xfrm>
        </p:spPr>
        <p:txBody>
          <a:bodyPr rIns="0" bIns="91440" anchor="b">
            <a:noAutofit/>
          </a:bodyPr>
          <a:lstStyle>
            <a:lvl1pPr algn="l">
              <a:defRPr sz="4267" b="1" cap="none" spc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429001"/>
            <a:ext cx="10363200" cy="1500716"/>
          </a:xfrm>
        </p:spPr>
        <p:txBody>
          <a:bodyPr tIns="91440" anchor="t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2B3D45F-E48B-4D14-A308-BD9200F597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788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4800" y="5969000"/>
            <a:ext cx="11582400" cy="609600"/>
          </a:xfrm>
          <a:ln w="9525">
            <a:solidFill>
              <a:schemeClr val="tx1"/>
            </a:solidFill>
          </a:ln>
        </p:spPr>
        <p:txBody>
          <a:bodyPr lIns="457200" tIns="91440" rIns="457200" bIns="9144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867">
                <a:solidFill>
                  <a:schemeClr val="tx1"/>
                </a:solidFill>
              </a:defRPr>
            </a:lvl1pPr>
            <a:lvl2pPr marL="609585" indent="0" algn="ctr">
              <a:buNone/>
              <a:defRPr sz="1867"/>
            </a:lvl2pPr>
            <a:lvl3pPr marL="1219170" indent="0" algn="ctr">
              <a:buNone/>
              <a:defRPr sz="1867"/>
            </a:lvl3pPr>
            <a:lvl4pPr marL="1828754" indent="0" algn="ctr">
              <a:buNone/>
              <a:defRPr sz="1867"/>
            </a:lvl4pPr>
            <a:lvl5pPr marL="2438339" indent="0" algn="ctr">
              <a:buNone/>
              <a:defRPr sz="18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2B3D45F-E48B-4D14-A308-BD9200F597ED}" type="slidenum">
              <a:rPr lang="en-IN" smtClean="0"/>
              <a:t>‹#›</a:t>
            </a:fld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273762-37B0-8943-A127-79042FB9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9400"/>
            <a:ext cx="11582400" cy="727285"/>
          </a:xfrm>
        </p:spPr>
        <p:txBody>
          <a:bodyPr tIns="0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0560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2" orient="horz" pos="2724">
          <p15:clr>
            <a:srgbClr val="F26B43"/>
          </p15:clr>
        </p15:guide>
        <p15:guide id="13" pos="2808">
          <p15:clr>
            <a:srgbClr val="FDE53C"/>
          </p15:clr>
        </p15:guide>
        <p15:guide id="14" pos="2952">
          <p15:clr>
            <a:srgbClr val="FDE53C"/>
          </p15:clr>
        </p15:guide>
        <p15:guide id="15" orient="horz" pos="612">
          <p15:clr>
            <a:srgbClr val="F26B43"/>
          </p15:clr>
        </p15:guide>
        <p15:guide id="16" orient="horz" pos="16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6EB8-CE92-4EFD-8AF4-0B1D07762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14977-DFB1-40D2-8A91-D63F795C0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BECB4-BC3E-418E-8A7E-04C93218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0884-D894-4B04-848B-B629543FA4FC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40911-5F77-4479-89DF-2688CD33B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70FA2-15B0-42EC-B8E5-1D47FDF2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D45F-E48B-4D14-A308-BD9200F597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5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79399"/>
            <a:ext cx="11582400" cy="910167"/>
          </a:xfrm>
          <a:prstGeom prst="rect">
            <a:avLst/>
          </a:prstGeom>
        </p:spPr>
        <p:txBody>
          <a:bodyPr vert="horz" lIns="0" tIns="0" rIns="109728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498600"/>
            <a:ext cx="11582400" cy="50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855883"/>
            <a:ext cx="12192000" cy="2117"/>
          </a:xfrm>
          <a:prstGeom prst="line">
            <a:avLst/>
          </a:prstGeom>
          <a:ln w="476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4800" y="6578600"/>
            <a:ext cx="4876800" cy="2476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144000" y="6578600"/>
            <a:ext cx="2743200" cy="24384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2B3D45F-E48B-4D14-A308-BD9200F597E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6A43BC-5394-AD4D-87D7-CFFCA3A4702A}"/>
              </a:ext>
            </a:extLst>
          </p:cNvPr>
          <p:cNvCxnSpPr/>
          <p:nvPr/>
        </p:nvCxnSpPr>
        <p:spPr>
          <a:xfrm>
            <a:off x="0" y="6855883"/>
            <a:ext cx="12192000" cy="2117"/>
          </a:xfrm>
          <a:prstGeom prst="line">
            <a:avLst/>
          </a:prstGeom>
          <a:ln w="476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78324C-0DDC-964A-8E80-A2384E613E16}"/>
              </a:ext>
            </a:extLst>
          </p:cNvPr>
          <p:cNvCxnSpPr/>
          <p:nvPr/>
        </p:nvCxnSpPr>
        <p:spPr>
          <a:xfrm>
            <a:off x="0" y="6855883"/>
            <a:ext cx="12192000" cy="2117"/>
          </a:xfrm>
          <a:prstGeom prst="line">
            <a:avLst/>
          </a:prstGeom>
          <a:ln w="476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35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990575" indent="-380990" algn="l" defTabSz="609585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2133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523962" indent="-304792" algn="l" defTabSz="609585" rtl="0" eaLnBrk="1" latinLnBrk="0" hangingPunct="1">
        <a:spcBef>
          <a:spcPct val="200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2133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2133547" indent="-304792" algn="l" defTabSz="609585" rtl="0" eaLnBrk="1" latinLnBrk="0" hangingPunct="1">
        <a:spcBef>
          <a:spcPct val="20000"/>
        </a:spcBef>
        <a:buClr>
          <a:schemeClr val="accent2"/>
        </a:buClr>
        <a:buSzPct val="70000"/>
        <a:buFont typeface="Wingdings" pitchFamily="2" charset="2"/>
        <a:buChar char="q"/>
        <a:defRPr sz="2133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743131" indent="-304792" algn="l" defTabSz="609585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2133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9" orient="horz" pos="3108">
          <p15:clr>
            <a:srgbClr val="F26B43"/>
          </p15:clr>
        </p15:guide>
        <p15:guide id="10" pos="144">
          <p15:clr>
            <a:srgbClr val="F26B43"/>
          </p15:clr>
        </p15:guide>
        <p15:guide id="11" pos="5616">
          <p15:clr>
            <a:srgbClr val="F26B43"/>
          </p15:clr>
        </p15:guide>
        <p15:guide id="12" orient="horz" pos="1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2259C2-0368-4F2A-81D3-2E29354BA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Outsourcing Planning</a:t>
            </a:r>
            <a:br>
              <a:rPr lang="en-IN" dirty="0"/>
            </a:br>
            <a:r>
              <a:rPr lang="en-IN" dirty="0"/>
              <a:t>using Monte Carlo Simulation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14175F-4B2A-45F7-B3C0-103CF3F9C7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IS 590PR Final Project</a:t>
            </a:r>
          </a:p>
          <a:p>
            <a:endParaRPr lang="en-IN" dirty="0"/>
          </a:p>
          <a:p>
            <a:r>
              <a:rPr lang="en-IN" sz="2000" dirty="0"/>
              <a:t>By Saurav Yadav and </a:t>
            </a:r>
            <a:r>
              <a:rPr lang="en-IN" sz="2000" dirty="0" err="1"/>
              <a:t>Pranali</a:t>
            </a:r>
            <a:r>
              <a:rPr lang="en-IN" sz="2000" dirty="0"/>
              <a:t> Mane</a:t>
            </a:r>
          </a:p>
        </p:txBody>
      </p:sp>
    </p:spTree>
    <p:extLst>
      <p:ext uri="{BB962C8B-B14F-4D97-AF65-F5344CB8AC3E}">
        <p14:creationId xmlns:p14="http://schemas.microsoft.com/office/powerpoint/2010/main" val="3618897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0E6E47-97A7-4B6C-BE03-4EE8DDF8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4917" y="5428449"/>
            <a:ext cx="11582400" cy="72728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0199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EA95E-E204-4677-A75D-17A62DA7B1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Getting an estimate of the capacity of an organization based on it’s resources, it can plan better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FE43A6-83E5-4832-BB1E-5F6E4082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7E3CD1-D814-4614-8DD6-C7E5BF75E0ED}"/>
              </a:ext>
            </a:extLst>
          </p:cNvPr>
          <p:cNvSpPr txBox="1"/>
          <p:nvPr/>
        </p:nvSpPr>
        <p:spPr>
          <a:xfrm>
            <a:off x="304800" y="1149925"/>
            <a:ext cx="4114799" cy="41148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tIns="91440" bIns="91440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Outsourcing is the business practice of hiring a party outside a company to perform services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It was started as a practice in 1989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Inspired from State Farm</a:t>
            </a:r>
          </a:p>
        </p:txBody>
      </p:sp>
      <p:pic>
        <p:nvPicPr>
          <p:cNvPr id="1026" name="Picture 2" descr="Image result for outsourcing">
            <a:extLst>
              <a:ext uri="{FF2B5EF4-FFF2-40B4-BE49-F238E27FC236}">
                <a16:creationId xmlns:a16="http://schemas.microsoft.com/office/drawing/2014/main" id="{27258CFB-0382-4FE7-81D1-B74965335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223" y="1316180"/>
            <a:ext cx="7374977" cy="352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14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B01DAEB-0FAA-A14A-8CBC-D7633E30471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154EA64-C67A-624C-A147-549F97A9164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1" y="1311485"/>
            <a:ext cx="11578071" cy="609600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Monte Carlo Simulation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2514863"/>
            <a:ext cx="5638800" cy="566295"/>
          </a:xfrm>
          <a:prstGeom prst="rect">
            <a:avLst/>
          </a:prstGeom>
          <a:ln w="952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67" dirty="0"/>
              <a:t>Fixed Number of Employees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250279" y="2514863"/>
            <a:ext cx="5634471" cy="566295"/>
          </a:xfrm>
          <a:prstGeom prst="rect">
            <a:avLst/>
          </a:prstGeom>
          <a:ln w="952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67" dirty="0"/>
              <a:t>Fixed Number of Projects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3222731"/>
            <a:ext cx="5638800" cy="2543069"/>
          </a:xfrm>
          <a:prstGeom prst="rect">
            <a:avLst/>
          </a:prstGeom>
          <a:ln w="9525">
            <a:solidFill>
              <a:schemeClr val="accent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Number of employees will be fixed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result of the simulation will be the number of projects a company can 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Helps in estimating the number of projects that will need to be outsourced</a:t>
            </a:r>
          </a:p>
        </p:txBody>
      </p:sp>
      <p:sp>
        <p:nvSpPr>
          <p:cNvPr id="8" name="Rectangle 7"/>
          <p:cNvSpPr/>
          <p:nvPr/>
        </p:nvSpPr>
        <p:spPr>
          <a:xfrm>
            <a:off x="6250279" y="3222731"/>
            <a:ext cx="5634471" cy="2543069"/>
          </a:xfrm>
          <a:prstGeom prst="rect">
            <a:avLst/>
          </a:prstGeom>
          <a:ln w="9525">
            <a:solidFill>
              <a:schemeClr val="accent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3284B"/>
                </a:solidFill>
              </a:rPr>
              <a:t>Number of projects will be fixed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3284B"/>
                </a:solidFill>
              </a:rPr>
              <a:t>Number of employees to be hired will be the result of the simulation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3284B"/>
                </a:solidFill>
              </a:rPr>
              <a:t>Helping in planning the number of employees to be hired to achieve goals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124200" y="1907341"/>
            <a:ext cx="0" cy="212360"/>
          </a:xfrm>
          <a:prstGeom prst="line">
            <a:avLst/>
          </a:prstGeom>
          <a:ln w="952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9066431" y="1907341"/>
            <a:ext cx="2165" cy="212360"/>
          </a:xfrm>
          <a:prstGeom prst="line">
            <a:avLst/>
          </a:prstGeom>
          <a:ln w="952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124200" y="3081158"/>
            <a:ext cx="0" cy="141573"/>
          </a:xfrm>
          <a:prstGeom prst="line">
            <a:avLst/>
          </a:prstGeom>
          <a:ln w="9525">
            <a:solidFill>
              <a:schemeClr val="accent3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067513" y="3081158"/>
            <a:ext cx="0" cy="141573"/>
          </a:xfrm>
          <a:prstGeom prst="line">
            <a:avLst/>
          </a:prstGeom>
          <a:ln w="9525">
            <a:solidFill>
              <a:schemeClr val="accent3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4800" y="2090142"/>
            <a:ext cx="5638800" cy="424721"/>
          </a:xfrm>
          <a:prstGeom prst="rect">
            <a:avLst/>
          </a:prstGeom>
          <a:ln w="9525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/>
              <a:t>Scenario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47827" y="2090142"/>
            <a:ext cx="5639373" cy="424721"/>
          </a:xfrm>
          <a:prstGeom prst="rect">
            <a:avLst/>
          </a:prstGeom>
          <a:ln w="9525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/>
              <a:t>Scenario 2</a:t>
            </a:r>
          </a:p>
        </p:txBody>
      </p:sp>
    </p:spTree>
    <p:extLst>
      <p:ext uri="{BB962C8B-B14F-4D97-AF65-F5344CB8AC3E}">
        <p14:creationId xmlns:p14="http://schemas.microsoft.com/office/powerpoint/2010/main" val="319950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9A63E7-A307-49B5-91CA-B88FCB27A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871095"/>
            <a:ext cx="11582400" cy="727285"/>
          </a:xfrm>
        </p:spPr>
        <p:txBody>
          <a:bodyPr/>
          <a:lstStyle/>
          <a:p>
            <a:r>
              <a:rPr lang="en-IN" dirty="0"/>
              <a:t>		Assumptions 							   Variables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51CA74-E2AF-42C9-81E0-57356065E9FD}"/>
              </a:ext>
            </a:extLst>
          </p:cNvPr>
          <p:cNvSpPr/>
          <p:nvPr/>
        </p:nvSpPr>
        <p:spPr>
          <a:xfrm>
            <a:off x="7442579" y="1917593"/>
            <a:ext cx="3945864" cy="604148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en-US" sz="1400" b="1" dirty="0">
                <a:solidFill>
                  <a:srgbClr val="FFFFFF"/>
                </a:solidFill>
              </a:rPr>
              <a:t>Project Duration (12 – 20 weeks)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9DD36A-ED2E-4532-B1F4-F2F1C61B758C}"/>
              </a:ext>
            </a:extLst>
          </p:cNvPr>
          <p:cNvSpPr/>
          <p:nvPr/>
        </p:nvSpPr>
        <p:spPr>
          <a:xfrm>
            <a:off x="7442579" y="3965288"/>
            <a:ext cx="3945864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2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en-US" sz="1400" b="1" dirty="0">
                <a:solidFill>
                  <a:schemeClr val="bg1"/>
                </a:solidFill>
              </a:rPr>
              <a:t>Team size (3 – 7 members)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A43CED-5DAE-4140-8F25-5241D76CFDA8}"/>
              </a:ext>
            </a:extLst>
          </p:cNvPr>
          <p:cNvSpPr/>
          <p:nvPr/>
        </p:nvSpPr>
        <p:spPr>
          <a:xfrm>
            <a:off x="7442579" y="2929518"/>
            <a:ext cx="3945863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2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en-US" sz="1400" b="1" dirty="0">
                <a:solidFill>
                  <a:srgbClr val="FFFFFF"/>
                </a:solidFill>
              </a:rPr>
              <a:t>Project Sensitivity (2 – 12 weeks)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3F510C-8702-4E0D-B4EA-7917FEFC8ED8}"/>
              </a:ext>
            </a:extLst>
          </p:cNvPr>
          <p:cNvSpPr/>
          <p:nvPr/>
        </p:nvSpPr>
        <p:spPr>
          <a:xfrm>
            <a:off x="7442579" y="5001058"/>
            <a:ext cx="3945863" cy="6095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en-US" sz="1400" b="1" dirty="0">
                <a:solidFill>
                  <a:schemeClr val="tx1"/>
                </a:solidFill>
              </a:rPr>
              <a:t>Priority (1 – 5)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7BD1AD-6291-4364-8914-5AF8ABA0EEB7}"/>
              </a:ext>
            </a:extLst>
          </p:cNvPr>
          <p:cNvCxnSpPr>
            <a:cxnSpLocks/>
          </p:cNvCxnSpPr>
          <p:nvPr/>
        </p:nvCxnSpPr>
        <p:spPr>
          <a:xfrm>
            <a:off x="6096000" y="449402"/>
            <a:ext cx="0" cy="59591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88E2E43-D4BA-4311-BC2C-07ED37D632C7}"/>
              </a:ext>
            </a:extLst>
          </p:cNvPr>
          <p:cNvSpPr/>
          <p:nvPr/>
        </p:nvSpPr>
        <p:spPr>
          <a:xfrm>
            <a:off x="1000219" y="1912141"/>
            <a:ext cx="3945864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en-IN" sz="1400" b="1" dirty="0">
                <a:solidFill>
                  <a:schemeClr val="tx1"/>
                </a:solidFill>
              </a:rPr>
              <a:t>One employee will work only on one project at a time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622D9C-5633-4140-91E5-0EDA2106144D}"/>
              </a:ext>
            </a:extLst>
          </p:cNvPr>
          <p:cNvSpPr/>
          <p:nvPr/>
        </p:nvSpPr>
        <p:spPr>
          <a:xfrm>
            <a:off x="1000219" y="3965288"/>
            <a:ext cx="3945864" cy="609600"/>
          </a:xfrm>
          <a:prstGeom prst="rect">
            <a:avLst/>
          </a:prstGeom>
          <a:solidFill>
            <a:srgbClr val="5988D5"/>
          </a:solidFill>
          <a:ln w="9525">
            <a:solidFill>
              <a:schemeClr val="bg2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50 working weeks in a year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19D57C-2B40-43F3-8D2D-EC3F424EDDB3}"/>
              </a:ext>
            </a:extLst>
          </p:cNvPr>
          <p:cNvSpPr/>
          <p:nvPr/>
        </p:nvSpPr>
        <p:spPr>
          <a:xfrm>
            <a:off x="1000219" y="2929518"/>
            <a:ext cx="3945863" cy="609600"/>
          </a:xfrm>
          <a:prstGeom prst="rect">
            <a:avLst/>
          </a:prstGeom>
          <a:solidFill>
            <a:srgbClr val="E84927"/>
          </a:solidFill>
          <a:ln w="9525">
            <a:solidFill>
              <a:schemeClr val="bg2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Total 30 employees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093579-97F9-4D55-801F-7627A0FB613A}"/>
              </a:ext>
            </a:extLst>
          </p:cNvPr>
          <p:cNvSpPr/>
          <p:nvPr/>
        </p:nvSpPr>
        <p:spPr>
          <a:xfrm>
            <a:off x="1000219" y="5001058"/>
            <a:ext cx="3945863" cy="609599"/>
          </a:xfrm>
          <a:prstGeom prst="rect">
            <a:avLst/>
          </a:prstGeom>
          <a:solidFill>
            <a:schemeClr val="tx1"/>
          </a:solidFill>
          <a:ln w="9525">
            <a:solidFill>
              <a:schemeClr val="tx2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en-IN" sz="1400" b="1" dirty="0">
                <a:solidFill>
                  <a:schemeClr val="bg1"/>
                </a:solidFill>
              </a:rPr>
              <a:t>Projects in queue are considered incomplete</a:t>
            </a:r>
          </a:p>
        </p:txBody>
      </p:sp>
    </p:spTree>
    <p:extLst>
      <p:ext uri="{BB962C8B-B14F-4D97-AF65-F5344CB8AC3E}">
        <p14:creationId xmlns:p14="http://schemas.microsoft.com/office/powerpoint/2010/main" val="1987571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6A25F7-1B70-47C8-AEA4-1876D734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of Scenario 1: Fixed Employees</a:t>
            </a:r>
          </a:p>
        </p:txBody>
      </p:sp>
      <p:pic>
        <p:nvPicPr>
          <p:cNvPr id="11" name="Picture 10" descr="A close up of a window&#10;&#10;Description generated with high confidence">
            <a:extLst>
              <a:ext uri="{FF2B5EF4-FFF2-40B4-BE49-F238E27FC236}">
                <a16:creationId xmlns:a16="http://schemas.microsoft.com/office/drawing/2014/main" id="{6086ED98-4EB1-4DCF-AF83-C74938CCF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55" y="1006685"/>
            <a:ext cx="9381033" cy="53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5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B428BE-49DB-4E3B-9C34-12FBD16BD1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Based on above and similar outputs, an organization can take necessary actions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862274-DE6B-4781-A166-893AC17B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41450"/>
            <a:ext cx="11582400" cy="727285"/>
          </a:xfrm>
        </p:spPr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F901114-EF0F-4519-885D-611A2AF56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694" y="742782"/>
            <a:ext cx="2008909" cy="1033997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41BDC23-3F3F-4060-9376-AE25E46D9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382" y="1902732"/>
            <a:ext cx="5058764" cy="3814362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636E3D4-5422-44F0-A05A-34C11E43FE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554" b="17246"/>
          <a:stretch/>
        </p:blipFill>
        <p:spPr>
          <a:xfrm>
            <a:off x="1724779" y="812048"/>
            <a:ext cx="2736385" cy="491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6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6A25F7-1B70-47C8-AEA4-1876D734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of Scenario 2: Fixed Projects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869CB1-6351-497F-BFF8-5A0971EBE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221" y="1006685"/>
            <a:ext cx="2956043" cy="558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18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B428BE-49DB-4E3B-9C34-12FBD16BD1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Based on above and similar outputs, an organization can take necessary actions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862274-DE6B-4781-A166-893AC17B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674297-C053-4DC2-B5E6-313DD47AF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584" y="1102616"/>
            <a:ext cx="5380186" cy="40313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2FB76D-566C-43EA-8FC0-B6E2DAC50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58" y="2298392"/>
            <a:ext cx="3998427" cy="153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4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FA72C66-98B1-724E-A711-B0B10758C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154EA64-C67A-624C-A147-549F97A9164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 &amp; Possible Improvements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1" y="1295400"/>
            <a:ext cx="11582399" cy="73152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189"/>
            <a:r>
              <a:rPr lang="en-US" sz="1867" b="1" dirty="0">
                <a:solidFill>
                  <a:schemeClr val="bg1"/>
                </a:solidFill>
              </a:rPr>
              <a:t>How can the program be improved and made more real-world like?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CA44077-8536-B944-9DE0-8A3EAA18A16C}"/>
              </a:ext>
            </a:extLst>
          </p:cNvPr>
          <p:cNvGrpSpPr/>
          <p:nvPr/>
        </p:nvGrpSpPr>
        <p:grpSpPr>
          <a:xfrm>
            <a:off x="304801" y="2951480"/>
            <a:ext cx="11582399" cy="731520"/>
            <a:chOff x="228600" y="2112882"/>
            <a:chExt cx="8686799" cy="548640"/>
          </a:xfrm>
        </p:grpSpPr>
        <p:sp>
          <p:nvSpPr>
            <p:cNvPr id="6" name="Rectangle 5"/>
            <p:cNvSpPr/>
            <p:nvPr/>
          </p:nvSpPr>
          <p:spPr>
            <a:xfrm>
              <a:off x="228600" y="2112882"/>
              <a:ext cx="1828800" cy="548640"/>
            </a:xfrm>
            <a:prstGeom prst="rect">
              <a:avLst/>
            </a:prstGeom>
            <a:ln w="9525">
              <a:solidFill>
                <a:schemeClr val="accent2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r>
                <a:rPr lang="en-US" sz="1467" dirty="0">
                  <a:solidFill>
                    <a:schemeClr val="bg1"/>
                  </a:solidFill>
                </a:rPr>
                <a:t>Variables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2112882"/>
              <a:ext cx="6857999" cy="548640"/>
            </a:xfrm>
            <a:prstGeom prst="rect">
              <a:avLst/>
            </a:prstGeom>
            <a:ln w="952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defTabSz="457189"/>
              <a:r>
                <a:rPr lang="en-US" sz="1467" dirty="0">
                  <a:solidFill>
                    <a:schemeClr val="tx1"/>
                  </a:solidFill>
                </a:rPr>
                <a:t> More variables can be considered to make the simulation more real-world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D2F3C5F-5D13-494D-92C9-F7AE45A46515}"/>
              </a:ext>
            </a:extLst>
          </p:cNvPr>
          <p:cNvGrpSpPr/>
          <p:nvPr/>
        </p:nvGrpSpPr>
        <p:grpSpPr>
          <a:xfrm>
            <a:off x="304800" y="3992880"/>
            <a:ext cx="11589325" cy="731520"/>
            <a:chOff x="228600" y="2883283"/>
            <a:chExt cx="8691994" cy="548640"/>
          </a:xfrm>
        </p:grpSpPr>
        <p:sp>
          <p:nvSpPr>
            <p:cNvPr id="7" name="Rectangle 6"/>
            <p:cNvSpPr/>
            <p:nvPr/>
          </p:nvSpPr>
          <p:spPr>
            <a:xfrm>
              <a:off x="228600" y="2883283"/>
              <a:ext cx="1828800" cy="54864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189"/>
              <a:r>
                <a:rPr lang="en-US" sz="1467" dirty="0">
                  <a:solidFill>
                    <a:schemeClr val="bg1"/>
                  </a:solidFill>
                </a:rPr>
                <a:t>Employee Variability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062595" y="2883283"/>
              <a:ext cx="6857999" cy="548640"/>
            </a:xfrm>
            <a:prstGeom prst="rect">
              <a:avLst/>
            </a:prstGeom>
            <a:ln w="952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defTabSz="457189"/>
              <a:r>
                <a:rPr lang="en-US" sz="1467" dirty="0">
                  <a:solidFill>
                    <a:schemeClr val="tx1"/>
                  </a:solidFill>
                </a:rPr>
                <a:t>Employees can be differentiated based on their skills and experience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A630EB9-EC4C-F241-8386-561A5E6DA5CB}"/>
              </a:ext>
            </a:extLst>
          </p:cNvPr>
          <p:cNvGrpSpPr/>
          <p:nvPr/>
        </p:nvGrpSpPr>
        <p:grpSpPr>
          <a:xfrm>
            <a:off x="304800" y="5034280"/>
            <a:ext cx="11582400" cy="731520"/>
            <a:chOff x="228600" y="3615292"/>
            <a:chExt cx="8686800" cy="548640"/>
          </a:xfrm>
        </p:grpSpPr>
        <p:sp>
          <p:nvSpPr>
            <p:cNvPr id="8" name="Rectangle 7"/>
            <p:cNvSpPr/>
            <p:nvPr/>
          </p:nvSpPr>
          <p:spPr>
            <a:xfrm>
              <a:off x="228600" y="3615292"/>
              <a:ext cx="1828800" cy="54864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189"/>
              <a:r>
                <a:rPr lang="en-US" sz="1467" dirty="0">
                  <a:solidFill>
                    <a:schemeClr val="bg1"/>
                  </a:solidFill>
                </a:rPr>
                <a:t>Project Breakdown	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57401" y="3615292"/>
              <a:ext cx="6857999" cy="548640"/>
            </a:xfrm>
            <a:prstGeom prst="rect">
              <a:avLst/>
            </a:prstGeom>
            <a:ln w="952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defTabSz="457189"/>
              <a:r>
                <a:rPr lang="en-US" sz="1467" dirty="0">
                  <a:solidFill>
                    <a:schemeClr val="tx1"/>
                  </a:solidFill>
                </a:rPr>
                <a:t>Projects can be broken down into tasks to further improve the accuracy of simulations</a:t>
              </a:r>
            </a:p>
          </p:txBody>
        </p:sp>
      </p:grpSp>
      <p:sp>
        <p:nvSpPr>
          <p:cNvPr id="16" name="Pentagon 15">
            <a:extLst>
              <a:ext uri="{FF2B5EF4-FFF2-40B4-BE49-F238E27FC236}">
                <a16:creationId xmlns:a16="http://schemas.microsoft.com/office/drawing/2014/main" id="{3984E030-014B-914F-B3CF-72A05AEFEFD0}"/>
              </a:ext>
            </a:extLst>
          </p:cNvPr>
          <p:cNvSpPr/>
          <p:nvPr/>
        </p:nvSpPr>
        <p:spPr>
          <a:xfrm rot="5400000" flipV="1">
            <a:off x="5943600" y="1270000"/>
            <a:ext cx="304800" cy="2438400"/>
          </a:xfrm>
          <a:prstGeom prst="homePlate">
            <a:avLst>
              <a:gd name="adj" fmla="val 189552"/>
            </a:avLst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25051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IBC (Fall 2018)">
      <a:dk1>
        <a:srgbClr val="13284B"/>
      </a:dk1>
      <a:lt1>
        <a:srgbClr val="FFFFFF"/>
      </a:lt1>
      <a:dk2>
        <a:srgbClr val="13284B"/>
      </a:dk2>
      <a:lt2>
        <a:srgbClr val="FFFFFF"/>
      </a:lt2>
      <a:accent1>
        <a:srgbClr val="13284B"/>
      </a:accent1>
      <a:accent2>
        <a:srgbClr val="E84927"/>
      </a:accent2>
      <a:accent3>
        <a:srgbClr val="336FCA"/>
      </a:accent3>
      <a:accent4>
        <a:srgbClr val="838383"/>
      </a:accent4>
      <a:accent5>
        <a:srgbClr val="ADADAD"/>
      </a:accent5>
      <a:accent6>
        <a:srgbClr val="D6D6D6"/>
      </a:accent6>
      <a:hlink>
        <a:srgbClr val="E84927"/>
      </a:hlink>
      <a:folHlink>
        <a:srgbClr val="E8492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100" dirty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1"/>
          </a:solidFill>
        </a:ln>
      </a:spPr>
      <a:bodyPr wrap="square" tIns="91440" bIns="91440" rtlCol="0">
        <a:noAutofit/>
      </a:bodyPr>
      <a:lstStyle>
        <a:defPPr algn="l">
          <a:defRPr sz="11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2BE1FC8E-0257-43A9-87C4-1A71B6CEC4E0}" vid="{61787634-0730-4F6F-8D52-1161548713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548</TotalTime>
  <Words>276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Wingdings</vt:lpstr>
      <vt:lpstr>Theme1</vt:lpstr>
      <vt:lpstr>Project Outsourcing Planning using Monte Carlo Simulation</vt:lpstr>
      <vt:lpstr>Background</vt:lpstr>
      <vt:lpstr>Scenarios</vt:lpstr>
      <vt:lpstr>  Assumptions           Variables</vt:lpstr>
      <vt:lpstr>Working of Scenario 1: Fixed Employees</vt:lpstr>
      <vt:lpstr>Output</vt:lpstr>
      <vt:lpstr>Working of Scenario 2: Fixed Projects</vt:lpstr>
      <vt:lpstr>Output</vt:lpstr>
      <vt:lpstr>Limitations &amp; Possible Improvements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Outsourcing Planner</dc:title>
  <dc:creator>Saurav Yadav</dc:creator>
  <cp:lastModifiedBy>Pranali Mane</cp:lastModifiedBy>
  <cp:revision>25</cp:revision>
  <dcterms:created xsi:type="dcterms:W3CDTF">2018-12-06T18:26:08Z</dcterms:created>
  <dcterms:modified xsi:type="dcterms:W3CDTF">2018-12-12T23:51:50Z</dcterms:modified>
</cp:coreProperties>
</file>