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Helvetica Neu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11" Type="http://schemas.openxmlformats.org/officeDocument/2006/relationships/slide" Target="slides/slide7.xml"/><Relationship Id="rId22" Type="http://schemas.openxmlformats.org/officeDocument/2006/relationships/font" Target="fonts/HelveticaNeue-italic.fntdata"/><Relationship Id="rId10" Type="http://schemas.openxmlformats.org/officeDocument/2006/relationships/slide" Target="slides/slide6.xml"/><Relationship Id="rId21" Type="http://schemas.openxmlformats.org/officeDocument/2006/relationships/font" Target="fonts/HelveticaNeue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de8400a8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g3de8400a8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>
            <p:ph idx="2" type="pic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3" type="pic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4" type="pic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 2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вверху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, дополн.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5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5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1357312" y="523737"/>
            <a:ext cx="6429376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548400" y="761550"/>
            <a:ext cx="42126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Алгоритмы и структуры данных на Python</a:t>
            </a:r>
            <a:endParaRPr b="0" i="0" sz="8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566259" y="10741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680"/>
              <a:buFont typeface="Avenir"/>
              <a:buNone/>
            </a:pPr>
            <a:r>
              <a:rPr b="1" i="0" lang="en-US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lang="en-US" sz="2000">
                <a:solidFill>
                  <a:srgbClr val="4C5D6E"/>
                </a:solidFill>
              </a:rPr>
              <a:t>4</a:t>
            </a:r>
            <a:endParaRPr b="0" i="0" sz="2600" u="none" cap="none" strike="noStrik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3566250" y="1524175"/>
            <a:ext cx="4784100" cy="12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Эмпирическая оценка алгоритмов на 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ython copy.png"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3570400" y="3819900"/>
            <a:ext cx="47841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Измерения времени работы с использованием timeit. Профайлер.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Асимптотический анализ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7"/>
          <p:cNvSpPr/>
          <p:nvPr/>
        </p:nvSpPr>
        <p:spPr>
          <a:xfrm>
            <a:off x="1142375" y="2371650"/>
            <a:ext cx="2637900" cy="400200"/>
          </a:xfrm>
          <a:prstGeom prst="rect">
            <a:avLst/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B56"/>
              </a:buClr>
              <a:buSzPts val="2000"/>
              <a:buFont typeface="Arial"/>
              <a:buNone/>
            </a:pPr>
            <a:r>
              <a:rPr b="1" i="0" lang="en-US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Логарифмический – O( log n)</a:t>
            </a:r>
            <a:endParaRPr b="1" i="0" sz="12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7"/>
          <p:cNvSpPr/>
          <p:nvPr/>
        </p:nvSpPr>
        <p:spPr>
          <a:xfrm>
            <a:off x="2590602" y="3166975"/>
            <a:ext cx="3225300" cy="400200"/>
          </a:xfrm>
          <a:prstGeom prst="rect">
            <a:avLst/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B56"/>
              </a:buClr>
              <a:buSzPts val="2000"/>
              <a:buFont typeface="Arial"/>
              <a:buNone/>
            </a:pPr>
            <a:r>
              <a:rPr b="1" i="0" lang="en-US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Линеарифметический – O(n·log n)</a:t>
            </a:r>
            <a:endParaRPr b="1" i="0" sz="12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4497650" y="2371650"/>
            <a:ext cx="2235300" cy="400200"/>
          </a:xfrm>
          <a:prstGeom prst="rect">
            <a:avLst/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B56"/>
              </a:buClr>
              <a:buSzPts val="2000"/>
              <a:buFont typeface="Arial"/>
              <a:buNone/>
            </a:pPr>
            <a:r>
              <a:rPr b="1" i="0" lang="en-US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Квадратичный – O(n 2)</a:t>
            </a:r>
            <a:endParaRPr b="1" i="0" sz="12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1142400" y="1200850"/>
            <a:ext cx="68544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Примеры для практического закрепления</a:t>
            </a:r>
            <a:endParaRPr b="0" i="0" sz="14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/>
          <p:nvPr/>
        </p:nvSpPr>
        <p:spPr>
          <a:xfrm>
            <a:off x="1142400" y="1200850"/>
            <a:ext cx="68544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Задача 1. Оптимизация алгоритма на примере вычисления чисел Фибоначчи</a:t>
            </a:r>
            <a:endParaRPr b="0" i="0" sz="1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0"/>
          <p:cNvSpPr/>
          <p:nvPr/>
        </p:nvSpPr>
        <p:spPr>
          <a:xfrm>
            <a:off x="1142375" y="1469575"/>
            <a:ext cx="6854400" cy="30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Проанализировать скорость и сложность одного любого алгоритма, разработанных в рамках практического задания первых трех уроков.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2C2D30"/>
                </a:solidFill>
              </a:rPr>
              <a:t>Примечание: попробуйте написать несколько реализаций алгоритма и сравнить их.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1"/>
          <p:cNvSpPr/>
          <p:nvPr/>
        </p:nvSpPr>
        <p:spPr>
          <a:xfrm>
            <a:off x="1142375" y="1469575"/>
            <a:ext cx="6854400" cy="30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 startAt="2"/>
            </a:pPr>
            <a:r>
              <a:rPr lang="en-US" sz="1600">
                <a:solidFill>
                  <a:srgbClr val="2C2D30"/>
                </a:solidFill>
              </a:rPr>
              <a:t>Написать два алгоритма нахождения i-го по счёту простого числа.</a:t>
            </a:r>
            <a:endParaRPr sz="1600">
              <a:solidFill>
                <a:srgbClr val="2C2D30"/>
              </a:solidFill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Без использования решета Эратосфена;</a:t>
            </a:r>
            <a:endParaRPr sz="1600">
              <a:solidFill>
                <a:srgbClr val="2C2D30"/>
              </a:solidFill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С использованием решета Эратосфена.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 ...</a:t>
            </a:r>
            <a:endParaRPr b="0" i="0" sz="14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 каким критериям можно оценить алгоритм?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Способы оценки алгоритма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урока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методы оценки алгоритма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средства Python для оценки алгоритмов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Эмпирическая оценка алгоритмов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Оценка сложности алгоритма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Примеры для практического закрепления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Эмпирическая оценка алгоритмов</a:t>
            </a:r>
            <a:endParaRPr b="0" i="0" sz="14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Эмпирическая оценка алгоритмов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Измерения времени работы с использованием </a:t>
            </a: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timeit</a:t>
            </a:r>
            <a:endParaRPr b="1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Профайлер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/>
          <p:nvPr/>
        </p:nvSpPr>
        <p:spPr>
          <a:xfrm>
            <a:off x="1142400" y="1200850"/>
            <a:ext cx="68544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Оценка сложности алгоритма</a:t>
            </a:r>
            <a:endParaRPr b="0" i="0" sz="14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Оценка сложности алгоритма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1142400" y="2338609"/>
            <a:ext cx="2321100" cy="619500"/>
          </a:xfrm>
          <a:prstGeom prst="roundRect">
            <a:avLst>
              <a:gd fmla="val 16667" name="adj"/>
            </a:avLst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B"/>
              </a:buClr>
              <a:buSzPts val="1400"/>
              <a:buFont typeface="Arial"/>
              <a:buNone/>
            </a:pPr>
            <a:r>
              <a:rPr b="1" i="0" lang="en-US" sz="1200" u="none" cap="none" strike="noStrike">
                <a:solidFill>
                  <a:srgbClr val="F9F9FB"/>
                </a:solidFill>
                <a:latin typeface="Arial"/>
                <a:ea typeface="Arial"/>
                <a:cs typeface="Arial"/>
                <a:sym typeface="Arial"/>
              </a:rPr>
              <a:t>O(n) — линейная сложность</a:t>
            </a:r>
            <a:endParaRPr b="0" i="0" sz="1200" u="none" cap="none" strike="noStrike">
              <a:solidFill>
                <a:srgbClr val="F9F9F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3242482" y="3233118"/>
            <a:ext cx="2321100" cy="619500"/>
          </a:xfrm>
          <a:prstGeom prst="roundRect">
            <a:avLst>
              <a:gd fmla="val 16667" name="adj"/>
            </a:avLst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B"/>
              </a:buClr>
              <a:buSzPts val="1400"/>
              <a:buFont typeface="Arial"/>
              <a:buNone/>
            </a:pPr>
            <a:r>
              <a:rPr b="1" i="0" lang="en-US" sz="1200" u="none" cap="none" strike="noStrike">
                <a:solidFill>
                  <a:srgbClr val="F9F9FB"/>
                </a:solidFill>
                <a:latin typeface="Arial"/>
                <a:ea typeface="Arial"/>
                <a:cs typeface="Arial"/>
                <a:sym typeface="Arial"/>
              </a:rPr>
              <a:t>O(log n) — логарифмическая сложность</a:t>
            </a:r>
            <a:endParaRPr b="0" i="0" sz="1200" u="none" cap="none" strike="noStrike">
              <a:solidFill>
                <a:srgbClr val="F9F9F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5287299" y="2269800"/>
            <a:ext cx="2321100" cy="619500"/>
          </a:xfrm>
          <a:prstGeom prst="roundRect">
            <a:avLst>
              <a:gd fmla="val 16667" name="adj"/>
            </a:avLst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B"/>
              </a:buClr>
              <a:buSzPts val="1400"/>
              <a:buFont typeface="Arial"/>
              <a:buNone/>
            </a:pPr>
            <a:r>
              <a:rPr b="1" i="0" lang="en-US" sz="1200" u="none" cap="none" strike="noStrike">
                <a:solidFill>
                  <a:srgbClr val="F9F9FB"/>
                </a:solidFill>
                <a:latin typeface="Arial"/>
                <a:ea typeface="Arial"/>
                <a:cs typeface="Arial"/>
                <a:sym typeface="Arial"/>
              </a:rPr>
              <a:t>O(n2) — квадратичная сложность</a:t>
            </a:r>
            <a:endParaRPr b="0" i="0" sz="1200" u="none" cap="none" strike="noStrike">
              <a:solidFill>
                <a:srgbClr val="F9F9F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Асимптотический анализ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Константный O(1)</a:t>
            </a:r>
            <a:endParaRPr b="1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6"/>
          <p:cNvPicPr preferRelativeResize="0"/>
          <p:nvPr/>
        </p:nvPicPr>
        <p:blipFill rotWithShape="1">
          <a:blip r:embed="rId3">
            <a:alphaModFix/>
          </a:blip>
          <a:srcRect b="0" l="2200" r="0" t="0"/>
          <a:stretch/>
        </p:blipFill>
        <p:spPr>
          <a:xfrm>
            <a:off x="1221675" y="2768600"/>
            <a:ext cx="2741800" cy="5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