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5568CD-D730-4369-B3A3-2412318DDE60}">
  <a:tblStyle styleId="{8E5568CD-D730-4369-B3A3-2412318DDE6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2BA76FF-EDE2-41FD-BE4E-EEF3F94FB74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5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5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548400" y="6091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b="0" i="0" sz="8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66259" y="9217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6</a:t>
            </a:r>
            <a:endParaRPr b="0" i="0" sz="2600" u="none" cap="none" strike="noStrik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50" y="1524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Работа с динамической памятью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 copy.png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8199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Представление в памяти коллекций. Управление памятью.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Фазы управления памятью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1142392" y="1830021"/>
            <a:ext cx="3096300" cy="5760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Начальное выделение памяти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1142392" y="2808617"/>
            <a:ext cx="3096300" cy="5760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Утилизация памяти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1142392" y="3787218"/>
            <a:ext cx="3096300" cy="5760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Уплотнение и повторное использование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27"/>
          <p:cNvCxnSpPr>
            <a:stCxn id="158" idx="2"/>
            <a:endCxn id="159" idx="0"/>
          </p:cNvCxnSpPr>
          <p:nvPr/>
        </p:nvCxnSpPr>
        <p:spPr>
          <a:xfrm>
            <a:off x="2690542" y="2406021"/>
            <a:ext cx="0" cy="402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2" name="Google Shape;162;p27"/>
          <p:cNvCxnSpPr>
            <a:stCxn id="159" idx="2"/>
            <a:endCxn id="160" idx="0"/>
          </p:cNvCxnSpPr>
          <p:nvPr/>
        </p:nvCxnSpPr>
        <p:spPr>
          <a:xfrm>
            <a:off x="2690542" y="3384617"/>
            <a:ext cx="0" cy="402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Основные методы управления памятью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Статическое распределение памяти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Стековое распределение памяти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Представление памяти в виде кучи (heap)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Статическое распределение памяти на примере двумерного массива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vOVKcSsGT12EvSo-LkGRYyswuL4eQmHaV2npxxJzgrTmmN-RnFDMmSPaokTuoNeHUdR9ZI2eqNGIaCmbTbvTTcyTGdPMgGyocO7yIOnHZk3N3ZhUzsMHacY-rwYSrmAFfH5OFPEsgshwprk5Fg" id="174" name="Google Shape;1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800" y="2468525"/>
            <a:ext cx="6854400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Стековое управление памятью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rvDrjh3flBPB1VBbWHwyNtJDlf2JjGJoPrYbFXzuMZnTLM0o-dW1Yi5UabfN9bTj8uMnJ1QEPYm0OSx-avcT0SsSYG-7dSBJ-TZv-MohFCok0NIHrgap5l6p4OXmHjNNIh_KYaCM"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400" y="2140481"/>
            <a:ext cx="2150490" cy="1501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2qmwtWJS97XfCWSKmQiNuFYuL6HCj7uvWK0yrk9xmKwelt1yzmDG2cN6vNXyK4apesPMAh5RdfCzi1TzH8DULyGCkSng9pZ7wkKVRYMV27IcPvNiOFvxMnbvl7yZg-fnq-G0RjLA" id="181" name="Google Shape;18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5473" y="1919455"/>
            <a:ext cx="1986225" cy="2403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fBBO-cuff1qBXrZSXVZDV2FMx91LxMejm9LQTeLcXdNcA672ArFc0IMuvPs4txs1yu-FQrYY1zLiWVbhrdWrX6HSaOjdhYWYgpf-MMvNGU9yKWRsInN5WQdaf4_uJ9Waz1jAOzxB" id="182" name="Google Shape;18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4963" y="1875250"/>
            <a:ext cx="1591287" cy="235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/>
          <p:nvPr/>
        </p:nvSpPr>
        <p:spPr>
          <a:xfrm>
            <a:off x="3852450" y="1437125"/>
            <a:ext cx="41445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Управление кучей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b="12063" l="0" r="0" t="12057"/>
          <a:stretch/>
        </p:blipFill>
        <p:spPr>
          <a:xfrm>
            <a:off x="521350" y="1437000"/>
            <a:ext cx="2959250" cy="22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Управление памятью – важнейшая особенность языка Python</a:t>
            </a:r>
            <a:endParaRPr b="0" i="0" sz="3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Сколько памяти занимает 1 миллион целых чисел?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p33"/>
          <p:cNvGraphicFramePr/>
          <p:nvPr/>
        </p:nvGraphicFramePr>
        <p:xfrm>
          <a:off x="1184059" y="1985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{8E5568CD-D730-4369-B3A3-2412318DDE60}</a:tableStyleId>
              </a:tblPr>
              <a:tblGrid>
                <a:gridCol w="1502200"/>
                <a:gridCol w="1723675"/>
                <a:gridCol w="1723675"/>
                <a:gridCol w="1704425"/>
              </a:tblGrid>
              <a:tr h="60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Символ</a:t>
                      </a:r>
                      <a:endParaRPr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Значение C</a:t>
                      </a:r>
                      <a:endParaRPr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Значение Python</a:t>
                      </a:r>
                      <a:endParaRPr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Длина на 32битной машине</a:t>
                      </a:r>
                      <a:endParaRPr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49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2C2D30"/>
                          </a:solidFill>
                        </a:rPr>
                        <a:t>c</a:t>
                      </a:r>
                      <a:endParaRPr b="1"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Строка из одного символа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2C2D30"/>
                          </a:solidFill>
                        </a:rPr>
                        <a:t>i</a:t>
                      </a:r>
                      <a:endParaRPr b="1"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3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2C2D30"/>
                          </a:solidFill>
                        </a:rPr>
                        <a:t>l</a:t>
                      </a:r>
                      <a:endParaRPr b="1"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2C2D30"/>
                          </a:solidFill>
                        </a:rPr>
                        <a:t>L</a:t>
                      </a:r>
                      <a:endParaRPr b="1"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long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3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2C2D30"/>
                          </a:solidFill>
                        </a:rPr>
                        <a:t>d</a:t>
                      </a:r>
                      <a:endParaRPr b="1"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cap="none" strike="noStrike"/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 результате получим следующие данные: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1142400" y="195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{92BA76FF-EDE2-41FD-BE4E-EEF3F94FB745}</a:tableStyleId>
              </a:tblPr>
              <a:tblGrid>
                <a:gridCol w="923100"/>
                <a:gridCol w="1200725"/>
                <a:gridCol w="978650"/>
                <a:gridCol w="1332575"/>
                <a:gridCol w="825925"/>
                <a:gridCol w="923100"/>
                <a:gridCol w="10549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Тип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Имя в Python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Формат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Формат, для вложенных объектов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Длина на 32 bit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Длина на 64 bit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Память для GC*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33333"/>
                          </a:solidFill>
                        </a:rPr>
                        <a:t>Int</a:t>
                      </a:r>
                      <a:endParaRPr b="1"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PyIntObject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LLl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12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24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33333"/>
                          </a:solidFill>
                        </a:rPr>
                        <a:t>float</a:t>
                      </a:r>
                      <a:endParaRPr b="1"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PyFloatObject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LLd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16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24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33333"/>
                          </a:solidFill>
                        </a:rPr>
                        <a:t>str</a:t>
                      </a:r>
                      <a:endParaRPr b="1"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PyStringObject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LLLli+c*(длина+1)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21+длина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37+длина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 результате получим следующие данные: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p35"/>
          <p:cNvGraphicFramePr/>
          <p:nvPr/>
        </p:nvGraphicFramePr>
        <p:xfrm>
          <a:off x="1142400" y="195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{92BA76FF-EDE2-41FD-BE4E-EEF3F94FB745}</a:tableStyleId>
              </a:tblPr>
              <a:tblGrid>
                <a:gridCol w="950850"/>
                <a:gridCol w="1172975"/>
                <a:gridCol w="978650"/>
                <a:gridCol w="1332575"/>
                <a:gridCol w="825925"/>
                <a:gridCol w="923100"/>
                <a:gridCol w="10549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Тип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Имя в Python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Формат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Формат, для вложенных объектов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Длина на 32 bit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Длина на 64 bit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Память для GC*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33333"/>
                          </a:solidFill>
                        </a:rPr>
                        <a:t>unicode</a:t>
                      </a:r>
                      <a:endParaRPr b="1"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PyUnicodeObject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LLLLlL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L*(длина+1)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28+4*длина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52+4*длина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33333"/>
                          </a:solidFill>
                        </a:rPr>
                        <a:t>tuple</a:t>
                      </a:r>
                      <a:endParaRPr b="1"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PyTupleObject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LLL+L*длина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12+4*длина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24+8*длина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Есть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33333"/>
                          </a:solidFill>
                        </a:rPr>
                        <a:t>list</a:t>
                      </a:r>
                      <a:endParaRPr b="1"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PyListObject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L*5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L*длину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20+4*длина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40+8*длина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Есть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/>
          <p:nvPr/>
        </p:nvSpPr>
        <p:spPr>
          <a:xfrm>
            <a:off x="1142400" y="284600"/>
            <a:ext cx="68544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 результате получим следующие данные: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7" name="Google Shape;217;p36"/>
          <p:cNvGraphicFramePr/>
          <p:nvPr/>
        </p:nvGraphicFramePr>
        <p:xfrm>
          <a:off x="1142400" y="165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{92BA76FF-EDE2-41FD-BE4E-EEF3F94FB745}</a:tableStyleId>
              </a:tblPr>
              <a:tblGrid>
                <a:gridCol w="867525"/>
                <a:gridCol w="930075"/>
                <a:gridCol w="936975"/>
                <a:gridCol w="1096550"/>
                <a:gridCol w="1339625"/>
                <a:gridCol w="1318750"/>
                <a:gridCol w="749550"/>
              </a:tblGrid>
              <a:tr h="66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Тип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Имя в Python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Формат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Формат, для вложенных объектов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Длина на 32 bit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Длина на 64 bit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Память для GC*</a:t>
                      </a:r>
                      <a:endParaRPr b="1" sz="10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400" marB="45400" marR="181625" marL="181625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978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Set/</a:t>
                      </a:r>
                      <a:b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frozenset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PySetObject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L*7+(lL)*8+lL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LL* 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(&lt;=5 элементов) 100</a:t>
                      </a:r>
                      <a:b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(&gt;5 элементов) 100+8*длина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(&lt;=5 элементов) 200</a:t>
                      </a:r>
                      <a:b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(&gt;5 элементов) 200+16*длина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Есть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dict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PyDictObject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L*7+(lLL)*8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lLL*длина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(&lt;=5 элементов) 124</a:t>
                      </a:r>
                      <a:b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(&gt;5 элементов) 124+12*длина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(&lt;=5 элементов) 248</a:t>
                      </a:r>
                      <a:b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</a:b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(&gt;5 элементов) 248+24*длина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</a:rPr>
                        <a:t>Есть</a:t>
                      </a:r>
                      <a:endParaRPr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57150" marB="57150" marR="228600" marL="228600" anchor="ctr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работает механизм выделения памяти?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Сколько памяти занимают переменные программы?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управлять памятью?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Сколько памяти занимает 1 миллион целых чисел?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7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Чтобы сохранить 1 миллион целых чисел, потребуется 11.4 мегабайт (12*10^6 байт) на сами числа и дополнительно 3.8 мегабайт (12 + 4 + 4*10^6 байт) на кортеж, который будет хранить ссылки на них.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8"/>
          <p:cNvSpPr/>
          <p:nvPr/>
        </p:nvSpPr>
        <p:spPr>
          <a:xfrm>
            <a:off x="1142375" y="1503900"/>
            <a:ext cx="6854400" cy="30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Подсчитать, сколько было выделено памяти под переменные в программах, разработанных на первых трех уроках. </a:t>
            </a:r>
            <a:r>
              <a:rPr lang="en-US" sz="1600">
                <a:solidFill>
                  <a:srgbClr val="2C2D30"/>
                </a:solidFill>
              </a:rPr>
              <a:t>Проанализировать результат и определить программы с наиболее эффективным использованием памяти.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2C2D30"/>
                </a:solidFill>
              </a:rPr>
              <a:t>Примечание: Для анализа возьмите любые 1-3 ваших программы или несколько вариантов кода для одной и той же задачи. Результаты анализа вставьте в виде комментариев к коду. Также укажите в комментариях версию Python и разрядность вашей ОС.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представление данных в памяти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способы работы с памятью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Управление памятью с точки зрения разработчика компилятора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Управление памятью – важнейшая особенность языка Python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Управление памятью с точки зрения разработчика компилятора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200" y="804825"/>
            <a:ext cx="4059200" cy="33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/>
          <p:nvPr/>
        </p:nvSpPr>
        <p:spPr>
          <a:xfrm>
            <a:off x="5129625" y="571450"/>
            <a:ext cx="2867100" cy="3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Управление памятью с точки зрения разработчика компилятора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400" y="1656575"/>
            <a:ext cx="2796900" cy="4488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0" i="0" lang="en-US" sz="10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выделить память под переменную</a:t>
            </a:r>
            <a:endParaRPr b="0" i="0" sz="1000" u="none" cap="none" strike="noStrike">
              <a:solidFill>
                <a:srgbClr val="1313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142650" y="2385625"/>
            <a:ext cx="2796900" cy="4488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0" i="0" lang="en-US" sz="10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инициализировать выделенную память некоторым начальным значением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1142500" y="3058600"/>
            <a:ext cx="2796900" cy="4488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0" i="0" lang="en-US" sz="10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выделить память под переменную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1145301" y="3787647"/>
            <a:ext cx="2847900" cy="5610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0" i="0" lang="en-US" sz="10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предоставить программисту возможность использования этой памяти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5229350" y="1656575"/>
            <a:ext cx="3332100" cy="5610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0" i="0" lang="en-US" sz="10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как только память перестает использоваться, необходимо ее освободить (возможно, предварительно очистив)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5229345" y="2609956"/>
            <a:ext cx="3332100" cy="616500"/>
          </a:xfrm>
          <a:prstGeom prst="roundRect">
            <a:avLst>
              <a:gd fmla="val 16667" name="adj"/>
            </a:avLst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0" i="0" lang="en-US" sz="10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наконец, необходимо обеспечить возможность последующего повторного использования освобожденной памяти.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24"/>
          <p:cNvCxnSpPr>
            <a:stCxn id="125" idx="2"/>
            <a:endCxn id="126" idx="0"/>
          </p:cNvCxnSpPr>
          <p:nvPr/>
        </p:nvCxnSpPr>
        <p:spPr>
          <a:xfrm>
            <a:off x="2540850" y="2105375"/>
            <a:ext cx="300" cy="2802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2" name="Google Shape;132;p24"/>
          <p:cNvCxnSpPr>
            <a:stCxn id="126" idx="2"/>
            <a:endCxn id="127" idx="0"/>
          </p:cNvCxnSpPr>
          <p:nvPr/>
        </p:nvCxnSpPr>
        <p:spPr>
          <a:xfrm>
            <a:off x="2541100" y="2834425"/>
            <a:ext cx="0" cy="224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3" name="Google Shape;133;p24"/>
          <p:cNvCxnSpPr>
            <a:stCxn id="127" idx="2"/>
            <a:endCxn id="128" idx="0"/>
          </p:cNvCxnSpPr>
          <p:nvPr/>
        </p:nvCxnSpPr>
        <p:spPr>
          <a:xfrm>
            <a:off x="2540950" y="3507400"/>
            <a:ext cx="28200" cy="2802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4" name="Google Shape;134;p24"/>
          <p:cNvCxnSpPr>
            <a:stCxn id="128" idx="2"/>
            <a:endCxn id="129" idx="0"/>
          </p:cNvCxnSpPr>
          <p:nvPr/>
        </p:nvCxnSpPr>
        <p:spPr>
          <a:xfrm rot="-5400000">
            <a:off x="3386151" y="839547"/>
            <a:ext cx="2692200" cy="4326000"/>
          </a:xfrm>
          <a:prstGeom prst="bentConnector5">
            <a:avLst>
              <a:gd fmla="val -8845" name="adj1"/>
              <a:gd fmla="val 47204" name="adj2"/>
              <a:gd fmla="val 108840" name="adj3"/>
            </a:avLst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5" name="Google Shape;135;p24"/>
          <p:cNvCxnSpPr>
            <a:stCxn id="129" idx="2"/>
            <a:endCxn id="130" idx="0"/>
          </p:cNvCxnSpPr>
          <p:nvPr/>
        </p:nvCxnSpPr>
        <p:spPr>
          <a:xfrm>
            <a:off x="6895400" y="2217575"/>
            <a:ext cx="0" cy="392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6" name="Google Shape;136;p24"/>
          <p:cNvSpPr/>
          <p:nvPr/>
        </p:nvSpPr>
        <p:spPr>
          <a:xfrm>
            <a:off x="1142400" y="312350"/>
            <a:ext cx="68544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Основные фазы работы с памятью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Проблемы управления памятью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1142400" y="2622975"/>
            <a:ext cx="2573100" cy="93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9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2020"/>
              </a:buClr>
              <a:buSzPts val="2000"/>
              <a:buFont typeface="Arial"/>
              <a:buNone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Память не бесконечна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4305592" y="2622975"/>
            <a:ext cx="2573100" cy="93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9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2020"/>
              </a:buClr>
              <a:buSzPts val="2000"/>
              <a:buFont typeface="Arial"/>
              <a:buNone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Явный механизм управления памятью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Способы выделения памяти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1142404" y="1968778"/>
            <a:ext cx="3096300" cy="576000"/>
          </a:xfrm>
          <a:prstGeom prst="roundRect">
            <a:avLst>
              <a:gd fmla="val 16667" name="adj"/>
            </a:avLst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СТАТИЧЕСКАЯ</a:t>
            </a:r>
            <a:endParaRPr b="1" i="0" sz="16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4828498" y="1968778"/>
            <a:ext cx="3096300" cy="576000"/>
          </a:xfrm>
          <a:prstGeom prst="roundRect">
            <a:avLst>
              <a:gd fmla="val 16667" name="adj"/>
            </a:avLst>
          </a:prstGeom>
          <a:solidFill>
            <a:srgbClr val="4C5D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E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ДИНАМИЧЕСКАЯ</a:t>
            </a:r>
            <a:endParaRPr b="1" i="0" sz="16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142404" y="2688858"/>
            <a:ext cx="3192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Статическая информация, т.е. информация, известная во время компиляции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4828498" y="2688858"/>
            <a:ext cx="3168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Динамическая информация, т.е. сведения, неизвестные во время компиляции, но становящиеся известными во время выполнения программы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