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de7e2c9d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de7e2c9d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de7e2c9d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de7e2c9d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Сортировка пузырьком. Быстрая сортировка(Quick sort). Сортировка Шелла.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сортировка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/>
          <p:nvPr/>
        </p:nvSpPr>
        <p:spPr>
          <a:xfrm rot="5400000">
            <a:off x="2220350" y="2777750"/>
            <a:ext cx="557100" cy="1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3954714" y="2977872"/>
            <a:ext cx="11760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1170592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/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4"/>
          <p:cNvSpPr/>
          <p:nvPr/>
        </p:nvSpPr>
        <p:spPr>
          <a:xfrm>
            <a:off x="1559312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1948033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4"/>
          <p:cNvSpPr/>
          <p:nvPr/>
        </p:nvSpPr>
        <p:spPr>
          <a:xfrm>
            <a:off x="2322456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/>
          <p:nvPr/>
        </p:nvSpPr>
        <p:spPr>
          <a:xfrm>
            <a:off x="2711177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3099897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3468053" y="2091355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1142900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4"/>
          <p:cNvSpPr/>
          <p:nvPr/>
        </p:nvSpPr>
        <p:spPr>
          <a:xfrm>
            <a:off x="1531621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1920341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2294764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2683485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3079465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3447621" y="3329396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1142400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1531120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1919841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2294264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2682985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3078965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3447121" y="4063744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4"/>
          <p:cNvSpPr/>
          <p:nvPr/>
        </p:nvSpPr>
        <p:spPr>
          <a:xfrm>
            <a:off x="5296059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4"/>
          <p:cNvSpPr/>
          <p:nvPr/>
        </p:nvSpPr>
        <p:spPr>
          <a:xfrm>
            <a:off x="5684780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/>
          <p:nvPr/>
        </p:nvSpPr>
        <p:spPr>
          <a:xfrm>
            <a:off x="6080760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6455184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6843904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7239885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7608040" y="2675839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C94D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5296059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5684780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6073500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/>
          <p:nvPr/>
        </p:nvSpPr>
        <p:spPr>
          <a:xfrm>
            <a:off x="6447923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/>
          <p:nvPr/>
        </p:nvSpPr>
        <p:spPr>
          <a:xfrm>
            <a:off x="6836644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7232624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7600780" y="3266962"/>
            <a:ext cx="388800" cy="370200"/>
          </a:xfrm>
          <a:prstGeom prst="rect">
            <a:avLst/>
          </a:prstGeom>
          <a:solidFill>
            <a:srgbClr val="E9EDF4"/>
          </a:solidFill>
          <a:ln cap="flat" cmpd="sng" w="28575">
            <a:solidFill>
              <a:srgbClr val="4DB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Шелла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25060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295372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3401450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384917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42969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475850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5206233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565395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6101683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25060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5"/>
          <p:cNvSpPr/>
          <p:nvPr/>
        </p:nvSpPr>
        <p:spPr>
          <a:xfrm>
            <a:off x="2953725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340145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5"/>
          <p:cNvSpPr/>
          <p:nvPr/>
        </p:nvSpPr>
        <p:spPr>
          <a:xfrm>
            <a:off x="3849175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42969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4758508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5"/>
          <p:cNvSpPr/>
          <p:nvPr/>
        </p:nvSpPr>
        <p:spPr>
          <a:xfrm>
            <a:off x="520623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5653958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5"/>
          <p:cNvSpPr/>
          <p:nvPr/>
        </p:nvSpPr>
        <p:spPr>
          <a:xfrm>
            <a:off x="610168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5"/>
          <p:cNvSpPr/>
          <p:nvPr/>
        </p:nvSpPr>
        <p:spPr>
          <a:xfrm>
            <a:off x="24990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294678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5"/>
          <p:cNvSpPr/>
          <p:nvPr/>
        </p:nvSpPr>
        <p:spPr>
          <a:xfrm>
            <a:off x="3394513" y="2912603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384223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42899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475157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5199295" y="2912603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564702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6094745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5"/>
          <p:cNvSpPr/>
          <p:nvPr/>
        </p:nvSpPr>
        <p:spPr>
          <a:xfrm>
            <a:off x="2499063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2946788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3394513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3842238" y="3349915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4289963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4751570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5199295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5647020" y="3349915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6094745" y="3349915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2499053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2946778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5"/>
          <p:cNvSpPr/>
          <p:nvPr/>
        </p:nvSpPr>
        <p:spPr>
          <a:xfrm>
            <a:off x="3394503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3842228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4289953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4751560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5199285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5647010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6094735" y="3787248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1180025" y="2019925"/>
            <a:ext cx="1200600" cy="21105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Проход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H1=4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45"/>
          <p:cNvCxnSpPr/>
          <p:nvPr/>
        </p:nvCxnSpPr>
        <p:spPr>
          <a:xfrm>
            <a:off x="1180025" y="4296650"/>
            <a:ext cx="53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11" name="Google Shape;311;p45"/>
          <p:cNvSpPr txBox="1"/>
          <p:nvPr/>
        </p:nvSpPr>
        <p:spPr>
          <a:xfrm>
            <a:off x="3866303" y="20199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4751566" y="20199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4765436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4765448" y="2926625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4751553" y="335213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4751557" y="38011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5220091" y="20011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5209678" y="2498506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 txBox="1"/>
          <p:nvPr/>
        </p:nvSpPr>
        <p:spPr>
          <a:xfrm>
            <a:off x="5213182" y="2915017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3415356" y="3363775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3408389" y="380113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3863061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3861232" y="291259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3857990" y="3379759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3863047" y="380350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Шелла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25060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295372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340145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6"/>
          <p:cNvSpPr/>
          <p:nvPr/>
        </p:nvSpPr>
        <p:spPr>
          <a:xfrm>
            <a:off x="3849175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4296900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475850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6"/>
          <p:cNvSpPr/>
          <p:nvPr/>
        </p:nvSpPr>
        <p:spPr>
          <a:xfrm>
            <a:off x="5206233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5653958" y="199635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6101683" y="199635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25060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2953725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340145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3849175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4296900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4758508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520623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5653958" y="2475300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6101683" y="2475300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24990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294678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339451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3842238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4289963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475157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5199295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6"/>
          <p:cNvSpPr/>
          <p:nvPr/>
        </p:nvSpPr>
        <p:spPr>
          <a:xfrm>
            <a:off x="5647020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6094745" y="291260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6"/>
          <p:cNvSpPr/>
          <p:nvPr/>
        </p:nvSpPr>
        <p:spPr>
          <a:xfrm>
            <a:off x="2499063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6"/>
          <p:cNvSpPr/>
          <p:nvPr/>
        </p:nvSpPr>
        <p:spPr>
          <a:xfrm>
            <a:off x="2946788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3394513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6"/>
          <p:cNvSpPr/>
          <p:nvPr/>
        </p:nvSpPr>
        <p:spPr>
          <a:xfrm>
            <a:off x="3842238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6"/>
          <p:cNvSpPr/>
          <p:nvPr/>
        </p:nvSpPr>
        <p:spPr>
          <a:xfrm>
            <a:off x="4289963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4751570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5199295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647020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6094745" y="3446631"/>
            <a:ext cx="343200" cy="343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2499053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/>
          <p:nvPr/>
        </p:nvSpPr>
        <p:spPr>
          <a:xfrm>
            <a:off x="2946778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3394503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3842228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6"/>
          <p:cNvSpPr/>
          <p:nvPr/>
        </p:nvSpPr>
        <p:spPr>
          <a:xfrm>
            <a:off x="4289953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6"/>
          <p:cNvSpPr/>
          <p:nvPr/>
        </p:nvSpPr>
        <p:spPr>
          <a:xfrm>
            <a:off x="4751560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6"/>
          <p:cNvSpPr/>
          <p:nvPr/>
        </p:nvSpPr>
        <p:spPr>
          <a:xfrm>
            <a:off x="5199285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5647010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6094735" y="3883963"/>
            <a:ext cx="343200" cy="343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6"/>
          <p:cNvSpPr/>
          <p:nvPr/>
        </p:nvSpPr>
        <p:spPr>
          <a:xfrm>
            <a:off x="1221675" y="2019925"/>
            <a:ext cx="1158900" cy="1179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Проход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H2=2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6"/>
          <p:cNvCxnSpPr/>
          <p:nvPr/>
        </p:nvCxnSpPr>
        <p:spPr>
          <a:xfrm>
            <a:off x="1221673" y="3331800"/>
            <a:ext cx="53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8" name="Google Shape;378;p46"/>
          <p:cNvSpPr txBox="1"/>
          <p:nvPr/>
        </p:nvSpPr>
        <p:spPr>
          <a:xfrm>
            <a:off x="4751566" y="201992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6"/>
          <p:cNvSpPr txBox="1"/>
          <p:nvPr/>
        </p:nvSpPr>
        <p:spPr>
          <a:xfrm>
            <a:off x="4765436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6"/>
          <p:cNvSpPr txBox="1"/>
          <p:nvPr/>
        </p:nvSpPr>
        <p:spPr>
          <a:xfrm>
            <a:off x="3408389" y="389784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3863061" y="248708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3863047" y="390021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46"/>
          <p:cNvCxnSpPr/>
          <p:nvPr/>
        </p:nvCxnSpPr>
        <p:spPr>
          <a:xfrm>
            <a:off x="1214725" y="1873988"/>
            <a:ext cx="53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84" name="Google Shape;384;p46"/>
          <p:cNvSpPr/>
          <p:nvPr/>
        </p:nvSpPr>
        <p:spPr>
          <a:xfrm>
            <a:off x="1207850" y="3404025"/>
            <a:ext cx="1158900" cy="823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Проход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H3=1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3423898" y="2005781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4317881" y="2493736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5653970" y="2915017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4296920" y="292317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2960686" y="2942798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2957219" y="3462069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6"/>
          <p:cNvSpPr txBox="1"/>
          <p:nvPr/>
        </p:nvSpPr>
        <p:spPr>
          <a:xfrm>
            <a:off x="4310771" y="3456389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 txBox="1"/>
          <p:nvPr/>
        </p:nvSpPr>
        <p:spPr>
          <a:xfrm>
            <a:off x="5660915" y="344838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 txBox="1"/>
          <p:nvPr/>
        </p:nvSpPr>
        <p:spPr>
          <a:xfrm>
            <a:off x="6108597" y="3883833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3863056" y="2008072"/>
            <a:ext cx="34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Сортировка сложных структур с использованием ключа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 алгоритмов сортировки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8"/>
          <p:cNvSpPr/>
          <p:nvPr/>
        </p:nvSpPr>
        <p:spPr>
          <a:xfrm>
            <a:off x="1142400" y="2230100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Время сортировки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2421218" y="3334689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Память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4109258" y="2291466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Устойчивость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5848451" y="3334689"/>
            <a:ext cx="2148300" cy="5523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Естественность поведения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Классификация алгоритмов сортировок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1142400" y="2727925"/>
            <a:ext cx="2839800" cy="8052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Внутренняя сортировка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4695822" y="2727925"/>
            <a:ext cx="2947200" cy="805200"/>
          </a:xfrm>
          <a:prstGeom prst="ellipse">
            <a:avLst/>
          </a:prstGeom>
          <a:solidFill>
            <a:srgbClr val="4C5D6E"/>
          </a:solidFill>
          <a:ln cap="flat" cmpd="sng" w="2540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Внешняя сортировка</a:t>
            </a:r>
            <a:endParaRPr b="0" i="0" sz="1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1142375" y="1366575"/>
            <a:ext cx="6854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Отсортировать по убыванию методом «пузырька» одномерный целочисленный массив, заданный случайными числами на промежутке [-100; 100). Вывести на экран исходный и отсортированный массивы.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Отсортируйте по возрастанию методом слияния одномерный вещественный массив, заданный случайными числами на промежутке [0; 50). Выведите на экран исходный и отсортированный массивы.</a:t>
            </a:r>
            <a:endParaRPr b="1" i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lang="en-US" sz="3200">
                <a:solidFill>
                  <a:srgbClr val="4C5D6E"/>
                </a:solidFill>
              </a:rPr>
              <a:t> задание</a:t>
            </a:r>
            <a:endParaRPr/>
          </a:p>
        </p:txBody>
      </p:sp>
      <p:sp>
        <p:nvSpPr>
          <p:cNvPr id="427" name="Google Shape;427;p51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Массив размером 2m + 1, где m – натуральное число, заполнен случайным образом. Найти в массиве медиану – элемент ряда, делящий его на две равные части: в одной находятся элементы, которые не меньше медианы, в другой – не больше медианы.</a:t>
            </a:r>
            <a:endParaRPr sz="1600">
              <a:solidFill>
                <a:srgbClr val="2C2D30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Примечание: Задачу можно решить без сортировки исходного массива. Но если это слишком сложно, то используйте метод сортировки, который не рассматривался на уроках.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выбрать для решения задачи?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лучше?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алгоритмы сортировки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алгоритмов сортировки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Сортировка сложных структур с использованием ключа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 каждый алгоритм сортировки можно разбить на 3 части: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Сравнение, определяющее упорядоченность пары элементов;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Перестановка, меняющая местами пару элементов;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Сортирующий алгоритм, который сравнивает и переставляет элементы до тех пор, пока все они не будут упорядочены.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сортировки выбором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наименьший элемент в массиве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Поменять его местами с первым элементом в массиве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следующий наименьший элемент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Поменять его местами со вторым элементом массива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Продолжать эти действия, пока весь массив не будет отсортирован.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сортировки вставками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 массива последовательно берется каждый элемент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 вставляется в отсортированную часть массива (например, в начале).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сортировки пузырьком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последнее место ставится самый большой элемент, и к нему больше не обращаются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предпоследнее место помещается второй по величине элемент массива и так далее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позицию первого элемента становится второй снизу элемент массива.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