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4"/>
    <p:sldMasterId id="214748368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5143500" cx="9144000"/>
  <p:notesSz cx="6858000" cy="9144000"/>
  <p:embeddedFontLst>
    <p:embeddedFont>
      <p:font typeface="Helvetica Neue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86A6086-1925-4DD7-8CDC-29780E16400D}">
  <a:tblStyle styleId="{A86A6086-1925-4DD7-8CDC-29780E16400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A0662B37-8D60-4324-8269-3EFB5BDE6219}" styleName="Table_1">
    <a:wholeTbl>
      <a:tcTxStyle b="off" i="off">
        <a:font>
          <a:latin typeface="Arial"/>
          <a:ea typeface="Arial"/>
          <a:cs typeface="Arial"/>
        </a:font>
        <a:srgbClr val="2C2D30"/>
      </a:tcTxStyle>
      <a:tcStyle>
        <a:tcBdr>
          <a:left>
            <a:ln cap="flat" cmpd="sng" w="12700">
              <a:solidFill>
                <a:srgbClr val="2C2D3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2C2D3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2C2D3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2C2D3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2C2D3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2C2D3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HelveticaNeue-regular.fntdata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font" Target="fonts/HelveticaNeue-italic.fntdata"/><Relationship Id="rId23" Type="http://schemas.openxmlformats.org/officeDocument/2006/relationships/slide" Target="slides/slide17.xml"/><Relationship Id="rId45" Type="http://schemas.openxmlformats.org/officeDocument/2006/relationships/font" Target="fonts/HelveticaNeue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schemas.openxmlformats.org/officeDocument/2006/relationships/font" Target="fonts/HelveticaNeue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3" name="Google Shape;16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1" name="Google Shape;30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0" name="Google Shape;32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7" name="Google Shape;337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4ea0a04b3c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1" name="Google Shape;371;g4ea0a04b3c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4ea0a04b3c_1_8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2" name="Google Shape;452;g4ea0a04b3c_1_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4ea0a04b3c_1_8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9" name="Google Shape;459;g4ea0a04b3c_1_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4ea0a04b3c_1_1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7" name="Google Shape;497;g4ea0a04b3c_1_1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4ea0a04b3c_1_17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51" name="Google Shape;551;g4ea0a04b3c_1_1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4ea0a04b3c_1_2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7" name="Google Shape;587;g4ea0a04b3c_1_2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4ea0a04b3c_1_29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8" name="Google Shape;668;g4ea0a04b3c_1_2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4ea0a04b3c_1_29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75" name="Google Shape;675;g4ea0a04b3c_1_2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1" name="Google Shape;681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7" name="Google Shape;687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4" name="Google Shape;694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9" name="Google Shape;699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5" name="Google Shape;705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5" name="Google Shape;735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9" name="Google Shape;809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0" name="Google Shape;850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6" name="Google Shape;856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8" name="Google Shape;17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9" name="Google Shape;899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5" name="Google Shape;905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0" name="Google Shape;910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5" name="Google Shape;915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20" name="Google Shape;920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26" name="Google Shape;926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2" name="Google Shape;932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8" name="Google Shape;938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0" name="Google Shape;19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5" name="Google Shape;19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3" name="Google Shape;26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2" name="Google Shape;28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вертикально" showMasterSp="0" type="tx">
  <p:cSld name="TITLE_AND_BODY">
    <p:bg>
      <p:bgPr>
        <a:solidFill>
          <a:srgbClr val="22222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>
            <p:ph idx="2" type="pic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нкты">
  <p:cSld name="Пункты">
    <p:bg>
      <p:bgPr>
        <a:solidFill>
          <a:srgbClr val="22222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2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3 шт." showMasterSp="0">
  <p:cSld name="Фото - 3 шт.">
    <p:bg>
      <p:bgPr>
        <a:solidFill>
          <a:srgbClr val="22222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/>
          <p:nvPr>
            <p:ph idx="2" type="pic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2" name="Google Shape;62;p12"/>
          <p:cNvSpPr/>
          <p:nvPr>
            <p:ph idx="3" type="pic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3" name="Google Shape;63;p12"/>
          <p:cNvSpPr/>
          <p:nvPr>
            <p:ph idx="4" type="pic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>
  <p:cSld name="Цитата">
    <p:bg>
      <p:bgPr>
        <a:solidFill>
          <a:srgbClr val="22222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>
            <a:off x="1390798" y="1245691"/>
            <a:ext cx="6362304" cy="2757488"/>
          </a:xfrm>
          <a:custGeom>
            <a:rect b="b" l="l" r="r" t="t"/>
            <a:pathLst>
              <a:path extrusionOk="0" h="120000" w="12000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3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 showMasterSp="0">
  <p:cSld name="Цитата 2">
    <p:bg>
      <p:bgPr>
        <a:solidFill>
          <a:schemeClr val="accen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3" name="Google Shape;73;p14"/>
          <p:cNvSpPr/>
          <p:nvPr>
            <p:ph idx="2" type="pic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3" type="body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" showMasterSp="0">
  <p:cSld name="Фото">
    <p:bg>
      <p:bgPr>
        <a:solidFill>
          <a:srgbClr val="22222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showMasterSp="0">
  <p:cSld name="Пустой">
    <p:bg>
      <p:bgPr>
        <a:solidFill>
          <a:srgbClr val="22222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showMasterSp="0">
  <p:cSld name="Пустой 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showMasterSp="0">
  <p:cSld name="Пустой 2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вертикально" showMasterSp="0" type="tx">
  <p:cSld name="TITLE_AND_BODY">
    <p:bg>
      <p:bgPr>
        <a:solidFill>
          <a:srgbClr val="222222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/>
          <p:nvPr>
            <p:ph idx="2" type="pic"/>
          </p:nvPr>
        </p:nvSpPr>
        <p:spPr>
          <a:xfrm>
            <a:off x="1143000" y="0"/>
            <a:ext cx="28932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type="title"/>
          </p:nvPr>
        </p:nvSpPr>
        <p:spPr>
          <a:xfrm>
            <a:off x="4250531" y="3388816"/>
            <a:ext cx="3536100" cy="14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0"/>
          <p:cNvSpPr txBox="1"/>
          <p:nvPr>
            <p:ph idx="1" type="body"/>
          </p:nvPr>
        </p:nvSpPr>
        <p:spPr>
          <a:xfrm>
            <a:off x="4377405" y="1896846"/>
            <a:ext cx="35361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4" name="Google Shape;94;p20"/>
          <p:cNvSpPr txBox="1"/>
          <p:nvPr>
            <p:ph idx="12" type="sldNum"/>
          </p:nvPr>
        </p:nvSpPr>
        <p:spPr>
          <a:xfrm>
            <a:off x="7575660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" showMasterSp="0">
  <p:cSld name="Заголовок и пункты">
    <p:bg>
      <p:bgPr>
        <a:solidFill>
          <a:srgbClr val="22222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>
            <p:ph type="title"/>
          </p:nvPr>
        </p:nvSpPr>
        <p:spPr>
          <a:xfrm>
            <a:off x="1357312" y="810369"/>
            <a:ext cx="64293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1357312" y="1446609"/>
            <a:ext cx="64293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8" name="Google Shape;98;p21"/>
          <p:cNvSpPr/>
          <p:nvPr/>
        </p:nvSpPr>
        <p:spPr>
          <a:xfrm>
            <a:off x="571172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99" name="Google Shape;99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9826" y="4636176"/>
            <a:ext cx="413700" cy="4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1"/>
          <p:cNvSpPr/>
          <p:nvPr/>
        </p:nvSpPr>
        <p:spPr>
          <a:xfrm>
            <a:off x="571175" y="-1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1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" showMasterSp="0">
  <p:cSld name="Заголовок и пункты">
    <p:bg>
      <p:bgPr>
        <a:solidFill>
          <a:srgbClr val="22222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>
            <a:off x="571172" y="4572010"/>
            <a:ext cx="571202" cy="5715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9826" y="4636176"/>
            <a:ext cx="413781" cy="44314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571175" y="-1"/>
            <a:ext cx="571201" cy="190202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" showMasterSp="0" type="title">
  <p:cSld name="TITLE">
    <p:bg>
      <p:bgPr>
        <a:solidFill>
          <a:srgbClr val="222222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Google Shape;103;p22"/>
          <p:cNvCxnSpPr/>
          <p:nvPr/>
        </p:nvCxnSpPr>
        <p:spPr>
          <a:xfrm>
            <a:off x="1357312" y="3238501"/>
            <a:ext cx="6429300" cy="0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04" name="Google Shape;104;p22"/>
          <p:cNvSpPr txBox="1"/>
          <p:nvPr>
            <p:ph type="title"/>
          </p:nvPr>
        </p:nvSpPr>
        <p:spPr>
          <a:xfrm>
            <a:off x="1357312" y="3388816"/>
            <a:ext cx="6429300" cy="14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22"/>
          <p:cNvSpPr txBox="1"/>
          <p:nvPr>
            <p:ph idx="1" type="body"/>
          </p:nvPr>
        </p:nvSpPr>
        <p:spPr>
          <a:xfrm>
            <a:off x="1357312" y="2250281"/>
            <a:ext cx="64293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7575660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горизонтально" showMasterSp="0">
  <p:cSld name="Фото - горизонтально">
    <p:bg>
      <p:bgPr>
        <a:solidFill>
          <a:srgbClr val="222222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cxnSp>
        <p:nvCxnSpPr>
          <p:cNvPr id="109" name="Google Shape;109;p23"/>
          <p:cNvCxnSpPr/>
          <p:nvPr/>
        </p:nvCxnSpPr>
        <p:spPr>
          <a:xfrm>
            <a:off x="1357312" y="3238501"/>
            <a:ext cx="6429300" cy="0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0" name="Google Shape;110;p23"/>
          <p:cNvSpPr txBox="1"/>
          <p:nvPr>
            <p:ph type="title"/>
          </p:nvPr>
        </p:nvSpPr>
        <p:spPr>
          <a:xfrm>
            <a:off x="1357312" y="3388816"/>
            <a:ext cx="6429300" cy="14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3"/>
          <p:cNvSpPr txBox="1"/>
          <p:nvPr>
            <p:ph idx="1" type="body"/>
          </p:nvPr>
        </p:nvSpPr>
        <p:spPr>
          <a:xfrm>
            <a:off x="1357312" y="2250281"/>
            <a:ext cx="64293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2" name="Google Shape;112;p23"/>
          <p:cNvSpPr txBox="1"/>
          <p:nvPr>
            <p:ph idx="12" type="sldNum"/>
          </p:nvPr>
        </p:nvSpPr>
        <p:spPr>
          <a:xfrm>
            <a:off x="7575660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" showMasterSp="0">
  <p:cSld name="Заголовок и подзаголовок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Google Shape;114;p24"/>
          <p:cNvCxnSpPr/>
          <p:nvPr/>
        </p:nvCxnSpPr>
        <p:spPr>
          <a:xfrm>
            <a:off x="1357312" y="3238501"/>
            <a:ext cx="6429300" cy="0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15" name="Google Shape;115;p24"/>
          <p:cNvSpPr txBox="1"/>
          <p:nvPr>
            <p:ph type="title"/>
          </p:nvPr>
        </p:nvSpPr>
        <p:spPr>
          <a:xfrm>
            <a:off x="1357312" y="3388816"/>
            <a:ext cx="6429300" cy="14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24"/>
          <p:cNvSpPr txBox="1"/>
          <p:nvPr>
            <p:ph idx="1" type="body"/>
          </p:nvPr>
        </p:nvSpPr>
        <p:spPr>
          <a:xfrm>
            <a:off x="1357312" y="2250281"/>
            <a:ext cx="64293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7" name="Google Shape;117;p24"/>
          <p:cNvSpPr txBox="1"/>
          <p:nvPr>
            <p:ph idx="12" type="sldNum"/>
          </p:nvPr>
        </p:nvSpPr>
        <p:spPr>
          <a:xfrm>
            <a:off x="7558478" y="221009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- по центру" showMasterSp="0">
  <p:cSld name="Заголовок - по центру">
    <p:bg>
      <p:bgPr>
        <a:solidFill>
          <a:srgbClr val="222222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 txBox="1"/>
          <p:nvPr>
            <p:ph type="title"/>
          </p:nvPr>
        </p:nvSpPr>
        <p:spPr>
          <a:xfrm>
            <a:off x="1357312" y="2129730"/>
            <a:ext cx="6429300" cy="23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25"/>
          <p:cNvSpPr txBox="1"/>
          <p:nvPr>
            <p:ph idx="12" type="sldNum"/>
          </p:nvPr>
        </p:nvSpPr>
        <p:spPr>
          <a:xfrm>
            <a:off x="7575660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- вверху">
  <p:cSld name="Заголовок - вверху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/>
          <p:nvPr>
            <p:ph idx="1" type="body"/>
          </p:nvPr>
        </p:nvSpPr>
        <p:spPr>
          <a:xfrm>
            <a:off x="1357312" y="240903"/>
            <a:ext cx="58935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3" name="Google Shape;123;p26"/>
          <p:cNvSpPr txBox="1"/>
          <p:nvPr>
            <p:ph type="title"/>
          </p:nvPr>
        </p:nvSpPr>
        <p:spPr>
          <a:xfrm>
            <a:off x="1357312" y="810369"/>
            <a:ext cx="64293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26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, дополн.">
  <p:cSld name="Заголовок и пункты, дополн.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 txBox="1"/>
          <p:nvPr>
            <p:ph idx="1" type="body"/>
          </p:nvPr>
        </p:nvSpPr>
        <p:spPr>
          <a:xfrm>
            <a:off x="1357312" y="240903"/>
            <a:ext cx="58935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7" name="Google Shape;127;p27"/>
          <p:cNvSpPr txBox="1"/>
          <p:nvPr>
            <p:ph type="title"/>
          </p:nvPr>
        </p:nvSpPr>
        <p:spPr>
          <a:xfrm>
            <a:off x="1357312" y="810369"/>
            <a:ext cx="64293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27"/>
          <p:cNvSpPr txBox="1"/>
          <p:nvPr>
            <p:ph idx="2" type="body"/>
          </p:nvPr>
        </p:nvSpPr>
        <p:spPr>
          <a:xfrm>
            <a:off x="1357312" y="1446609"/>
            <a:ext cx="64293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9" name="Google Shape;129;p27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пункты и фото">
  <p:cSld name="Заголовок, пункты и фото">
    <p:bg>
      <p:bgPr>
        <a:solidFill>
          <a:srgbClr val="222222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idx="1" type="body"/>
          </p:nvPr>
        </p:nvSpPr>
        <p:spPr>
          <a:xfrm>
            <a:off x="1357312" y="240903"/>
            <a:ext cx="58935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32" name="Google Shape;132;p28"/>
          <p:cNvSpPr/>
          <p:nvPr>
            <p:ph idx="2" type="pic"/>
          </p:nvPr>
        </p:nvSpPr>
        <p:spPr>
          <a:xfrm>
            <a:off x="4893468" y="810369"/>
            <a:ext cx="2893200" cy="41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33" name="Google Shape;133;p28"/>
          <p:cNvSpPr txBox="1"/>
          <p:nvPr>
            <p:ph type="title"/>
          </p:nvPr>
        </p:nvSpPr>
        <p:spPr>
          <a:xfrm>
            <a:off x="1357312" y="810369"/>
            <a:ext cx="33219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28"/>
          <p:cNvSpPr txBox="1"/>
          <p:nvPr>
            <p:ph idx="3" type="body"/>
          </p:nvPr>
        </p:nvSpPr>
        <p:spPr>
          <a:xfrm>
            <a:off x="1357312" y="1446609"/>
            <a:ext cx="33219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1945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21944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1944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21944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21945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35" name="Google Shape;135;p28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нкты">
  <p:cSld name="Пункты">
    <p:bg>
      <p:bgPr>
        <a:solidFill>
          <a:srgbClr val="222222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/>
          <p:nvPr>
            <p:ph idx="1" type="body"/>
          </p:nvPr>
        </p:nvSpPr>
        <p:spPr>
          <a:xfrm>
            <a:off x="1357312" y="240903"/>
            <a:ext cx="58935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38" name="Google Shape;138;p29"/>
          <p:cNvSpPr txBox="1"/>
          <p:nvPr>
            <p:ph idx="2" type="body"/>
          </p:nvPr>
        </p:nvSpPr>
        <p:spPr>
          <a:xfrm>
            <a:off x="1357312" y="1446609"/>
            <a:ext cx="64293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39" name="Google Shape;139;p29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3 шт." showMasterSp="0">
  <p:cSld name="Фото - 3 шт.">
    <p:bg>
      <p:bgPr>
        <a:solidFill>
          <a:srgbClr val="222222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/>
          <p:nvPr>
            <p:ph idx="2" type="pic"/>
          </p:nvPr>
        </p:nvSpPr>
        <p:spPr>
          <a:xfrm>
            <a:off x="4572398" y="0"/>
            <a:ext cx="3429000" cy="25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2" name="Google Shape;142;p30"/>
          <p:cNvSpPr/>
          <p:nvPr>
            <p:ph idx="3" type="pic"/>
          </p:nvPr>
        </p:nvSpPr>
        <p:spPr>
          <a:xfrm>
            <a:off x="4572000" y="2585144"/>
            <a:ext cx="3429000" cy="25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3" name="Google Shape;143;p30"/>
          <p:cNvSpPr/>
          <p:nvPr>
            <p:ph idx="4" type="pic"/>
          </p:nvPr>
        </p:nvSpPr>
        <p:spPr>
          <a:xfrm>
            <a:off x="1143000" y="0"/>
            <a:ext cx="3411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4" name="Google Shape;144;p30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>
  <p:cSld name="Цитата">
    <p:bg>
      <p:bgPr>
        <a:solidFill>
          <a:srgbClr val="222222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1"/>
          <p:cNvSpPr/>
          <p:nvPr/>
        </p:nvSpPr>
        <p:spPr>
          <a:xfrm>
            <a:off x="1390798" y="1245691"/>
            <a:ext cx="6362400" cy="2757600"/>
          </a:xfrm>
          <a:custGeom>
            <a:rect b="b" l="l" r="r" t="t"/>
            <a:pathLst>
              <a:path extrusionOk="0" h="120000" w="12000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1"/>
          <p:cNvSpPr txBox="1"/>
          <p:nvPr>
            <p:ph idx="1" type="body"/>
          </p:nvPr>
        </p:nvSpPr>
        <p:spPr>
          <a:xfrm>
            <a:off x="1611808" y="1533673"/>
            <a:ext cx="5920500" cy="13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8" name="Google Shape;148;p31"/>
          <p:cNvSpPr txBox="1"/>
          <p:nvPr>
            <p:ph idx="2" type="body"/>
          </p:nvPr>
        </p:nvSpPr>
        <p:spPr>
          <a:xfrm>
            <a:off x="1357312" y="4107656"/>
            <a:ext cx="64293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9" name="Google Shape;149;p31"/>
          <p:cNvSpPr txBox="1"/>
          <p:nvPr>
            <p:ph idx="3" type="body"/>
          </p:nvPr>
        </p:nvSpPr>
        <p:spPr>
          <a:xfrm>
            <a:off x="1357312" y="240903"/>
            <a:ext cx="58935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50" name="Google Shape;150;p31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" showMasterSp="0" type="title">
  <p:cSld name="TITLE">
    <p:bg>
      <p:bgPr>
        <a:solidFill>
          <a:srgbClr val="222222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 showMasterSp="0">
  <p:cSld name="Цитата 2">
    <p:bg>
      <p:bgPr>
        <a:solidFill>
          <a:schemeClr val="accen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>
            <p:ph idx="1" type="body"/>
          </p:nvPr>
        </p:nvSpPr>
        <p:spPr>
          <a:xfrm>
            <a:off x="4250531" y="1393031"/>
            <a:ext cx="3536100" cy="19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53" name="Google Shape;153;p32"/>
          <p:cNvSpPr/>
          <p:nvPr>
            <p:ph idx="2" type="pic"/>
          </p:nvPr>
        </p:nvSpPr>
        <p:spPr>
          <a:xfrm>
            <a:off x="1143000" y="0"/>
            <a:ext cx="28932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54" name="Google Shape;154;p32"/>
          <p:cNvSpPr txBox="1"/>
          <p:nvPr>
            <p:ph idx="3" type="body"/>
          </p:nvPr>
        </p:nvSpPr>
        <p:spPr>
          <a:xfrm>
            <a:off x="4250531" y="4086324"/>
            <a:ext cx="35361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55" name="Google Shape;155;p32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" showMasterSp="0">
  <p:cSld name="Фото">
    <p:bg>
      <p:bgPr>
        <a:solidFill>
          <a:srgbClr val="222222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58" name="Google Shape;158;p33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showMasterSp="0">
  <p:cSld name="Пустой">
    <p:bg>
      <p:bgPr>
        <a:solidFill>
          <a:srgbClr val="222222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горизонтально" showMasterSp="0">
  <p:cSld name="Фото - горизонтально">
    <p:bg>
      <p:bgPr>
        <a:solidFill>
          <a:srgbClr val="22222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cxnSp>
        <p:nvCxnSpPr>
          <p:cNvPr id="29" name="Google Shape;29;p5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5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" showMasterSp="0">
  <p:cSld name="Заголовок и подзаголовок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6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5" name="Google Shape;35;p6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7558478" y="221009"/>
            <a:ext cx="212578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- по центру" showMasterSp="0">
  <p:cSld name="Заголовок - по центру">
    <p:bg>
      <p:bgPr>
        <a:solidFill>
          <a:srgbClr val="22222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- вверху">
  <p:cSld name="Заголовок - вверху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, дополн.">
  <p:cSld name="Заголовок и пункты, дополн.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пункты и фото">
  <p:cSld name="Заголовок, пункты и фото">
    <p:bg>
      <p:bgPr>
        <a:solidFill>
          <a:srgbClr val="22222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2" name="Google Shape;52;p10"/>
          <p:cNvSpPr/>
          <p:nvPr>
            <p:ph idx="2" type="pic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3" type="body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1945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21944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1944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21944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21945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1357312" y="523737"/>
            <a:ext cx="6429376" cy="139"/>
          </a:xfrm>
          <a:prstGeom prst="straightConnector1">
            <a:avLst/>
          </a:prstGeom>
          <a:noFill/>
          <a:ln cap="flat" cmpd="sng" w="9525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" name="Google Shape;7;p1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8"/>
          <p:cNvCxnSpPr/>
          <p:nvPr/>
        </p:nvCxnSpPr>
        <p:spPr>
          <a:xfrm>
            <a:off x="1357312" y="523876"/>
            <a:ext cx="6429300" cy="0"/>
          </a:xfrm>
          <a:prstGeom prst="straightConnector1">
            <a:avLst/>
          </a:prstGeom>
          <a:noFill/>
          <a:ln cap="flat" cmpd="sng" w="9525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85" name="Google Shape;85;p18"/>
          <p:cNvSpPr txBox="1"/>
          <p:nvPr>
            <p:ph type="title"/>
          </p:nvPr>
        </p:nvSpPr>
        <p:spPr>
          <a:xfrm>
            <a:off x="1357312" y="810369"/>
            <a:ext cx="64293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1357312" y="1446609"/>
            <a:ext cx="64293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/>
          <p:nvPr>
            <p:ph type="title"/>
          </p:nvPr>
        </p:nvSpPr>
        <p:spPr>
          <a:xfrm>
            <a:off x="3548400" y="761550"/>
            <a:ext cx="42126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C2CA"/>
              </a:buClr>
              <a:buSzPts val="1400"/>
              <a:buFont typeface="Arial"/>
              <a:buNone/>
            </a:pPr>
            <a:r>
              <a:rPr b="0" i="0" lang="en-US" sz="1600" u="none" cap="none" strike="noStrike">
                <a:solidFill>
                  <a:srgbClr val="BDC2CA"/>
                </a:solidFill>
                <a:latin typeface="Arial"/>
                <a:ea typeface="Arial"/>
                <a:cs typeface="Arial"/>
                <a:sym typeface="Arial"/>
              </a:rPr>
              <a:t>Алгоритмы и структуры данных на Python</a:t>
            </a:r>
            <a:endParaRPr b="0" i="0" sz="8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5"/>
          <p:cNvSpPr txBox="1"/>
          <p:nvPr>
            <p:ph idx="1" type="body"/>
          </p:nvPr>
        </p:nvSpPr>
        <p:spPr>
          <a:xfrm>
            <a:off x="3566259" y="1074198"/>
            <a:ext cx="32667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680"/>
              <a:buFont typeface="Avenir"/>
              <a:buNone/>
            </a:pPr>
            <a:r>
              <a:rPr b="1" i="0" lang="en-US" sz="20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 8</a:t>
            </a:r>
            <a:endParaRPr b="0" i="0" sz="2600" u="none" cap="none" strike="noStrike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5"/>
          <p:cNvSpPr/>
          <p:nvPr/>
        </p:nvSpPr>
        <p:spPr>
          <a:xfrm>
            <a:off x="3566250" y="1905175"/>
            <a:ext cx="4784100" cy="12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Деревья. Хеш-функция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ython copy.png" id="168" name="Google Shape;16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850" y="1302988"/>
            <a:ext cx="2537526" cy="253752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5"/>
          <p:cNvSpPr/>
          <p:nvPr/>
        </p:nvSpPr>
        <p:spPr>
          <a:xfrm>
            <a:off x="3570400" y="3591300"/>
            <a:ext cx="47841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A8B7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Двоичные деревья поиска. Проход по дереву. Хеш-функция.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4"/>
          <p:cNvSpPr/>
          <p:nvPr/>
        </p:nvSpPr>
        <p:spPr>
          <a:xfrm>
            <a:off x="1142399" y="2666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Разновидности бинарных деревьев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44"/>
          <p:cNvSpPr/>
          <p:nvPr/>
        </p:nvSpPr>
        <p:spPr>
          <a:xfrm>
            <a:off x="2481364" y="2790400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44"/>
          <p:cNvSpPr/>
          <p:nvPr/>
        </p:nvSpPr>
        <p:spPr>
          <a:xfrm>
            <a:off x="1981608" y="1624450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44"/>
          <p:cNvSpPr/>
          <p:nvPr/>
        </p:nvSpPr>
        <p:spPr>
          <a:xfrm>
            <a:off x="2012883" y="3373475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7" name="Google Shape;307;p44"/>
          <p:cNvCxnSpPr>
            <a:stCxn id="304" idx="2"/>
            <a:endCxn id="306" idx="0"/>
          </p:cNvCxnSpPr>
          <p:nvPr/>
        </p:nvCxnSpPr>
        <p:spPr>
          <a:xfrm flipH="1">
            <a:off x="2203564" y="2981200"/>
            <a:ext cx="277800" cy="3924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08" name="Google Shape;308;p44"/>
          <p:cNvSpPr txBox="1"/>
          <p:nvPr/>
        </p:nvSpPr>
        <p:spPr>
          <a:xfrm>
            <a:off x="1492375" y="2228150"/>
            <a:ext cx="520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4)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44"/>
          <p:cNvSpPr/>
          <p:nvPr/>
        </p:nvSpPr>
        <p:spPr>
          <a:xfrm>
            <a:off x="2587258" y="3852425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44"/>
          <p:cNvSpPr/>
          <p:nvPr/>
        </p:nvSpPr>
        <p:spPr>
          <a:xfrm>
            <a:off x="3059258" y="2457219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44"/>
          <p:cNvSpPr/>
          <p:nvPr/>
        </p:nvSpPr>
        <p:spPr>
          <a:xfrm>
            <a:off x="2481383" y="1971350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44"/>
          <p:cNvSpPr/>
          <p:nvPr/>
        </p:nvSpPr>
        <p:spPr>
          <a:xfrm>
            <a:off x="1946908" y="4303625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3" name="Google Shape;313;p44"/>
          <p:cNvCxnSpPr>
            <a:stCxn id="311" idx="6"/>
            <a:endCxn id="310" idx="0"/>
          </p:cNvCxnSpPr>
          <p:nvPr/>
        </p:nvCxnSpPr>
        <p:spPr>
          <a:xfrm>
            <a:off x="2862983" y="2162150"/>
            <a:ext cx="387000" cy="2952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14" name="Google Shape;314;p44"/>
          <p:cNvCxnSpPr>
            <a:stCxn id="310" idx="2"/>
            <a:endCxn id="304" idx="0"/>
          </p:cNvCxnSpPr>
          <p:nvPr/>
        </p:nvCxnSpPr>
        <p:spPr>
          <a:xfrm flipH="1">
            <a:off x="2672258" y="2648019"/>
            <a:ext cx="387000" cy="1425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15" name="Google Shape;315;p44"/>
          <p:cNvCxnSpPr>
            <a:stCxn id="306" idx="6"/>
            <a:endCxn id="309" idx="0"/>
          </p:cNvCxnSpPr>
          <p:nvPr/>
        </p:nvCxnSpPr>
        <p:spPr>
          <a:xfrm>
            <a:off x="2394483" y="3564275"/>
            <a:ext cx="383700" cy="2880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16" name="Google Shape;316;p44"/>
          <p:cNvCxnSpPr>
            <a:stCxn id="309" idx="2"/>
            <a:endCxn id="312" idx="6"/>
          </p:cNvCxnSpPr>
          <p:nvPr/>
        </p:nvCxnSpPr>
        <p:spPr>
          <a:xfrm flipH="1">
            <a:off x="2328658" y="4043225"/>
            <a:ext cx="258600" cy="451200"/>
          </a:xfrm>
          <a:prstGeom prst="bentConnector3">
            <a:avLst>
              <a:gd fmla="val 4997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7" name="Google Shape;317;p44"/>
          <p:cNvCxnSpPr>
            <a:stCxn id="305" idx="6"/>
            <a:endCxn id="311" idx="0"/>
          </p:cNvCxnSpPr>
          <p:nvPr/>
        </p:nvCxnSpPr>
        <p:spPr>
          <a:xfrm>
            <a:off x="2363208" y="1815250"/>
            <a:ext cx="309000" cy="156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5"/>
          <p:cNvSpPr/>
          <p:nvPr/>
        </p:nvSpPr>
        <p:spPr>
          <a:xfrm>
            <a:off x="1142399" y="2666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Разновидности бинарных деревьев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45"/>
          <p:cNvSpPr/>
          <p:nvPr/>
        </p:nvSpPr>
        <p:spPr>
          <a:xfrm>
            <a:off x="1981608" y="1624450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45"/>
          <p:cNvSpPr txBox="1"/>
          <p:nvPr/>
        </p:nvSpPr>
        <p:spPr>
          <a:xfrm>
            <a:off x="1492375" y="2228150"/>
            <a:ext cx="520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5)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45"/>
          <p:cNvSpPr/>
          <p:nvPr/>
        </p:nvSpPr>
        <p:spPr>
          <a:xfrm>
            <a:off x="3059258" y="2457219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45"/>
          <p:cNvSpPr/>
          <p:nvPr/>
        </p:nvSpPr>
        <p:spPr>
          <a:xfrm>
            <a:off x="2557733" y="2006050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7" name="Google Shape;327;p45"/>
          <p:cNvCxnSpPr>
            <a:stCxn id="326" idx="6"/>
            <a:endCxn id="325" idx="0"/>
          </p:cNvCxnSpPr>
          <p:nvPr/>
        </p:nvCxnSpPr>
        <p:spPr>
          <a:xfrm>
            <a:off x="2939333" y="2196850"/>
            <a:ext cx="310800" cy="2604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28" name="Google Shape;328;p45"/>
          <p:cNvCxnSpPr>
            <a:stCxn id="323" idx="6"/>
            <a:endCxn id="326" idx="0"/>
          </p:cNvCxnSpPr>
          <p:nvPr/>
        </p:nvCxnSpPr>
        <p:spPr>
          <a:xfrm>
            <a:off x="2363208" y="1815250"/>
            <a:ext cx="385200" cy="1908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29" name="Google Shape;329;p45"/>
          <p:cNvSpPr/>
          <p:nvPr/>
        </p:nvSpPr>
        <p:spPr>
          <a:xfrm>
            <a:off x="3544823" y="2927694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45"/>
          <p:cNvSpPr/>
          <p:nvPr/>
        </p:nvSpPr>
        <p:spPr>
          <a:xfrm>
            <a:off x="4002623" y="3362794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45"/>
          <p:cNvSpPr/>
          <p:nvPr/>
        </p:nvSpPr>
        <p:spPr>
          <a:xfrm>
            <a:off x="4426073" y="3814169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2" name="Google Shape;332;p45"/>
          <p:cNvCxnSpPr>
            <a:stCxn id="325" idx="6"/>
            <a:endCxn id="329" idx="0"/>
          </p:cNvCxnSpPr>
          <p:nvPr/>
        </p:nvCxnSpPr>
        <p:spPr>
          <a:xfrm>
            <a:off x="3440858" y="2648019"/>
            <a:ext cx="294900" cy="2796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33" name="Google Shape;333;p45"/>
          <p:cNvCxnSpPr>
            <a:stCxn id="329" idx="6"/>
            <a:endCxn id="330" idx="0"/>
          </p:cNvCxnSpPr>
          <p:nvPr/>
        </p:nvCxnSpPr>
        <p:spPr>
          <a:xfrm>
            <a:off x="3926423" y="3118494"/>
            <a:ext cx="267000" cy="2442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34" name="Google Shape;334;p45"/>
          <p:cNvCxnSpPr>
            <a:stCxn id="330" idx="6"/>
            <a:endCxn id="331" idx="0"/>
          </p:cNvCxnSpPr>
          <p:nvPr/>
        </p:nvCxnSpPr>
        <p:spPr>
          <a:xfrm>
            <a:off x="4384223" y="3553594"/>
            <a:ext cx="232500" cy="2607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6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Пример расширенного дерева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46"/>
          <p:cNvSpPr/>
          <p:nvPr/>
        </p:nvSpPr>
        <p:spPr>
          <a:xfrm>
            <a:off x="4185600" y="1714975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46"/>
          <p:cNvSpPr/>
          <p:nvPr/>
        </p:nvSpPr>
        <p:spPr>
          <a:xfrm>
            <a:off x="5594675" y="2325800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46"/>
          <p:cNvSpPr/>
          <p:nvPr/>
        </p:nvSpPr>
        <p:spPr>
          <a:xfrm>
            <a:off x="6601175" y="2888050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46"/>
          <p:cNvSpPr/>
          <p:nvPr/>
        </p:nvSpPr>
        <p:spPr>
          <a:xfrm>
            <a:off x="5393375" y="3471125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46"/>
          <p:cNvSpPr/>
          <p:nvPr/>
        </p:nvSpPr>
        <p:spPr>
          <a:xfrm>
            <a:off x="4782550" y="2888050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46"/>
          <p:cNvSpPr/>
          <p:nvPr/>
        </p:nvSpPr>
        <p:spPr>
          <a:xfrm>
            <a:off x="2755875" y="2325800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46"/>
          <p:cNvSpPr/>
          <p:nvPr/>
        </p:nvSpPr>
        <p:spPr>
          <a:xfrm>
            <a:off x="1728575" y="2888050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7" name="Google Shape;347;p46"/>
          <p:cNvCxnSpPr>
            <a:stCxn id="340" idx="2"/>
            <a:endCxn id="345" idx="0"/>
          </p:cNvCxnSpPr>
          <p:nvPr/>
        </p:nvCxnSpPr>
        <p:spPr>
          <a:xfrm flipH="1">
            <a:off x="2946600" y="1905775"/>
            <a:ext cx="1239000" cy="4200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48" name="Google Shape;348;p46"/>
          <p:cNvCxnSpPr>
            <a:stCxn id="340" idx="6"/>
            <a:endCxn id="341" idx="0"/>
          </p:cNvCxnSpPr>
          <p:nvPr/>
        </p:nvCxnSpPr>
        <p:spPr>
          <a:xfrm>
            <a:off x="4567200" y="1905775"/>
            <a:ext cx="1218300" cy="4200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49" name="Google Shape;349;p46"/>
          <p:cNvCxnSpPr>
            <a:stCxn id="345" idx="2"/>
            <a:endCxn id="346" idx="0"/>
          </p:cNvCxnSpPr>
          <p:nvPr/>
        </p:nvCxnSpPr>
        <p:spPr>
          <a:xfrm flipH="1">
            <a:off x="1919475" y="2516600"/>
            <a:ext cx="836400" cy="3714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50" name="Google Shape;350;p46"/>
          <p:cNvCxnSpPr>
            <a:stCxn id="346" idx="2"/>
            <a:endCxn id="351" idx="0"/>
          </p:cNvCxnSpPr>
          <p:nvPr/>
        </p:nvCxnSpPr>
        <p:spPr>
          <a:xfrm flipH="1">
            <a:off x="1439375" y="3078850"/>
            <a:ext cx="289200" cy="4182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52" name="Google Shape;352;p46"/>
          <p:cNvCxnSpPr>
            <a:stCxn id="346" idx="6"/>
            <a:endCxn id="353" idx="0"/>
          </p:cNvCxnSpPr>
          <p:nvPr/>
        </p:nvCxnSpPr>
        <p:spPr>
          <a:xfrm>
            <a:off x="2110175" y="3078850"/>
            <a:ext cx="184200" cy="4182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54" name="Google Shape;354;p46"/>
          <p:cNvCxnSpPr>
            <a:stCxn id="344" idx="2"/>
            <a:endCxn id="355" idx="0"/>
          </p:cNvCxnSpPr>
          <p:nvPr/>
        </p:nvCxnSpPr>
        <p:spPr>
          <a:xfrm flipH="1">
            <a:off x="4628050" y="3078850"/>
            <a:ext cx="154500" cy="4182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56" name="Google Shape;356;p46"/>
          <p:cNvCxnSpPr>
            <a:stCxn id="344" idx="6"/>
            <a:endCxn id="343" idx="0"/>
          </p:cNvCxnSpPr>
          <p:nvPr/>
        </p:nvCxnSpPr>
        <p:spPr>
          <a:xfrm>
            <a:off x="5164150" y="3078850"/>
            <a:ext cx="420000" cy="3924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57" name="Google Shape;357;p46"/>
          <p:cNvCxnSpPr>
            <a:stCxn id="341" idx="2"/>
            <a:endCxn id="344" idx="0"/>
          </p:cNvCxnSpPr>
          <p:nvPr/>
        </p:nvCxnSpPr>
        <p:spPr>
          <a:xfrm flipH="1">
            <a:off x="4973375" y="2516600"/>
            <a:ext cx="621300" cy="3714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58" name="Google Shape;358;p46"/>
          <p:cNvCxnSpPr>
            <a:stCxn id="341" idx="6"/>
            <a:endCxn id="342" idx="0"/>
          </p:cNvCxnSpPr>
          <p:nvPr/>
        </p:nvCxnSpPr>
        <p:spPr>
          <a:xfrm>
            <a:off x="5976275" y="2516600"/>
            <a:ext cx="815700" cy="3714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59" name="Google Shape;359;p46"/>
          <p:cNvCxnSpPr>
            <a:stCxn id="342" idx="2"/>
            <a:endCxn id="360" idx="0"/>
          </p:cNvCxnSpPr>
          <p:nvPr/>
        </p:nvCxnSpPr>
        <p:spPr>
          <a:xfrm flipH="1">
            <a:off x="6505475" y="3078850"/>
            <a:ext cx="95700" cy="4182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61" name="Google Shape;361;p46"/>
          <p:cNvCxnSpPr>
            <a:stCxn id="342" idx="6"/>
            <a:endCxn id="362" idx="0"/>
          </p:cNvCxnSpPr>
          <p:nvPr/>
        </p:nvCxnSpPr>
        <p:spPr>
          <a:xfrm>
            <a:off x="6982775" y="3078850"/>
            <a:ext cx="199500" cy="4182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51" name="Google Shape;351;p46"/>
          <p:cNvSpPr/>
          <p:nvPr/>
        </p:nvSpPr>
        <p:spPr>
          <a:xfrm>
            <a:off x="1274450" y="3497075"/>
            <a:ext cx="329700" cy="3297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46"/>
          <p:cNvSpPr/>
          <p:nvPr/>
        </p:nvSpPr>
        <p:spPr>
          <a:xfrm>
            <a:off x="2129475" y="3497075"/>
            <a:ext cx="329700" cy="3297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46"/>
          <p:cNvSpPr/>
          <p:nvPr/>
        </p:nvSpPr>
        <p:spPr>
          <a:xfrm>
            <a:off x="3137475" y="2939950"/>
            <a:ext cx="329700" cy="3297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4" name="Google Shape;364;p46"/>
          <p:cNvCxnSpPr/>
          <p:nvPr/>
        </p:nvCxnSpPr>
        <p:spPr>
          <a:xfrm flipH="1" rot="-5400000">
            <a:off x="3027390" y="2637250"/>
            <a:ext cx="423300" cy="182100"/>
          </a:xfrm>
          <a:prstGeom prst="bentConnector3">
            <a:avLst>
              <a:gd fmla="val 827" name="adj1"/>
            </a:avLst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55" name="Google Shape;355;p46"/>
          <p:cNvSpPr/>
          <p:nvPr/>
        </p:nvSpPr>
        <p:spPr>
          <a:xfrm>
            <a:off x="4463200" y="3497075"/>
            <a:ext cx="329700" cy="3297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46"/>
          <p:cNvSpPr/>
          <p:nvPr/>
        </p:nvSpPr>
        <p:spPr>
          <a:xfrm>
            <a:off x="5011500" y="4121475"/>
            <a:ext cx="329700" cy="3297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46"/>
          <p:cNvSpPr/>
          <p:nvPr/>
        </p:nvSpPr>
        <p:spPr>
          <a:xfrm>
            <a:off x="5764635" y="4121475"/>
            <a:ext cx="329700" cy="3297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7" name="Google Shape;367;p46"/>
          <p:cNvCxnSpPr>
            <a:endCxn id="365" idx="0"/>
          </p:cNvCxnSpPr>
          <p:nvPr/>
        </p:nvCxnSpPr>
        <p:spPr>
          <a:xfrm rot="5400000">
            <a:off x="5055000" y="3783225"/>
            <a:ext cx="459600" cy="216900"/>
          </a:xfrm>
          <a:prstGeom prst="bentConnector3">
            <a:avLst>
              <a:gd fmla="val 680" name="adj1"/>
            </a:avLst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68" name="Google Shape;368;p46"/>
          <p:cNvCxnSpPr>
            <a:stCxn id="343" idx="6"/>
            <a:endCxn id="366" idx="0"/>
          </p:cNvCxnSpPr>
          <p:nvPr/>
        </p:nvCxnSpPr>
        <p:spPr>
          <a:xfrm>
            <a:off x="5774975" y="3661925"/>
            <a:ext cx="154500" cy="4596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60" name="Google Shape;360;p46"/>
          <p:cNvSpPr/>
          <p:nvPr/>
        </p:nvSpPr>
        <p:spPr>
          <a:xfrm>
            <a:off x="6340775" y="3497075"/>
            <a:ext cx="329700" cy="3297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46"/>
          <p:cNvSpPr/>
          <p:nvPr/>
        </p:nvSpPr>
        <p:spPr>
          <a:xfrm>
            <a:off x="7017555" y="3497075"/>
            <a:ext cx="329700" cy="3297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oogle Shape;373;p47"/>
          <p:cNvGrpSpPr/>
          <p:nvPr/>
        </p:nvGrpSpPr>
        <p:grpSpPr>
          <a:xfrm>
            <a:off x="548229" y="1275819"/>
            <a:ext cx="4862626" cy="3276281"/>
            <a:chOff x="548229" y="590019"/>
            <a:chExt cx="4862626" cy="3276281"/>
          </a:xfrm>
        </p:grpSpPr>
        <p:sp>
          <p:nvSpPr>
            <p:cNvPr id="374" name="Google Shape;374;p47"/>
            <p:cNvSpPr/>
            <p:nvPr/>
          </p:nvSpPr>
          <p:spPr>
            <a:xfrm>
              <a:off x="2769575" y="624725"/>
              <a:ext cx="284700" cy="284700"/>
            </a:xfrm>
            <a:prstGeom prst="ellipse">
              <a:avLst/>
            </a:prstGeom>
            <a:solidFill>
              <a:srgbClr val="E9EDF4"/>
            </a:solidFill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47"/>
            <p:cNvSpPr/>
            <p:nvPr/>
          </p:nvSpPr>
          <p:spPr>
            <a:xfrm>
              <a:off x="1624250" y="1062025"/>
              <a:ext cx="284700" cy="284700"/>
            </a:xfrm>
            <a:prstGeom prst="ellipse">
              <a:avLst/>
            </a:prstGeom>
            <a:solidFill>
              <a:srgbClr val="E9EDF4"/>
            </a:solidFill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47"/>
            <p:cNvSpPr/>
            <p:nvPr/>
          </p:nvSpPr>
          <p:spPr>
            <a:xfrm>
              <a:off x="2026850" y="1520150"/>
              <a:ext cx="284700" cy="284700"/>
            </a:xfrm>
            <a:prstGeom prst="ellipse">
              <a:avLst/>
            </a:prstGeom>
            <a:solidFill>
              <a:srgbClr val="E9EDF4"/>
            </a:solidFill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47"/>
            <p:cNvSpPr/>
            <p:nvPr/>
          </p:nvSpPr>
          <p:spPr>
            <a:xfrm>
              <a:off x="3248500" y="1520150"/>
              <a:ext cx="284700" cy="284700"/>
            </a:xfrm>
            <a:prstGeom prst="ellipse">
              <a:avLst/>
            </a:prstGeom>
            <a:solidFill>
              <a:srgbClr val="E9EDF4"/>
            </a:solidFill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47"/>
            <p:cNvSpPr/>
            <p:nvPr/>
          </p:nvSpPr>
          <p:spPr>
            <a:xfrm>
              <a:off x="3866275" y="1062025"/>
              <a:ext cx="284700" cy="284700"/>
            </a:xfrm>
            <a:prstGeom prst="ellipse">
              <a:avLst/>
            </a:prstGeom>
            <a:solidFill>
              <a:srgbClr val="E9EDF4"/>
            </a:solidFill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47"/>
            <p:cNvSpPr/>
            <p:nvPr/>
          </p:nvSpPr>
          <p:spPr>
            <a:xfrm>
              <a:off x="4643700" y="1520150"/>
              <a:ext cx="284700" cy="284700"/>
            </a:xfrm>
            <a:prstGeom prst="ellipse">
              <a:avLst/>
            </a:prstGeom>
            <a:solidFill>
              <a:srgbClr val="E9EDF4"/>
            </a:solidFill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47"/>
            <p:cNvSpPr/>
            <p:nvPr/>
          </p:nvSpPr>
          <p:spPr>
            <a:xfrm>
              <a:off x="2852850" y="1978275"/>
              <a:ext cx="284700" cy="284700"/>
            </a:xfrm>
            <a:prstGeom prst="ellipse">
              <a:avLst/>
            </a:prstGeom>
            <a:solidFill>
              <a:srgbClr val="E9EDF4"/>
            </a:solidFill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47"/>
            <p:cNvSpPr/>
            <p:nvPr/>
          </p:nvSpPr>
          <p:spPr>
            <a:xfrm>
              <a:off x="2519675" y="2360050"/>
              <a:ext cx="284700" cy="284700"/>
            </a:xfrm>
            <a:prstGeom prst="ellipse">
              <a:avLst/>
            </a:prstGeom>
            <a:solidFill>
              <a:srgbClr val="E9EDF4"/>
            </a:solidFill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47"/>
            <p:cNvSpPr/>
            <p:nvPr/>
          </p:nvSpPr>
          <p:spPr>
            <a:xfrm>
              <a:off x="2234975" y="2734875"/>
              <a:ext cx="284700" cy="284700"/>
            </a:xfrm>
            <a:prstGeom prst="ellipse">
              <a:avLst/>
            </a:prstGeom>
            <a:solidFill>
              <a:srgbClr val="E9EDF4"/>
            </a:solidFill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47"/>
            <p:cNvSpPr/>
            <p:nvPr/>
          </p:nvSpPr>
          <p:spPr>
            <a:xfrm>
              <a:off x="1998950" y="3109700"/>
              <a:ext cx="284700" cy="284700"/>
            </a:xfrm>
            <a:prstGeom prst="ellipse">
              <a:avLst/>
            </a:prstGeom>
            <a:solidFill>
              <a:srgbClr val="E9EDF4"/>
            </a:solidFill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47"/>
            <p:cNvSpPr/>
            <p:nvPr/>
          </p:nvSpPr>
          <p:spPr>
            <a:xfrm>
              <a:off x="1679650" y="1978275"/>
              <a:ext cx="284700" cy="284700"/>
            </a:xfrm>
            <a:prstGeom prst="ellipse">
              <a:avLst/>
            </a:prstGeom>
            <a:solidFill>
              <a:srgbClr val="E9EDF4"/>
            </a:solidFill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47"/>
            <p:cNvSpPr/>
            <p:nvPr/>
          </p:nvSpPr>
          <p:spPr>
            <a:xfrm>
              <a:off x="860575" y="1520150"/>
              <a:ext cx="284700" cy="284700"/>
            </a:xfrm>
            <a:prstGeom prst="ellipse">
              <a:avLst/>
            </a:prstGeom>
            <a:solidFill>
              <a:srgbClr val="E9EDF4"/>
            </a:solidFill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47"/>
            <p:cNvSpPr/>
            <p:nvPr/>
          </p:nvSpPr>
          <p:spPr>
            <a:xfrm>
              <a:off x="603900" y="1985200"/>
              <a:ext cx="222000" cy="222000"/>
            </a:xfrm>
            <a:prstGeom prst="rect">
              <a:avLst/>
            </a:prstGeom>
            <a:solidFill>
              <a:srgbClr val="E9EDF4"/>
            </a:solidFill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47"/>
            <p:cNvSpPr/>
            <p:nvPr/>
          </p:nvSpPr>
          <p:spPr>
            <a:xfrm>
              <a:off x="1141775" y="1985200"/>
              <a:ext cx="222000" cy="222000"/>
            </a:xfrm>
            <a:prstGeom prst="rect">
              <a:avLst/>
            </a:prstGeom>
            <a:solidFill>
              <a:srgbClr val="E9EDF4"/>
            </a:solidFill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47"/>
            <p:cNvSpPr/>
            <p:nvPr/>
          </p:nvSpPr>
          <p:spPr>
            <a:xfrm>
              <a:off x="2266325" y="2009625"/>
              <a:ext cx="222000" cy="222000"/>
            </a:xfrm>
            <a:prstGeom prst="rect">
              <a:avLst/>
            </a:prstGeom>
            <a:solidFill>
              <a:srgbClr val="E9EDF4"/>
            </a:solidFill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47"/>
            <p:cNvSpPr/>
            <p:nvPr/>
          </p:nvSpPr>
          <p:spPr>
            <a:xfrm>
              <a:off x="1964350" y="2391400"/>
              <a:ext cx="222000" cy="222000"/>
            </a:xfrm>
            <a:prstGeom prst="rect">
              <a:avLst/>
            </a:prstGeom>
            <a:solidFill>
              <a:srgbClr val="E9EDF4"/>
            </a:solidFill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47"/>
            <p:cNvSpPr/>
            <p:nvPr/>
          </p:nvSpPr>
          <p:spPr>
            <a:xfrm>
              <a:off x="1457650" y="2422750"/>
              <a:ext cx="222000" cy="222000"/>
            </a:xfrm>
            <a:prstGeom prst="rect">
              <a:avLst/>
            </a:prstGeom>
            <a:solidFill>
              <a:srgbClr val="E9EDF4"/>
            </a:solidFill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47"/>
            <p:cNvSpPr/>
            <p:nvPr/>
          </p:nvSpPr>
          <p:spPr>
            <a:xfrm>
              <a:off x="3644275" y="1985200"/>
              <a:ext cx="222000" cy="222000"/>
            </a:xfrm>
            <a:prstGeom prst="rect">
              <a:avLst/>
            </a:prstGeom>
            <a:solidFill>
              <a:srgbClr val="E9EDF4"/>
            </a:solidFill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47"/>
            <p:cNvSpPr/>
            <p:nvPr/>
          </p:nvSpPr>
          <p:spPr>
            <a:xfrm>
              <a:off x="4421700" y="1985200"/>
              <a:ext cx="222000" cy="222000"/>
            </a:xfrm>
            <a:prstGeom prst="rect">
              <a:avLst/>
            </a:prstGeom>
            <a:solidFill>
              <a:srgbClr val="E9EDF4"/>
            </a:solidFill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47"/>
            <p:cNvSpPr/>
            <p:nvPr/>
          </p:nvSpPr>
          <p:spPr>
            <a:xfrm>
              <a:off x="5082600" y="1985200"/>
              <a:ext cx="222000" cy="222000"/>
            </a:xfrm>
            <a:prstGeom prst="rect">
              <a:avLst/>
            </a:prstGeom>
            <a:solidFill>
              <a:srgbClr val="E9EDF4"/>
            </a:solidFill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47"/>
            <p:cNvSpPr/>
            <p:nvPr/>
          </p:nvSpPr>
          <p:spPr>
            <a:xfrm>
              <a:off x="3187625" y="2422750"/>
              <a:ext cx="222000" cy="222000"/>
            </a:xfrm>
            <a:prstGeom prst="rect">
              <a:avLst/>
            </a:prstGeom>
            <a:solidFill>
              <a:srgbClr val="E9EDF4"/>
            </a:solidFill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47"/>
            <p:cNvSpPr/>
            <p:nvPr/>
          </p:nvSpPr>
          <p:spPr>
            <a:xfrm>
              <a:off x="2846708" y="2797575"/>
              <a:ext cx="222000" cy="222000"/>
            </a:xfrm>
            <a:prstGeom prst="rect">
              <a:avLst/>
            </a:prstGeom>
            <a:solidFill>
              <a:srgbClr val="E9EDF4"/>
            </a:solidFill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47"/>
            <p:cNvSpPr/>
            <p:nvPr/>
          </p:nvSpPr>
          <p:spPr>
            <a:xfrm>
              <a:off x="2582363" y="3141050"/>
              <a:ext cx="222000" cy="222000"/>
            </a:xfrm>
            <a:prstGeom prst="rect">
              <a:avLst/>
            </a:prstGeom>
            <a:solidFill>
              <a:srgbClr val="E9EDF4"/>
            </a:solidFill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47"/>
            <p:cNvSpPr/>
            <p:nvPr/>
          </p:nvSpPr>
          <p:spPr>
            <a:xfrm>
              <a:off x="2311538" y="3644300"/>
              <a:ext cx="222000" cy="222000"/>
            </a:xfrm>
            <a:prstGeom prst="rect">
              <a:avLst/>
            </a:prstGeom>
            <a:solidFill>
              <a:srgbClr val="E9EDF4"/>
            </a:solidFill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47"/>
            <p:cNvSpPr/>
            <p:nvPr/>
          </p:nvSpPr>
          <p:spPr>
            <a:xfrm>
              <a:off x="1742338" y="3644300"/>
              <a:ext cx="222000" cy="222000"/>
            </a:xfrm>
            <a:prstGeom prst="rect">
              <a:avLst/>
            </a:prstGeom>
            <a:solidFill>
              <a:srgbClr val="E9EDF4"/>
            </a:solidFill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9" name="Google Shape;399;p47"/>
            <p:cNvCxnSpPr>
              <a:stCxn id="374" idx="2"/>
              <a:endCxn id="375" idx="0"/>
            </p:cNvCxnSpPr>
            <p:nvPr/>
          </p:nvCxnSpPr>
          <p:spPr>
            <a:xfrm flipH="1">
              <a:off x="1766675" y="767075"/>
              <a:ext cx="1002900" cy="294900"/>
            </a:xfrm>
            <a:prstGeom prst="bentConnector2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00" name="Google Shape;400;p47"/>
            <p:cNvCxnSpPr>
              <a:stCxn id="374" idx="6"/>
              <a:endCxn id="378" idx="0"/>
            </p:cNvCxnSpPr>
            <p:nvPr/>
          </p:nvCxnSpPr>
          <p:spPr>
            <a:xfrm>
              <a:off x="3054275" y="767075"/>
              <a:ext cx="954300" cy="294900"/>
            </a:xfrm>
            <a:prstGeom prst="bentConnector2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01" name="Google Shape;401;p47"/>
            <p:cNvCxnSpPr>
              <a:stCxn id="375" idx="2"/>
              <a:endCxn id="385" idx="0"/>
            </p:cNvCxnSpPr>
            <p:nvPr/>
          </p:nvCxnSpPr>
          <p:spPr>
            <a:xfrm flipH="1">
              <a:off x="1002950" y="1204375"/>
              <a:ext cx="621300" cy="315900"/>
            </a:xfrm>
            <a:prstGeom prst="bentConnector2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02" name="Google Shape;402;p47"/>
            <p:cNvCxnSpPr>
              <a:stCxn id="375" idx="6"/>
              <a:endCxn id="376" idx="0"/>
            </p:cNvCxnSpPr>
            <p:nvPr/>
          </p:nvCxnSpPr>
          <p:spPr>
            <a:xfrm>
              <a:off x="1908950" y="1204375"/>
              <a:ext cx="260400" cy="315900"/>
            </a:xfrm>
            <a:prstGeom prst="bentConnector2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03" name="Google Shape;403;p47"/>
            <p:cNvCxnSpPr>
              <a:stCxn id="378" idx="2"/>
              <a:endCxn id="377" idx="0"/>
            </p:cNvCxnSpPr>
            <p:nvPr/>
          </p:nvCxnSpPr>
          <p:spPr>
            <a:xfrm flipH="1">
              <a:off x="3390775" y="1204375"/>
              <a:ext cx="475500" cy="315900"/>
            </a:xfrm>
            <a:prstGeom prst="bentConnector2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04" name="Google Shape;404;p47"/>
            <p:cNvCxnSpPr>
              <a:stCxn id="378" idx="6"/>
              <a:endCxn id="379" idx="0"/>
            </p:cNvCxnSpPr>
            <p:nvPr/>
          </p:nvCxnSpPr>
          <p:spPr>
            <a:xfrm>
              <a:off x="4150975" y="1204375"/>
              <a:ext cx="635100" cy="315900"/>
            </a:xfrm>
            <a:prstGeom prst="bentConnector2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05" name="Google Shape;405;p47"/>
            <p:cNvCxnSpPr>
              <a:stCxn id="385" idx="2"/>
              <a:endCxn id="386" idx="0"/>
            </p:cNvCxnSpPr>
            <p:nvPr/>
          </p:nvCxnSpPr>
          <p:spPr>
            <a:xfrm flipH="1">
              <a:off x="714775" y="1662500"/>
              <a:ext cx="145800" cy="322800"/>
            </a:xfrm>
            <a:prstGeom prst="bentConnector2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06" name="Google Shape;406;p47"/>
            <p:cNvCxnSpPr>
              <a:stCxn id="385" idx="6"/>
              <a:endCxn id="387" idx="0"/>
            </p:cNvCxnSpPr>
            <p:nvPr/>
          </p:nvCxnSpPr>
          <p:spPr>
            <a:xfrm>
              <a:off x="1145275" y="1662500"/>
              <a:ext cx="107400" cy="322800"/>
            </a:xfrm>
            <a:prstGeom prst="bentConnector2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07" name="Google Shape;407;p47"/>
            <p:cNvCxnSpPr>
              <a:stCxn id="376" idx="2"/>
              <a:endCxn id="384" idx="0"/>
            </p:cNvCxnSpPr>
            <p:nvPr/>
          </p:nvCxnSpPr>
          <p:spPr>
            <a:xfrm flipH="1">
              <a:off x="1821950" y="1662500"/>
              <a:ext cx="204900" cy="315900"/>
            </a:xfrm>
            <a:prstGeom prst="bentConnector2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08" name="Google Shape;408;p47"/>
            <p:cNvCxnSpPr>
              <a:stCxn id="376" idx="6"/>
              <a:endCxn id="388" idx="0"/>
            </p:cNvCxnSpPr>
            <p:nvPr/>
          </p:nvCxnSpPr>
          <p:spPr>
            <a:xfrm>
              <a:off x="2311550" y="1662500"/>
              <a:ext cx="65700" cy="347100"/>
            </a:xfrm>
            <a:prstGeom prst="bentConnector2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09" name="Google Shape;409;p47"/>
            <p:cNvCxnSpPr>
              <a:stCxn id="377" idx="2"/>
              <a:endCxn id="380" idx="0"/>
            </p:cNvCxnSpPr>
            <p:nvPr/>
          </p:nvCxnSpPr>
          <p:spPr>
            <a:xfrm flipH="1">
              <a:off x="2995300" y="1662500"/>
              <a:ext cx="253200" cy="315900"/>
            </a:xfrm>
            <a:prstGeom prst="bentConnector2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10" name="Google Shape;410;p47"/>
            <p:cNvCxnSpPr>
              <a:stCxn id="377" idx="6"/>
              <a:endCxn id="391" idx="0"/>
            </p:cNvCxnSpPr>
            <p:nvPr/>
          </p:nvCxnSpPr>
          <p:spPr>
            <a:xfrm>
              <a:off x="3533200" y="1662500"/>
              <a:ext cx="222000" cy="322800"/>
            </a:xfrm>
            <a:prstGeom prst="bentConnector2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11" name="Google Shape;411;p47"/>
            <p:cNvCxnSpPr>
              <a:stCxn id="379" idx="2"/>
              <a:endCxn id="392" idx="0"/>
            </p:cNvCxnSpPr>
            <p:nvPr/>
          </p:nvCxnSpPr>
          <p:spPr>
            <a:xfrm flipH="1">
              <a:off x="4532700" y="1662500"/>
              <a:ext cx="111000" cy="322800"/>
            </a:xfrm>
            <a:prstGeom prst="bentConnector2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12" name="Google Shape;412;p47"/>
            <p:cNvCxnSpPr>
              <a:stCxn id="379" idx="6"/>
              <a:endCxn id="393" idx="0"/>
            </p:cNvCxnSpPr>
            <p:nvPr/>
          </p:nvCxnSpPr>
          <p:spPr>
            <a:xfrm>
              <a:off x="4928400" y="1662500"/>
              <a:ext cx="265200" cy="322800"/>
            </a:xfrm>
            <a:prstGeom prst="bentConnector2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13" name="Google Shape;413;p47"/>
            <p:cNvCxnSpPr>
              <a:stCxn id="380" idx="2"/>
              <a:endCxn id="381" idx="0"/>
            </p:cNvCxnSpPr>
            <p:nvPr/>
          </p:nvCxnSpPr>
          <p:spPr>
            <a:xfrm flipH="1">
              <a:off x="2662050" y="2120625"/>
              <a:ext cx="190800" cy="239400"/>
            </a:xfrm>
            <a:prstGeom prst="bentConnector2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14" name="Google Shape;414;p47"/>
            <p:cNvCxnSpPr>
              <a:stCxn id="384" idx="2"/>
              <a:endCxn id="390" idx="0"/>
            </p:cNvCxnSpPr>
            <p:nvPr/>
          </p:nvCxnSpPr>
          <p:spPr>
            <a:xfrm flipH="1">
              <a:off x="1568650" y="2120625"/>
              <a:ext cx="111000" cy="302100"/>
            </a:xfrm>
            <a:prstGeom prst="bentConnector2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15" name="Google Shape;415;p47"/>
            <p:cNvCxnSpPr>
              <a:stCxn id="384" idx="6"/>
              <a:endCxn id="389" idx="0"/>
            </p:cNvCxnSpPr>
            <p:nvPr/>
          </p:nvCxnSpPr>
          <p:spPr>
            <a:xfrm>
              <a:off x="1964350" y="2120625"/>
              <a:ext cx="111000" cy="270900"/>
            </a:xfrm>
            <a:prstGeom prst="bentConnector2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16" name="Google Shape;416;p47"/>
            <p:cNvCxnSpPr>
              <a:stCxn id="380" idx="6"/>
              <a:endCxn id="394" idx="0"/>
            </p:cNvCxnSpPr>
            <p:nvPr/>
          </p:nvCxnSpPr>
          <p:spPr>
            <a:xfrm>
              <a:off x="3137550" y="2120625"/>
              <a:ext cx="161100" cy="302100"/>
            </a:xfrm>
            <a:prstGeom prst="bentConnector2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17" name="Google Shape;417;p47"/>
            <p:cNvCxnSpPr>
              <a:stCxn id="381" idx="2"/>
              <a:endCxn id="382" idx="0"/>
            </p:cNvCxnSpPr>
            <p:nvPr/>
          </p:nvCxnSpPr>
          <p:spPr>
            <a:xfrm flipH="1">
              <a:off x="2377475" y="2502400"/>
              <a:ext cx="142200" cy="232500"/>
            </a:xfrm>
            <a:prstGeom prst="bentConnector2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18" name="Google Shape;418;p47"/>
            <p:cNvCxnSpPr>
              <a:stCxn id="381" idx="6"/>
              <a:endCxn id="395" idx="0"/>
            </p:cNvCxnSpPr>
            <p:nvPr/>
          </p:nvCxnSpPr>
          <p:spPr>
            <a:xfrm>
              <a:off x="2804375" y="2502400"/>
              <a:ext cx="153300" cy="295200"/>
            </a:xfrm>
            <a:prstGeom prst="bentConnector2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19" name="Google Shape;419;p47"/>
            <p:cNvCxnSpPr>
              <a:stCxn id="382" idx="2"/>
              <a:endCxn id="383" idx="0"/>
            </p:cNvCxnSpPr>
            <p:nvPr/>
          </p:nvCxnSpPr>
          <p:spPr>
            <a:xfrm flipH="1">
              <a:off x="2141375" y="2877225"/>
              <a:ext cx="93600" cy="232500"/>
            </a:xfrm>
            <a:prstGeom prst="bentConnector2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20" name="Google Shape;420;p47"/>
            <p:cNvCxnSpPr>
              <a:stCxn id="382" idx="6"/>
              <a:endCxn id="396" idx="0"/>
            </p:cNvCxnSpPr>
            <p:nvPr/>
          </p:nvCxnSpPr>
          <p:spPr>
            <a:xfrm>
              <a:off x="2519675" y="2877225"/>
              <a:ext cx="173700" cy="263700"/>
            </a:xfrm>
            <a:prstGeom prst="bentConnector2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21" name="Google Shape;421;p47"/>
            <p:cNvCxnSpPr>
              <a:stCxn id="383" idx="2"/>
              <a:endCxn id="398" idx="0"/>
            </p:cNvCxnSpPr>
            <p:nvPr/>
          </p:nvCxnSpPr>
          <p:spPr>
            <a:xfrm flipH="1">
              <a:off x="1853450" y="3252050"/>
              <a:ext cx="145500" cy="392400"/>
            </a:xfrm>
            <a:prstGeom prst="bentConnector2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22" name="Google Shape;422;p47"/>
            <p:cNvCxnSpPr>
              <a:stCxn id="383" idx="6"/>
              <a:endCxn id="397" idx="0"/>
            </p:cNvCxnSpPr>
            <p:nvPr/>
          </p:nvCxnSpPr>
          <p:spPr>
            <a:xfrm>
              <a:off x="2283650" y="3252050"/>
              <a:ext cx="138900" cy="392400"/>
            </a:xfrm>
            <a:prstGeom prst="bentConnector2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423" name="Google Shape;423;p47"/>
            <p:cNvSpPr txBox="1"/>
            <p:nvPr/>
          </p:nvSpPr>
          <p:spPr>
            <a:xfrm>
              <a:off x="2720992" y="590019"/>
              <a:ext cx="4164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238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47"/>
            <p:cNvSpPr txBox="1"/>
            <p:nvPr/>
          </p:nvSpPr>
          <p:spPr>
            <a:xfrm>
              <a:off x="1603441" y="1037686"/>
              <a:ext cx="367800" cy="26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95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47"/>
            <p:cNvSpPr txBox="1"/>
            <p:nvPr/>
          </p:nvSpPr>
          <p:spPr>
            <a:xfrm>
              <a:off x="3810844" y="1037819"/>
              <a:ext cx="416400" cy="26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143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47"/>
            <p:cNvSpPr txBox="1"/>
            <p:nvPr/>
          </p:nvSpPr>
          <p:spPr>
            <a:xfrm>
              <a:off x="843322" y="1495954"/>
              <a:ext cx="367800" cy="26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42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47"/>
            <p:cNvSpPr txBox="1"/>
            <p:nvPr/>
          </p:nvSpPr>
          <p:spPr>
            <a:xfrm>
              <a:off x="2013021" y="1495948"/>
              <a:ext cx="367800" cy="26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53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47"/>
            <p:cNvSpPr txBox="1"/>
            <p:nvPr/>
          </p:nvSpPr>
          <p:spPr>
            <a:xfrm>
              <a:off x="3222621" y="1495948"/>
              <a:ext cx="367800" cy="26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65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47"/>
            <p:cNvSpPr txBox="1"/>
            <p:nvPr/>
          </p:nvSpPr>
          <p:spPr>
            <a:xfrm>
              <a:off x="4622872" y="1495948"/>
              <a:ext cx="367800" cy="26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78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47"/>
            <p:cNvSpPr txBox="1"/>
            <p:nvPr/>
          </p:nvSpPr>
          <p:spPr>
            <a:xfrm>
              <a:off x="548229" y="1936589"/>
              <a:ext cx="367800" cy="26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19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47"/>
            <p:cNvSpPr txBox="1"/>
            <p:nvPr/>
          </p:nvSpPr>
          <p:spPr>
            <a:xfrm>
              <a:off x="1086207" y="1922692"/>
              <a:ext cx="367800" cy="26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23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47"/>
            <p:cNvSpPr txBox="1"/>
            <p:nvPr/>
          </p:nvSpPr>
          <p:spPr>
            <a:xfrm>
              <a:off x="1658922" y="1954060"/>
              <a:ext cx="367800" cy="26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24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47"/>
            <p:cNvSpPr txBox="1"/>
            <p:nvPr/>
          </p:nvSpPr>
          <p:spPr>
            <a:xfrm>
              <a:off x="2219504" y="1945461"/>
              <a:ext cx="367800" cy="26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29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47"/>
            <p:cNvSpPr txBox="1"/>
            <p:nvPr/>
          </p:nvSpPr>
          <p:spPr>
            <a:xfrm>
              <a:off x="2833807" y="1947138"/>
              <a:ext cx="367800" cy="26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34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47"/>
            <p:cNvSpPr txBox="1"/>
            <p:nvPr/>
          </p:nvSpPr>
          <p:spPr>
            <a:xfrm>
              <a:off x="3595732" y="1926273"/>
              <a:ext cx="367800" cy="26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31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47"/>
            <p:cNvSpPr txBox="1"/>
            <p:nvPr/>
          </p:nvSpPr>
          <p:spPr>
            <a:xfrm>
              <a:off x="4378481" y="1919342"/>
              <a:ext cx="367800" cy="26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37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47"/>
            <p:cNvSpPr txBox="1"/>
            <p:nvPr/>
          </p:nvSpPr>
          <p:spPr>
            <a:xfrm>
              <a:off x="5043055" y="1915768"/>
              <a:ext cx="367800" cy="26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41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47"/>
            <p:cNvSpPr txBox="1"/>
            <p:nvPr/>
          </p:nvSpPr>
          <p:spPr>
            <a:xfrm>
              <a:off x="1405571" y="2367204"/>
              <a:ext cx="367800" cy="26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11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47"/>
            <p:cNvSpPr txBox="1"/>
            <p:nvPr/>
          </p:nvSpPr>
          <p:spPr>
            <a:xfrm>
              <a:off x="1907130" y="2353180"/>
              <a:ext cx="367800" cy="26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13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47"/>
            <p:cNvSpPr txBox="1"/>
            <p:nvPr/>
          </p:nvSpPr>
          <p:spPr>
            <a:xfrm>
              <a:off x="2491938" y="2344463"/>
              <a:ext cx="367800" cy="26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17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47"/>
            <p:cNvSpPr txBox="1"/>
            <p:nvPr/>
          </p:nvSpPr>
          <p:spPr>
            <a:xfrm>
              <a:off x="3125198" y="2353306"/>
              <a:ext cx="367800" cy="26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17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47"/>
            <p:cNvSpPr txBox="1"/>
            <p:nvPr/>
          </p:nvSpPr>
          <p:spPr>
            <a:xfrm>
              <a:off x="2207295" y="2710657"/>
              <a:ext cx="367800" cy="26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47"/>
            <p:cNvSpPr txBox="1"/>
            <p:nvPr/>
          </p:nvSpPr>
          <p:spPr>
            <a:xfrm>
              <a:off x="2822384" y="2735084"/>
              <a:ext cx="367800" cy="26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47"/>
            <p:cNvSpPr txBox="1"/>
            <p:nvPr/>
          </p:nvSpPr>
          <p:spPr>
            <a:xfrm>
              <a:off x="2006133" y="3089010"/>
              <a:ext cx="367800" cy="26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47"/>
            <p:cNvSpPr txBox="1"/>
            <p:nvPr/>
          </p:nvSpPr>
          <p:spPr>
            <a:xfrm>
              <a:off x="2551131" y="3077096"/>
              <a:ext cx="367800" cy="26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47"/>
            <p:cNvSpPr txBox="1"/>
            <p:nvPr/>
          </p:nvSpPr>
          <p:spPr>
            <a:xfrm>
              <a:off x="1728245" y="3581673"/>
              <a:ext cx="367800" cy="26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47"/>
            <p:cNvSpPr txBox="1"/>
            <p:nvPr/>
          </p:nvSpPr>
          <p:spPr>
            <a:xfrm>
              <a:off x="2283657" y="3585279"/>
              <a:ext cx="367800" cy="26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8" name="Google Shape;448;p47"/>
          <p:cNvSpPr/>
          <p:nvPr/>
        </p:nvSpPr>
        <p:spPr>
          <a:xfrm>
            <a:off x="5690450" y="1484075"/>
            <a:ext cx="2467800" cy="2068500"/>
          </a:xfrm>
          <a:prstGeom prst="rect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2 3 5 7 11 13 17 19 23 29 31 37 41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5 5 7 11 13 17 19 23 29 31 37 41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10 7 11 13 17 19 23 29 31 37 41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     17    24 17 19 23 29 31 37 41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             24 34 19 23 29 31 37 41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                  24 34 42 29 31 37 41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                            42 53 65 37 41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                                 42 53 65 78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                                      95 65 78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                                         95 143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                                              238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47"/>
          <p:cNvSpPr/>
          <p:nvPr/>
        </p:nvSpPr>
        <p:spPr>
          <a:xfrm>
            <a:off x="1142400" y="284600"/>
            <a:ext cx="6854400" cy="8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Алгоритм Хаффмана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8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Кодирование по методу Хаффмана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48"/>
          <p:cNvSpPr/>
          <p:nvPr/>
        </p:nvSpPr>
        <p:spPr>
          <a:xfrm>
            <a:off x="4491025" y="1988350"/>
            <a:ext cx="4028400" cy="21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Закодируем строку «beep boop beer!»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6" name="Google Shape;456;p48"/>
          <p:cNvGraphicFramePr/>
          <p:nvPr/>
        </p:nvGraphicFramePr>
        <p:xfrm>
          <a:off x="1142381" y="200495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{A86A6086-1925-4DD7-8CDC-29780E16400D}</a:tableStyleId>
              </a:tblPr>
              <a:tblGrid>
                <a:gridCol w="1393700"/>
                <a:gridCol w="1486625"/>
              </a:tblGrid>
              <a:tr h="2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3F3F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Символ</a:t>
                      </a:r>
                      <a:endParaRPr sz="1200" u="none" cap="none" strike="noStrike">
                        <a:solidFill>
                          <a:srgbClr val="F3F3F3"/>
                        </a:solidFill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3F3F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Частота</a:t>
                      </a:r>
                      <a:endParaRPr sz="1200" u="none" cap="none" strike="noStrike">
                        <a:solidFill>
                          <a:srgbClr val="F3F3F3"/>
                        </a:solidFill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5D6E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'b'</a:t>
                      </a:r>
                      <a:endParaRPr sz="12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'e'</a:t>
                      </a:r>
                      <a:endParaRPr sz="12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2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'p'</a:t>
                      </a:r>
                      <a:endParaRPr sz="12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 '</a:t>
                      </a:r>
                      <a:endParaRPr sz="12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'o'</a:t>
                      </a:r>
                      <a:endParaRPr sz="12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'r'</a:t>
                      </a:r>
                      <a:endParaRPr sz="12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'!'</a:t>
                      </a:r>
                      <a:endParaRPr sz="12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9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Кодирование по методу Хаффмана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49"/>
          <p:cNvSpPr/>
          <p:nvPr/>
        </p:nvSpPr>
        <p:spPr>
          <a:xfrm>
            <a:off x="1234300" y="2601575"/>
            <a:ext cx="430500" cy="4719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‘r’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49"/>
          <p:cNvSpPr/>
          <p:nvPr/>
        </p:nvSpPr>
        <p:spPr>
          <a:xfrm>
            <a:off x="1664800" y="2601575"/>
            <a:ext cx="430500" cy="4719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‘!’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49"/>
          <p:cNvSpPr/>
          <p:nvPr/>
        </p:nvSpPr>
        <p:spPr>
          <a:xfrm>
            <a:off x="2095300" y="2601575"/>
            <a:ext cx="430500" cy="4719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‘p’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49"/>
          <p:cNvSpPr/>
          <p:nvPr/>
        </p:nvSpPr>
        <p:spPr>
          <a:xfrm>
            <a:off x="2509966" y="2601575"/>
            <a:ext cx="430500" cy="4719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‘o’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49"/>
          <p:cNvSpPr/>
          <p:nvPr/>
        </p:nvSpPr>
        <p:spPr>
          <a:xfrm>
            <a:off x="2940466" y="2601575"/>
            <a:ext cx="430500" cy="4719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  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49"/>
          <p:cNvSpPr/>
          <p:nvPr/>
        </p:nvSpPr>
        <p:spPr>
          <a:xfrm>
            <a:off x="3370966" y="2601575"/>
            <a:ext cx="430500" cy="4719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‘b’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49"/>
          <p:cNvSpPr/>
          <p:nvPr/>
        </p:nvSpPr>
        <p:spPr>
          <a:xfrm>
            <a:off x="3778691" y="2601575"/>
            <a:ext cx="430500" cy="4719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‘e’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49"/>
          <p:cNvSpPr/>
          <p:nvPr/>
        </p:nvSpPr>
        <p:spPr>
          <a:xfrm>
            <a:off x="5360500" y="2601575"/>
            <a:ext cx="430500" cy="4719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‘!’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49"/>
          <p:cNvSpPr/>
          <p:nvPr/>
        </p:nvSpPr>
        <p:spPr>
          <a:xfrm>
            <a:off x="5791000" y="2601575"/>
            <a:ext cx="430500" cy="4719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‘p’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49"/>
          <p:cNvSpPr/>
          <p:nvPr/>
        </p:nvSpPr>
        <p:spPr>
          <a:xfrm>
            <a:off x="6205666" y="2601575"/>
            <a:ext cx="430500" cy="4719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‘o’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49"/>
          <p:cNvSpPr/>
          <p:nvPr/>
        </p:nvSpPr>
        <p:spPr>
          <a:xfrm>
            <a:off x="6636166" y="2601575"/>
            <a:ext cx="430500" cy="4719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  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49"/>
          <p:cNvSpPr/>
          <p:nvPr/>
        </p:nvSpPr>
        <p:spPr>
          <a:xfrm>
            <a:off x="7066666" y="2601575"/>
            <a:ext cx="430500" cy="4719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‘b’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49"/>
          <p:cNvSpPr/>
          <p:nvPr/>
        </p:nvSpPr>
        <p:spPr>
          <a:xfrm>
            <a:off x="7474391" y="2601575"/>
            <a:ext cx="430500" cy="4719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‘e’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49"/>
          <p:cNvSpPr/>
          <p:nvPr/>
        </p:nvSpPr>
        <p:spPr>
          <a:xfrm>
            <a:off x="5374259" y="2643350"/>
            <a:ext cx="409800" cy="409800"/>
          </a:xfrm>
          <a:prstGeom prst="ellipse">
            <a:avLst/>
          </a:prstGeom>
          <a:solidFill>
            <a:srgbClr val="E9EDF4"/>
          </a:solidFill>
          <a:ln cap="flat" cmpd="sng" w="19050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49"/>
          <p:cNvSpPr/>
          <p:nvPr/>
        </p:nvSpPr>
        <p:spPr>
          <a:xfrm>
            <a:off x="5312022" y="2174350"/>
            <a:ext cx="4305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49"/>
          <p:cNvSpPr/>
          <p:nvPr/>
        </p:nvSpPr>
        <p:spPr>
          <a:xfrm>
            <a:off x="5739126" y="2174350"/>
            <a:ext cx="4305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49"/>
          <p:cNvSpPr/>
          <p:nvPr/>
        </p:nvSpPr>
        <p:spPr>
          <a:xfrm>
            <a:off x="6153794" y="2174350"/>
            <a:ext cx="4305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49"/>
          <p:cNvSpPr/>
          <p:nvPr/>
        </p:nvSpPr>
        <p:spPr>
          <a:xfrm>
            <a:off x="6584296" y="2174350"/>
            <a:ext cx="4305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49"/>
          <p:cNvSpPr/>
          <p:nvPr/>
        </p:nvSpPr>
        <p:spPr>
          <a:xfrm>
            <a:off x="7014797" y="2174350"/>
            <a:ext cx="4305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49"/>
          <p:cNvSpPr/>
          <p:nvPr/>
        </p:nvSpPr>
        <p:spPr>
          <a:xfrm>
            <a:off x="7422524" y="2174350"/>
            <a:ext cx="4305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49"/>
          <p:cNvSpPr/>
          <p:nvPr/>
        </p:nvSpPr>
        <p:spPr>
          <a:xfrm>
            <a:off x="4902234" y="3642900"/>
            <a:ext cx="409800" cy="409800"/>
          </a:xfrm>
          <a:prstGeom prst="ellipse">
            <a:avLst/>
          </a:prstGeom>
          <a:solidFill>
            <a:srgbClr val="E9EDF4"/>
          </a:solidFill>
          <a:ln cap="flat" cmpd="sng" w="19050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49"/>
          <p:cNvSpPr/>
          <p:nvPr/>
        </p:nvSpPr>
        <p:spPr>
          <a:xfrm>
            <a:off x="5801359" y="3642900"/>
            <a:ext cx="409800" cy="409800"/>
          </a:xfrm>
          <a:prstGeom prst="ellipse">
            <a:avLst/>
          </a:prstGeom>
          <a:solidFill>
            <a:srgbClr val="E9EDF4"/>
          </a:solidFill>
          <a:ln cap="flat" cmpd="sng" w="19050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4" name="Google Shape;484;p49"/>
          <p:cNvCxnSpPr>
            <a:stCxn id="475" idx="4"/>
            <a:endCxn id="482" idx="0"/>
          </p:cNvCxnSpPr>
          <p:nvPr/>
        </p:nvCxnSpPr>
        <p:spPr>
          <a:xfrm flipH="1">
            <a:off x="5107259" y="3053150"/>
            <a:ext cx="471900" cy="5898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85" name="Google Shape;485;p49"/>
          <p:cNvCxnSpPr>
            <a:stCxn id="475" idx="4"/>
            <a:endCxn id="483" idx="0"/>
          </p:cNvCxnSpPr>
          <p:nvPr/>
        </p:nvCxnSpPr>
        <p:spPr>
          <a:xfrm>
            <a:off x="5579159" y="3053150"/>
            <a:ext cx="427200" cy="5898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86" name="Google Shape;486;p49"/>
          <p:cNvSpPr txBox="1"/>
          <p:nvPr/>
        </p:nvSpPr>
        <p:spPr>
          <a:xfrm>
            <a:off x="4936801" y="3635817"/>
            <a:ext cx="583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‘r’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49"/>
          <p:cNvSpPr txBox="1"/>
          <p:nvPr/>
        </p:nvSpPr>
        <p:spPr>
          <a:xfrm>
            <a:off x="5838851" y="3649700"/>
            <a:ext cx="583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‘!’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49"/>
          <p:cNvSpPr/>
          <p:nvPr/>
        </p:nvSpPr>
        <p:spPr>
          <a:xfrm>
            <a:off x="1234300" y="2174350"/>
            <a:ext cx="4305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49"/>
          <p:cNvSpPr/>
          <p:nvPr/>
        </p:nvSpPr>
        <p:spPr>
          <a:xfrm>
            <a:off x="1664797" y="2174350"/>
            <a:ext cx="4305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49"/>
          <p:cNvSpPr/>
          <p:nvPr/>
        </p:nvSpPr>
        <p:spPr>
          <a:xfrm>
            <a:off x="2095297" y="2174350"/>
            <a:ext cx="4305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49"/>
          <p:cNvSpPr/>
          <p:nvPr/>
        </p:nvSpPr>
        <p:spPr>
          <a:xfrm>
            <a:off x="2509972" y="2174350"/>
            <a:ext cx="4305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49"/>
          <p:cNvSpPr/>
          <p:nvPr/>
        </p:nvSpPr>
        <p:spPr>
          <a:xfrm>
            <a:off x="2956297" y="2174350"/>
            <a:ext cx="4305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49"/>
          <p:cNvSpPr/>
          <p:nvPr/>
        </p:nvSpPr>
        <p:spPr>
          <a:xfrm>
            <a:off x="3355147" y="2174350"/>
            <a:ext cx="4305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49"/>
          <p:cNvSpPr/>
          <p:nvPr/>
        </p:nvSpPr>
        <p:spPr>
          <a:xfrm>
            <a:off x="3817297" y="2174350"/>
            <a:ext cx="4305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0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Кодирование по методу Хаффмана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50"/>
          <p:cNvSpPr/>
          <p:nvPr/>
        </p:nvSpPr>
        <p:spPr>
          <a:xfrm>
            <a:off x="1553966" y="2407725"/>
            <a:ext cx="430500" cy="4719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‘o’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50"/>
          <p:cNvSpPr/>
          <p:nvPr/>
        </p:nvSpPr>
        <p:spPr>
          <a:xfrm>
            <a:off x="1984466" y="2407725"/>
            <a:ext cx="430500" cy="4719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  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50"/>
          <p:cNvSpPr/>
          <p:nvPr/>
        </p:nvSpPr>
        <p:spPr>
          <a:xfrm>
            <a:off x="2414966" y="2407725"/>
            <a:ext cx="430500" cy="4719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‘b’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50"/>
          <p:cNvSpPr/>
          <p:nvPr/>
        </p:nvSpPr>
        <p:spPr>
          <a:xfrm>
            <a:off x="2822691" y="2407725"/>
            <a:ext cx="430500" cy="4719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50"/>
          <p:cNvSpPr/>
          <p:nvPr/>
        </p:nvSpPr>
        <p:spPr>
          <a:xfrm>
            <a:off x="1573266" y="1976025"/>
            <a:ext cx="4305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50"/>
          <p:cNvSpPr/>
          <p:nvPr/>
        </p:nvSpPr>
        <p:spPr>
          <a:xfrm>
            <a:off x="1987933" y="1976025"/>
            <a:ext cx="4305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50"/>
          <p:cNvSpPr/>
          <p:nvPr/>
        </p:nvSpPr>
        <p:spPr>
          <a:xfrm>
            <a:off x="2418435" y="1976025"/>
            <a:ext cx="4305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50"/>
          <p:cNvSpPr/>
          <p:nvPr/>
        </p:nvSpPr>
        <p:spPr>
          <a:xfrm>
            <a:off x="2848936" y="1976025"/>
            <a:ext cx="4305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50"/>
          <p:cNvSpPr/>
          <p:nvPr/>
        </p:nvSpPr>
        <p:spPr>
          <a:xfrm>
            <a:off x="3256663" y="1976025"/>
            <a:ext cx="4305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50"/>
          <p:cNvSpPr/>
          <p:nvPr/>
        </p:nvSpPr>
        <p:spPr>
          <a:xfrm>
            <a:off x="2478684" y="3255225"/>
            <a:ext cx="409800" cy="409800"/>
          </a:xfrm>
          <a:prstGeom prst="ellipse">
            <a:avLst/>
          </a:prstGeom>
          <a:solidFill>
            <a:srgbClr val="E9EDF4"/>
          </a:solidFill>
          <a:ln cap="flat" cmpd="sng" w="19050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50"/>
          <p:cNvSpPr/>
          <p:nvPr/>
        </p:nvSpPr>
        <p:spPr>
          <a:xfrm>
            <a:off x="2833059" y="2438775"/>
            <a:ext cx="409800" cy="409800"/>
          </a:xfrm>
          <a:prstGeom prst="ellipse">
            <a:avLst/>
          </a:prstGeom>
          <a:solidFill>
            <a:srgbClr val="E9EDF4"/>
          </a:solidFill>
          <a:ln cap="flat" cmpd="sng" w="19050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50"/>
          <p:cNvSpPr/>
          <p:nvPr/>
        </p:nvSpPr>
        <p:spPr>
          <a:xfrm>
            <a:off x="3253191" y="2407725"/>
            <a:ext cx="430500" cy="4719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‘e’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50"/>
          <p:cNvSpPr/>
          <p:nvPr/>
        </p:nvSpPr>
        <p:spPr>
          <a:xfrm>
            <a:off x="3311634" y="3255225"/>
            <a:ext cx="409800" cy="409800"/>
          </a:xfrm>
          <a:prstGeom prst="ellipse">
            <a:avLst/>
          </a:prstGeom>
          <a:solidFill>
            <a:srgbClr val="E9EDF4"/>
          </a:solidFill>
          <a:ln cap="flat" cmpd="sng" w="19050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50"/>
          <p:cNvSpPr/>
          <p:nvPr/>
        </p:nvSpPr>
        <p:spPr>
          <a:xfrm>
            <a:off x="2097111" y="3796650"/>
            <a:ext cx="409800" cy="409800"/>
          </a:xfrm>
          <a:prstGeom prst="ellipse">
            <a:avLst/>
          </a:prstGeom>
          <a:solidFill>
            <a:srgbClr val="E9EDF4"/>
          </a:solidFill>
          <a:ln cap="flat" cmpd="sng" w="19050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50"/>
          <p:cNvSpPr/>
          <p:nvPr/>
        </p:nvSpPr>
        <p:spPr>
          <a:xfrm>
            <a:off x="2777159" y="3796650"/>
            <a:ext cx="409800" cy="409800"/>
          </a:xfrm>
          <a:prstGeom prst="ellipse">
            <a:avLst/>
          </a:prstGeom>
          <a:solidFill>
            <a:srgbClr val="E9EDF4"/>
          </a:solidFill>
          <a:ln cap="flat" cmpd="sng" w="19050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5" name="Google Shape;515;p50"/>
          <p:cNvCxnSpPr>
            <a:stCxn id="510" idx="4"/>
            <a:endCxn id="509" idx="0"/>
          </p:cNvCxnSpPr>
          <p:nvPr/>
        </p:nvCxnSpPr>
        <p:spPr>
          <a:xfrm flipH="1">
            <a:off x="2683659" y="2848575"/>
            <a:ext cx="354300" cy="4068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16" name="Google Shape;516;p50"/>
          <p:cNvCxnSpPr>
            <a:stCxn id="510" idx="4"/>
            <a:endCxn id="512" idx="0"/>
          </p:cNvCxnSpPr>
          <p:nvPr/>
        </p:nvCxnSpPr>
        <p:spPr>
          <a:xfrm>
            <a:off x="3037959" y="2848575"/>
            <a:ext cx="478500" cy="4068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17" name="Google Shape;517;p50"/>
          <p:cNvCxnSpPr>
            <a:stCxn id="509" idx="3"/>
            <a:endCxn id="513" idx="0"/>
          </p:cNvCxnSpPr>
          <p:nvPr/>
        </p:nvCxnSpPr>
        <p:spPr>
          <a:xfrm flipH="1">
            <a:off x="2301998" y="3605011"/>
            <a:ext cx="236700" cy="1917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18" name="Google Shape;518;p50"/>
          <p:cNvCxnSpPr>
            <a:stCxn id="509" idx="5"/>
            <a:endCxn id="514" idx="0"/>
          </p:cNvCxnSpPr>
          <p:nvPr/>
        </p:nvCxnSpPr>
        <p:spPr>
          <a:xfrm>
            <a:off x="2828470" y="3605011"/>
            <a:ext cx="153600" cy="1917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19" name="Google Shape;519;p50"/>
          <p:cNvSpPr txBox="1"/>
          <p:nvPr/>
        </p:nvSpPr>
        <p:spPr>
          <a:xfrm>
            <a:off x="3332475" y="3247627"/>
            <a:ext cx="4305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‘p’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50"/>
          <p:cNvSpPr txBox="1"/>
          <p:nvPr/>
        </p:nvSpPr>
        <p:spPr>
          <a:xfrm>
            <a:off x="2829272" y="3812035"/>
            <a:ext cx="4305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‘!’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50"/>
          <p:cNvSpPr txBox="1"/>
          <p:nvPr/>
        </p:nvSpPr>
        <p:spPr>
          <a:xfrm>
            <a:off x="2128395" y="3798152"/>
            <a:ext cx="4305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‘r’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50"/>
          <p:cNvSpPr/>
          <p:nvPr/>
        </p:nvSpPr>
        <p:spPr>
          <a:xfrm>
            <a:off x="5811516" y="2382538"/>
            <a:ext cx="430500" cy="4719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‘b’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50"/>
          <p:cNvSpPr/>
          <p:nvPr/>
        </p:nvSpPr>
        <p:spPr>
          <a:xfrm>
            <a:off x="6242016" y="2382538"/>
            <a:ext cx="430500" cy="4719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50"/>
          <p:cNvSpPr/>
          <p:nvPr/>
        </p:nvSpPr>
        <p:spPr>
          <a:xfrm>
            <a:off x="6649741" y="2382538"/>
            <a:ext cx="430500" cy="4719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50"/>
          <p:cNvSpPr/>
          <p:nvPr/>
        </p:nvSpPr>
        <p:spPr>
          <a:xfrm>
            <a:off x="5814983" y="1976019"/>
            <a:ext cx="4305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50"/>
          <p:cNvSpPr/>
          <p:nvPr/>
        </p:nvSpPr>
        <p:spPr>
          <a:xfrm>
            <a:off x="6245485" y="1976019"/>
            <a:ext cx="4305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50"/>
          <p:cNvSpPr/>
          <p:nvPr/>
        </p:nvSpPr>
        <p:spPr>
          <a:xfrm>
            <a:off x="6675986" y="1976019"/>
            <a:ext cx="4305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50"/>
          <p:cNvSpPr/>
          <p:nvPr/>
        </p:nvSpPr>
        <p:spPr>
          <a:xfrm>
            <a:off x="7083713" y="1976019"/>
            <a:ext cx="4305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50"/>
          <p:cNvSpPr/>
          <p:nvPr/>
        </p:nvSpPr>
        <p:spPr>
          <a:xfrm>
            <a:off x="6610534" y="3230038"/>
            <a:ext cx="409800" cy="409800"/>
          </a:xfrm>
          <a:prstGeom prst="ellipse">
            <a:avLst/>
          </a:prstGeom>
          <a:solidFill>
            <a:srgbClr val="E9EDF4"/>
          </a:solidFill>
          <a:ln cap="flat" cmpd="sng" w="19050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50"/>
          <p:cNvSpPr/>
          <p:nvPr/>
        </p:nvSpPr>
        <p:spPr>
          <a:xfrm>
            <a:off x="6660109" y="2413588"/>
            <a:ext cx="409800" cy="409800"/>
          </a:xfrm>
          <a:prstGeom prst="ellipse">
            <a:avLst/>
          </a:prstGeom>
          <a:solidFill>
            <a:srgbClr val="E9EDF4"/>
          </a:solidFill>
          <a:ln cap="flat" cmpd="sng" w="19050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50"/>
          <p:cNvSpPr/>
          <p:nvPr/>
        </p:nvSpPr>
        <p:spPr>
          <a:xfrm>
            <a:off x="7080241" y="2382538"/>
            <a:ext cx="430500" cy="4719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‘e’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50"/>
          <p:cNvSpPr/>
          <p:nvPr/>
        </p:nvSpPr>
        <p:spPr>
          <a:xfrm>
            <a:off x="7138684" y="3230038"/>
            <a:ext cx="409800" cy="409800"/>
          </a:xfrm>
          <a:prstGeom prst="ellipse">
            <a:avLst/>
          </a:prstGeom>
          <a:solidFill>
            <a:srgbClr val="E9EDF4"/>
          </a:solidFill>
          <a:ln cap="flat" cmpd="sng" w="19050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50"/>
          <p:cNvSpPr/>
          <p:nvPr/>
        </p:nvSpPr>
        <p:spPr>
          <a:xfrm>
            <a:off x="6228961" y="3771463"/>
            <a:ext cx="409800" cy="409800"/>
          </a:xfrm>
          <a:prstGeom prst="ellipse">
            <a:avLst/>
          </a:prstGeom>
          <a:solidFill>
            <a:srgbClr val="E9EDF4"/>
          </a:solidFill>
          <a:ln cap="flat" cmpd="sng" w="19050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50"/>
          <p:cNvSpPr/>
          <p:nvPr/>
        </p:nvSpPr>
        <p:spPr>
          <a:xfrm>
            <a:off x="6909009" y="3771463"/>
            <a:ext cx="409800" cy="409800"/>
          </a:xfrm>
          <a:prstGeom prst="ellipse">
            <a:avLst/>
          </a:prstGeom>
          <a:solidFill>
            <a:srgbClr val="E9EDF4"/>
          </a:solidFill>
          <a:ln cap="flat" cmpd="sng" w="19050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5" name="Google Shape;535;p50"/>
          <p:cNvCxnSpPr>
            <a:stCxn id="530" idx="4"/>
            <a:endCxn id="529" idx="0"/>
          </p:cNvCxnSpPr>
          <p:nvPr/>
        </p:nvCxnSpPr>
        <p:spPr>
          <a:xfrm flipH="1">
            <a:off x="6815509" y="2823388"/>
            <a:ext cx="49500" cy="4068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36" name="Google Shape;536;p50"/>
          <p:cNvCxnSpPr>
            <a:stCxn id="530" idx="4"/>
            <a:endCxn id="532" idx="0"/>
          </p:cNvCxnSpPr>
          <p:nvPr/>
        </p:nvCxnSpPr>
        <p:spPr>
          <a:xfrm>
            <a:off x="6865009" y="2823388"/>
            <a:ext cx="478500" cy="4068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37" name="Google Shape;537;p50"/>
          <p:cNvCxnSpPr>
            <a:stCxn id="529" idx="3"/>
            <a:endCxn id="533" idx="0"/>
          </p:cNvCxnSpPr>
          <p:nvPr/>
        </p:nvCxnSpPr>
        <p:spPr>
          <a:xfrm flipH="1">
            <a:off x="6433848" y="3579824"/>
            <a:ext cx="236700" cy="1917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38" name="Google Shape;538;p50"/>
          <p:cNvCxnSpPr>
            <a:stCxn id="529" idx="5"/>
            <a:endCxn id="534" idx="0"/>
          </p:cNvCxnSpPr>
          <p:nvPr/>
        </p:nvCxnSpPr>
        <p:spPr>
          <a:xfrm>
            <a:off x="6960321" y="3579824"/>
            <a:ext cx="153600" cy="1917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39" name="Google Shape;539;p50"/>
          <p:cNvSpPr txBox="1"/>
          <p:nvPr/>
        </p:nvSpPr>
        <p:spPr>
          <a:xfrm>
            <a:off x="7159525" y="3222440"/>
            <a:ext cx="4305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‘p’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50"/>
          <p:cNvSpPr txBox="1"/>
          <p:nvPr/>
        </p:nvSpPr>
        <p:spPr>
          <a:xfrm>
            <a:off x="6961122" y="3786847"/>
            <a:ext cx="4305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‘!’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50"/>
          <p:cNvSpPr txBox="1"/>
          <p:nvPr/>
        </p:nvSpPr>
        <p:spPr>
          <a:xfrm>
            <a:off x="6260245" y="3772965"/>
            <a:ext cx="4305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‘r’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50"/>
          <p:cNvSpPr/>
          <p:nvPr/>
        </p:nvSpPr>
        <p:spPr>
          <a:xfrm>
            <a:off x="6246171" y="2413588"/>
            <a:ext cx="409800" cy="409800"/>
          </a:xfrm>
          <a:prstGeom prst="ellipse">
            <a:avLst/>
          </a:prstGeom>
          <a:solidFill>
            <a:srgbClr val="E9EDF4"/>
          </a:solidFill>
          <a:ln cap="flat" cmpd="sng" w="19050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50"/>
          <p:cNvSpPr/>
          <p:nvPr/>
        </p:nvSpPr>
        <p:spPr>
          <a:xfrm>
            <a:off x="6134896" y="3220938"/>
            <a:ext cx="409800" cy="409800"/>
          </a:xfrm>
          <a:prstGeom prst="ellipse">
            <a:avLst/>
          </a:prstGeom>
          <a:solidFill>
            <a:srgbClr val="E9EDF4"/>
          </a:solidFill>
          <a:ln cap="flat" cmpd="sng" w="19050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50"/>
          <p:cNvSpPr/>
          <p:nvPr/>
        </p:nvSpPr>
        <p:spPr>
          <a:xfrm>
            <a:off x="5641284" y="3220938"/>
            <a:ext cx="409800" cy="409800"/>
          </a:xfrm>
          <a:prstGeom prst="ellipse">
            <a:avLst/>
          </a:prstGeom>
          <a:solidFill>
            <a:srgbClr val="E9EDF4"/>
          </a:solidFill>
          <a:ln cap="flat" cmpd="sng" w="19050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5" name="Google Shape;545;p50"/>
          <p:cNvCxnSpPr>
            <a:stCxn id="542" idx="4"/>
            <a:endCxn id="544" idx="0"/>
          </p:cNvCxnSpPr>
          <p:nvPr/>
        </p:nvCxnSpPr>
        <p:spPr>
          <a:xfrm flipH="1">
            <a:off x="5846271" y="2823388"/>
            <a:ext cx="604800" cy="3975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46" name="Google Shape;546;p50"/>
          <p:cNvCxnSpPr>
            <a:stCxn id="542" idx="4"/>
            <a:endCxn id="543" idx="0"/>
          </p:cNvCxnSpPr>
          <p:nvPr/>
        </p:nvCxnSpPr>
        <p:spPr>
          <a:xfrm flipH="1">
            <a:off x="6339771" y="2823388"/>
            <a:ext cx="111300" cy="3975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47" name="Google Shape;547;p50"/>
          <p:cNvSpPr txBox="1"/>
          <p:nvPr/>
        </p:nvSpPr>
        <p:spPr>
          <a:xfrm>
            <a:off x="5655851" y="3224598"/>
            <a:ext cx="4305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‘o’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50"/>
          <p:cNvSpPr txBox="1"/>
          <p:nvPr/>
        </p:nvSpPr>
        <p:spPr>
          <a:xfrm>
            <a:off x="6115551" y="3222448"/>
            <a:ext cx="4305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  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1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Кодирование по методу Хаффмана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51"/>
          <p:cNvSpPr/>
          <p:nvPr/>
        </p:nvSpPr>
        <p:spPr>
          <a:xfrm>
            <a:off x="3807915" y="2318425"/>
            <a:ext cx="430500" cy="4719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51"/>
          <p:cNvSpPr/>
          <p:nvPr/>
        </p:nvSpPr>
        <p:spPr>
          <a:xfrm>
            <a:off x="4215643" y="2318425"/>
            <a:ext cx="430500" cy="4719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51"/>
          <p:cNvSpPr/>
          <p:nvPr/>
        </p:nvSpPr>
        <p:spPr>
          <a:xfrm>
            <a:off x="3796525" y="1914405"/>
            <a:ext cx="4344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51"/>
          <p:cNvSpPr/>
          <p:nvPr/>
        </p:nvSpPr>
        <p:spPr>
          <a:xfrm>
            <a:off x="4230894" y="1914405"/>
            <a:ext cx="4344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51"/>
          <p:cNvSpPr/>
          <p:nvPr/>
        </p:nvSpPr>
        <p:spPr>
          <a:xfrm>
            <a:off x="4642283" y="1914405"/>
            <a:ext cx="4344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51"/>
          <p:cNvSpPr/>
          <p:nvPr/>
        </p:nvSpPr>
        <p:spPr>
          <a:xfrm>
            <a:off x="3337154" y="3165925"/>
            <a:ext cx="409800" cy="409800"/>
          </a:xfrm>
          <a:prstGeom prst="ellipse">
            <a:avLst/>
          </a:prstGeom>
          <a:solidFill>
            <a:srgbClr val="E9EDF4"/>
          </a:solidFill>
          <a:ln cap="flat" cmpd="sng" w="19050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51"/>
          <p:cNvSpPr/>
          <p:nvPr/>
        </p:nvSpPr>
        <p:spPr>
          <a:xfrm>
            <a:off x="3804400" y="2349475"/>
            <a:ext cx="409800" cy="409800"/>
          </a:xfrm>
          <a:prstGeom prst="ellipse">
            <a:avLst/>
          </a:prstGeom>
          <a:solidFill>
            <a:srgbClr val="E9EDF4"/>
          </a:solidFill>
          <a:ln cap="flat" cmpd="sng" w="19050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51"/>
          <p:cNvSpPr/>
          <p:nvPr/>
        </p:nvSpPr>
        <p:spPr>
          <a:xfrm>
            <a:off x="4646147" y="2318425"/>
            <a:ext cx="430500" cy="4719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51"/>
          <p:cNvSpPr/>
          <p:nvPr/>
        </p:nvSpPr>
        <p:spPr>
          <a:xfrm>
            <a:off x="2955581" y="3707350"/>
            <a:ext cx="409800" cy="409800"/>
          </a:xfrm>
          <a:prstGeom prst="ellipse">
            <a:avLst/>
          </a:prstGeom>
          <a:solidFill>
            <a:srgbClr val="E9EDF4"/>
          </a:solidFill>
          <a:ln cap="flat" cmpd="sng" w="19050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51"/>
          <p:cNvSpPr/>
          <p:nvPr/>
        </p:nvSpPr>
        <p:spPr>
          <a:xfrm>
            <a:off x="3635629" y="3707350"/>
            <a:ext cx="409800" cy="409800"/>
          </a:xfrm>
          <a:prstGeom prst="ellipse">
            <a:avLst/>
          </a:prstGeom>
          <a:solidFill>
            <a:srgbClr val="E9EDF4"/>
          </a:solidFill>
          <a:ln cap="flat" cmpd="sng" w="19050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4" name="Google Shape;564;p51"/>
          <p:cNvCxnSpPr>
            <a:stCxn id="560" idx="4"/>
            <a:endCxn id="559" idx="0"/>
          </p:cNvCxnSpPr>
          <p:nvPr/>
        </p:nvCxnSpPr>
        <p:spPr>
          <a:xfrm flipH="1">
            <a:off x="3542200" y="2759275"/>
            <a:ext cx="467100" cy="4068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65" name="Google Shape;565;p51"/>
          <p:cNvCxnSpPr>
            <a:stCxn id="559" idx="3"/>
            <a:endCxn id="562" idx="0"/>
          </p:cNvCxnSpPr>
          <p:nvPr/>
        </p:nvCxnSpPr>
        <p:spPr>
          <a:xfrm flipH="1">
            <a:off x="3160468" y="3515711"/>
            <a:ext cx="236700" cy="1917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66" name="Google Shape;566;p51"/>
          <p:cNvCxnSpPr>
            <a:stCxn id="559" idx="5"/>
            <a:endCxn id="563" idx="0"/>
          </p:cNvCxnSpPr>
          <p:nvPr/>
        </p:nvCxnSpPr>
        <p:spPr>
          <a:xfrm>
            <a:off x="3686940" y="3515711"/>
            <a:ext cx="153600" cy="1917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67" name="Google Shape;567;p51"/>
          <p:cNvSpPr txBox="1"/>
          <p:nvPr/>
        </p:nvSpPr>
        <p:spPr>
          <a:xfrm>
            <a:off x="3687742" y="3722735"/>
            <a:ext cx="4305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‘!’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51"/>
          <p:cNvSpPr txBox="1"/>
          <p:nvPr/>
        </p:nvSpPr>
        <p:spPr>
          <a:xfrm>
            <a:off x="2986865" y="3708852"/>
            <a:ext cx="4305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‘r’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51"/>
          <p:cNvSpPr/>
          <p:nvPr/>
        </p:nvSpPr>
        <p:spPr>
          <a:xfrm>
            <a:off x="4655607" y="2349475"/>
            <a:ext cx="409800" cy="409800"/>
          </a:xfrm>
          <a:prstGeom prst="ellipse">
            <a:avLst/>
          </a:prstGeom>
          <a:solidFill>
            <a:srgbClr val="E9EDF4"/>
          </a:solidFill>
          <a:ln cap="flat" cmpd="sng" w="19050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51"/>
          <p:cNvSpPr txBox="1"/>
          <p:nvPr/>
        </p:nvSpPr>
        <p:spPr>
          <a:xfrm>
            <a:off x="4215650" y="2350977"/>
            <a:ext cx="4305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‘e’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51"/>
          <p:cNvSpPr/>
          <p:nvPr/>
        </p:nvSpPr>
        <p:spPr>
          <a:xfrm>
            <a:off x="3901579" y="3165925"/>
            <a:ext cx="409800" cy="409800"/>
          </a:xfrm>
          <a:prstGeom prst="ellipse">
            <a:avLst/>
          </a:prstGeom>
          <a:solidFill>
            <a:srgbClr val="E9EDF4"/>
          </a:solidFill>
          <a:ln cap="flat" cmpd="sng" w="19050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2" name="Google Shape;572;p51"/>
          <p:cNvCxnSpPr>
            <a:stCxn id="560" idx="4"/>
            <a:endCxn id="571" idx="0"/>
          </p:cNvCxnSpPr>
          <p:nvPr/>
        </p:nvCxnSpPr>
        <p:spPr>
          <a:xfrm>
            <a:off x="4009300" y="2759275"/>
            <a:ext cx="97200" cy="4068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73" name="Google Shape;573;p51"/>
          <p:cNvSpPr txBox="1"/>
          <p:nvPr/>
        </p:nvSpPr>
        <p:spPr>
          <a:xfrm>
            <a:off x="3925938" y="3171381"/>
            <a:ext cx="4305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‘p’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51"/>
          <p:cNvSpPr/>
          <p:nvPr/>
        </p:nvSpPr>
        <p:spPr>
          <a:xfrm>
            <a:off x="4728091" y="3197713"/>
            <a:ext cx="409800" cy="409800"/>
          </a:xfrm>
          <a:prstGeom prst="ellipse">
            <a:avLst/>
          </a:prstGeom>
          <a:solidFill>
            <a:srgbClr val="E9EDF4"/>
          </a:solidFill>
          <a:ln cap="flat" cmpd="sng" w="19050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51"/>
          <p:cNvSpPr/>
          <p:nvPr/>
        </p:nvSpPr>
        <p:spPr>
          <a:xfrm>
            <a:off x="5019131" y="3738400"/>
            <a:ext cx="409800" cy="409800"/>
          </a:xfrm>
          <a:prstGeom prst="ellipse">
            <a:avLst/>
          </a:prstGeom>
          <a:solidFill>
            <a:srgbClr val="E9EDF4"/>
          </a:solidFill>
          <a:ln cap="flat" cmpd="sng" w="19050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51"/>
          <p:cNvSpPr/>
          <p:nvPr/>
        </p:nvSpPr>
        <p:spPr>
          <a:xfrm>
            <a:off x="5699179" y="3738400"/>
            <a:ext cx="409800" cy="409800"/>
          </a:xfrm>
          <a:prstGeom prst="ellipse">
            <a:avLst/>
          </a:prstGeom>
          <a:solidFill>
            <a:srgbClr val="E9EDF4"/>
          </a:solidFill>
          <a:ln cap="flat" cmpd="sng" w="19050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7" name="Google Shape;577;p51"/>
          <p:cNvCxnSpPr>
            <a:stCxn id="569" idx="4"/>
            <a:endCxn id="574" idx="0"/>
          </p:cNvCxnSpPr>
          <p:nvPr/>
        </p:nvCxnSpPr>
        <p:spPr>
          <a:xfrm>
            <a:off x="4860507" y="2759275"/>
            <a:ext cx="72600" cy="4383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78" name="Google Shape;578;p51"/>
          <p:cNvSpPr/>
          <p:nvPr/>
        </p:nvSpPr>
        <p:spPr>
          <a:xfrm>
            <a:off x="5355529" y="3196975"/>
            <a:ext cx="409800" cy="409800"/>
          </a:xfrm>
          <a:prstGeom prst="ellipse">
            <a:avLst/>
          </a:prstGeom>
          <a:solidFill>
            <a:srgbClr val="E9EDF4"/>
          </a:solidFill>
          <a:ln cap="flat" cmpd="sng" w="19050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9" name="Google Shape;579;p51"/>
          <p:cNvCxnSpPr>
            <a:stCxn id="569" idx="4"/>
            <a:endCxn id="578" idx="0"/>
          </p:cNvCxnSpPr>
          <p:nvPr/>
        </p:nvCxnSpPr>
        <p:spPr>
          <a:xfrm>
            <a:off x="4860507" y="2759275"/>
            <a:ext cx="699900" cy="4377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80" name="Google Shape;580;p51"/>
          <p:cNvSpPr txBox="1"/>
          <p:nvPr/>
        </p:nvSpPr>
        <p:spPr>
          <a:xfrm>
            <a:off x="4758283" y="3196237"/>
            <a:ext cx="4305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‘b’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1" name="Google Shape;581;p51"/>
          <p:cNvCxnSpPr>
            <a:stCxn id="578" idx="4"/>
            <a:endCxn id="575" idx="0"/>
          </p:cNvCxnSpPr>
          <p:nvPr/>
        </p:nvCxnSpPr>
        <p:spPr>
          <a:xfrm flipH="1">
            <a:off x="5224129" y="3606775"/>
            <a:ext cx="336300" cy="1317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82" name="Google Shape;582;p51"/>
          <p:cNvCxnSpPr>
            <a:stCxn id="578" idx="4"/>
            <a:endCxn id="576" idx="0"/>
          </p:cNvCxnSpPr>
          <p:nvPr/>
        </p:nvCxnSpPr>
        <p:spPr>
          <a:xfrm>
            <a:off x="5560429" y="3606775"/>
            <a:ext cx="343800" cy="1317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83" name="Google Shape;583;p51"/>
          <p:cNvSpPr txBox="1"/>
          <p:nvPr/>
        </p:nvSpPr>
        <p:spPr>
          <a:xfrm>
            <a:off x="5029901" y="3740977"/>
            <a:ext cx="4305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‘o’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51"/>
          <p:cNvSpPr txBox="1"/>
          <p:nvPr/>
        </p:nvSpPr>
        <p:spPr>
          <a:xfrm>
            <a:off x="5688831" y="3740975"/>
            <a:ext cx="4305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  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52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Кодирование по методу Хаффмана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52"/>
          <p:cNvSpPr/>
          <p:nvPr/>
        </p:nvSpPr>
        <p:spPr>
          <a:xfrm>
            <a:off x="3413638" y="2504350"/>
            <a:ext cx="340200" cy="340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52"/>
          <p:cNvSpPr/>
          <p:nvPr/>
        </p:nvSpPr>
        <p:spPr>
          <a:xfrm>
            <a:off x="2586138" y="2030900"/>
            <a:ext cx="340200" cy="340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52"/>
          <p:cNvSpPr/>
          <p:nvPr/>
        </p:nvSpPr>
        <p:spPr>
          <a:xfrm>
            <a:off x="1656013" y="2504350"/>
            <a:ext cx="340200" cy="340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52"/>
          <p:cNvSpPr/>
          <p:nvPr/>
        </p:nvSpPr>
        <p:spPr>
          <a:xfrm>
            <a:off x="1251988" y="2976350"/>
            <a:ext cx="340200" cy="340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52"/>
          <p:cNvSpPr/>
          <p:nvPr/>
        </p:nvSpPr>
        <p:spPr>
          <a:xfrm>
            <a:off x="2105763" y="2976350"/>
            <a:ext cx="340200" cy="340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52"/>
          <p:cNvSpPr/>
          <p:nvPr/>
        </p:nvSpPr>
        <p:spPr>
          <a:xfrm>
            <a:off x="1800338" y="3496950"/>
            <a:ext cx="340200" cy="340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52"/>
          <p:cNvSpPr/>
          <p:nvPr/>
        </p:nvSpPr>
        <p:spPr>
          <a:xfrm>
            <a:off x="2425139" y="3496950"/>
            <a:ext cx="340200" cy="340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52"/>
          <p:cNvSpPr/>
          <p:nvPr/>
        </p:nvSpPr>
        <p:spPr>
          <a:xfrm>
            <a:off x="2806986" y="3496950"/>
            <a:ext cx="340200" cy="340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52"/>
          <p:cNvSpPr/>
          <p:nvPr/>
        </p:nvSpPr>
        <p:spPr>
          <a:xfrm>
            <a:off x="3001336" y="2976350"/>
            <a:ext cx="340200" cy="340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52"/>
          <p:cNvSpPr/>
          <p:nvPr/>
        </p:nvSpPr>
        <p:spPr>
          <a:xfrm>
            <a:off x="3413636" y="3496950"/>
            <a:ext cx="340200" cy="340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52"/>
          <p:cNvSpPr/>
          <p:nvPr/>
        </p:nvSpPr>
        <p:spPr>
          <a:xfrm>
            <a:off x="3920286" y="3024925"/>
            <a:ext cx="340200" cy="340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52"/>
          <p:cNvSpPr/>
          <p:nvPr/>
        </p:nvSpPr>
        <p:spPr>
          <a:xfrm>
            <a:off x="3108161" y="4148675"/>
            <a:ext cx="340200" cy="340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52"/>
          <p:cNvSpPr/>
          <p:nvPr/>
        </p:nvSpPr>
        <p:spPr>
          <a:xfrm>
            <a:off x="2586136" y="4148675"/>
            <a:ext cx="340200" cy="340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3" name="Google Shape;603;p52"/>
          <p:cNvCxnSpPr>
            <a:stCxn id="591" idx="2"/>
            <a:endCxn id="592" idx="0"/>
          </p:cNvCxnSpPr>
          <p:nvPr/>
        </p:nvCxnSpPr>
        <p:spPr>
          <a:xfrm flipH="1">
            <a:off x="1826238" y="2201000"/>
            <a:ext cx="759900" cy="3033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04" name="Google Shape;604;p52"/>
          <p:cNvCxnSpPr>
            <a:stCxn id="591" idx="6"/>
            <a:endCxn id="590" idx="0"/>
          </p:cNvCxnSpPr>
          <p:nvPr/>
        </p:nvCxnSpPr>
        <p:spPr>
          <a:xfrm>
            <a:off x="2926338" y="2201000"/>
            <a:ext cx="657300" cy="3033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05" name="Google Shape;605;p52"/>
          <p:cNvCxnSpPr>
            <a:stCxn id="592" idx="4"/>
            <a:endCxn id="593" idx="0"/>
          </p:cNvCxnSpPr>
          <p:nvPr/>
        </p:nvCxnSpPr>
        <p:spPr>
          <a:xfrm flipH="1">
            <a:off x="1422013" y="2844550"/>
            <a:ext cx="404100" cy="1317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06" name="Google Shape;606;p52"/>
          <p:cNvCxnSpPr>
            <a:stCxn id="592" idx="4"/>
            <a:endCxn id="594" idx="0"/>
          </p:cNvCxnSpPr>
          <p:nvPr/>
        </p:nvCxnSpPr>
        <p:spPr>
          <a:xfrm>
            <a:off x="1826113" y="2844550"/>
            <a:ext cx="449700" cy="1317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07" name="Google Shape;607;p52"/>
          <p:cNvCxnSpPr>
            <a:stCxn id="590" idx="4"/>
            <a:endCxn id="598" idx="0"/>
          </p:cNvCxnSpPr>
          <p:nvPr/>
        </p:nvCxnSpPr>
        <p:spPr>
          <a:xfrm flipH="1">
            <a:off x="3171538" y="2844550"/>
            <a:ext cx="412200" cy="1317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08" name="Google Shape;608;p52"/>
          <p:cNvCxnSpPr>
            <a:stCxn id="590" idx="4"/>
            <a:endCxn id="600" idx="0"/>
          </p:cNvCxnSpPr>
          <p:nvPr/>
        </p:nvCxnSpPr>
        <p:spPr>
          <a:xfrm>
            <a:off x="3583738" y="2844550"/>
            <a:ext cx="506700" cy="1803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09" name="Google Shape;609;p52"/>
          <p:cNvCxnSpPr>
            <a:stCxn id="594" idx="4"/>
            <a:endCxn id="595" idx="0"/>
          </p:cNvCxnSpPr>
          <p:nvPr/>
        </p:nvCxnSpPr>
        <p:spPr>
          <a:xfrm flipH="1">
            <a:off x="1970463" y="3316550"/>
            <a:ext cx="305400" cy="1803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10" name="Google Shape;610;p52"/>
          <p:cNvCxnSpPr>
            <a:stCxn id="594" idx="4"/>
            <a:endCxn id="596" idx="0"/>
          </p:cNvCxnSpPr>
          <p:nvPr/>
        </p:nvCxnSpPr>
        <p:spPr>
          <a:xfrm>
            <a:off x="2275863" y="3316550"/>
            <a:ext cx="319500" cy="1803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11" name="Google Shape;611;p52"/>
          <p:cNvCxnSpPr>
            <a:stCxn id="598" idx="4"/>
            <a:endCxn id="597" idx="0"/>
          </p:cNvCxnSpPr>
          <p:nvPr/>
        </p:nvCxnSpPr>
        <p:spPr>
          <a:xfrm flipH="1">
            <a:off x="2977036" y="3316550"/>
            <a:ext cx="194400" cy="1803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12" name="Google Shape;612;p52"/>
          <p:cNvCxnSpPr>
            <a:stCxn id="598" idx="4"/>
            <a:endCxn id="599" idx="0"/>
          </p:cNvCxnSpPr>
          <p:nvPr/>
        </p:nvCxnSpPr>
        <p:spPr>
          <a:xfrm>
            <a:off x="3171436" y="3316550"/>
            <a:ext cx="412200" cy="1803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13" name="Google Shape;613;p52"/>
          <p:cNvCxnSpPr>
            <a:stCxn id="597" idx="4"/>
            <a:endCxn id="602" idx="0"/>
          </p:cNvCxnSpPr>
          <p:nvPr/>
        </p:nvCxnSpPr>
        <p:spPr>
          <a:xfrm flipH="1">
            <a:off x="2756286" y="3837150"/>
            <a:ext cx="220800" cy="3114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14" name="Google Shape;614;p52"/>
          <p:cNvCxnSpPr>
            <a:stCxn id="597" idx="4"/>
            <a:endCxn id="601" idx="0"/>
          </p:cNvCxnSpPr>
          <p:nvPr/>
        </p:nvCxnSpPr>
        <p:spPr>
          <a:xfrm>
            <a:off x="2977086" y="3837150"/>
            <a:ext cx="301200" cy="3114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15" name="Google Shape;615;p52"/>
          <p:cNvSpPr txBox="1"/>
          <p:nvPr/>
        </p:nvSpPr>
        <p:spPr>
          <a:xfrm>
            <a:off x="1254900" y="2963933"/>
            <a:ext cx="3648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‘b’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52"/>
          <p:cNvSpPr txBox="1"/>
          <p:nvPr/>
        </p:nvSpPr>
        <p:spPr>
          <a:xfrm>
            <a:off x="1808849" y="3476134"/>
            <a:ext cx="3648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‘o’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52"/>
          <p:cNvSpPr txBox="1"/>
          <p:nvPr/>
        </p:nvSpPr>
        <p:spPr>
          <a:xfrm>
            <a:off x="2392961" y="3496941"/>
            <a:ext cx="3648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 ’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52"/>
          <p:cNvSpPr txBox="1"/>
          <p:nvPr/>
        </p:nvSpPr>
        <p:spPr>
          <a:xfrm>
            <a:off x="3917748" y="3012523"/>
            <a:ext cx="3648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‘e’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52"/>
          <p:cNvSpPr txBox="1"/>
          <p:nvPr/>
        </p:nvSpPr>
        <p:spPr>
          <a:xfrm>
            <a:off x="3416813" y="3476123"/>
            <a:ext cx="3648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‘p’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52"/>
          <p:cNvSpPr txBox="1"/>
          <p:nvPr/>
        </p:nvSpPr>
        <p:spPr>
          <a:xfrm>
            <a:off x="2601604" y="4141731"/>
            <a:ext cx="3648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‘r’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52"/>
          <p:cNvSpPr txBox="1"/>
          <p:nvPr/>
        </p:nvSpPr>
        <p:spPr>
          <a:xfrm>
            <a:off x="3123619" y="4148681"/>
            <a:ext cx="3648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‘!’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52"/>
          <p:cNvSpPr/>
          <p:nvPr/>
        </p:nvSpPr>
        <p:spPr>
          <a:xfrm>
            <a:off x="7023113" y="2504350"/>
            <a:ext cx="340200" cy="340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52"/>
          <p:cNvSpPr/>
          <p:nvPr/>
        </p:nvSpPr>
        <p:spPr>
          <a:xfrm>
            <a:off x="6195613" y="2030900"/>
            <a:ext cx="340200" cy="340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52"/>
          <p:cNvSpPr/>
          <p:nvPr/>
        </p:nvSpPr>
        <p:spPr>
          <a:xfrm>
            <a:off x="5265488" y="2504350"/>
            <a:ext cx="340200" cy="340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52"/>
          <p:cNvSpPr/>
          <p:nvPr/>
        </p:nvSpPr>
        <p:spPr>
          <a:xfrm>
            <a:off x="4861463" y="2976350"/>
            <a:ext cx="340200" cy="340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52"/>
          <p:cNvSpPr/>
          <p:nvPr/>
        </p:nvSpPr>
        <p:spPr>
          <a:xfrm>
            <a:off x="5715238" y="2976350"/>
            <a:ext cx="340200" cy="340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52"/>
          <p:cNvSpPr/>
          <p:nvPr/>
        </p:nvSpPr>
        <p:spPr>
          <a:xfrm>
            <a:off x="5409813" y="3496950"/>
            <a:ext cx="340200" cy="340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52"/>
          <p:cNvSpPr/>
          <p:nvPr/>
        </p:nvSpPr>
        <p:spPr>
          <a:xfrm>
            <a:off x="6034614" y="3496950"/>
            <a:ext cx="340200" cy="340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52"/>
          <p:cNvSpPr/>
          <p:nvPr/>
        </p:nvSpPr>
        <p:spPr>
          <a:xfrm>
            <a:off x="6416461" y="3496950"/>
            <a:ext cx="340200" cy="340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52"/>
          <p:cNvSpPr/>
          <p:nvPr/>
        </p:nvSpPr>
        <p:spPr>
          <a:xfrm>
            <a:off x="6610811" y="2976350"/>
            <a:ext cx="340200" cy="340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52"/>
          <p:cNvSpPr/>
          <p:nvPr/>
        </p:nvSpPr>
        <p:spPr>
          <a:xfrm>
            <a:off x="7023111" y="3496950"/>
            <a:ext cx="340200" cy="340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52"/>
          <p:cNvSpPr/>
          <p:nvPr/>
        </p:nvSpPr>
        <p:spPr>
          <a:xfrm>
            <a:off x="7529761" y="3024925"/>
            <a:ext cx="340200" cy="340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52"/>
          <p:cNvSpPr/>
          <p:nvPr/>
        </p:nvSpPr>
        <p:spPr>
          <a:xfrm>
            <a:off x="6717636" y="4148675"/>
            <a:ext cx="340200" cy="340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52"/>
          <p:cNvSpPr/>
          <p:nvPr/>
        </p:nvSpPr>
        <p:spPr>
          <a:xfrm>
            <a:off x="6195611" y="4148675"/>
            <a:ext cx="340200" cy="340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5" name="Google Shape;635;p52"/>
          <p:cNvCxnSpPr>
            <a:stCxn id="623" idx="2"/>
            <a:endCxn id="624" idx="0"/>
          </p:cNvCxnSpPr>
          <p:nvPr/>
        </p:nvCxnSpPr>
        <p:spPr>
          <a:xfrm flipH="1">
            <a:off x="5435713" y="2201000"/>
            <a:ext cx="759900" cy="3033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36" name="Google Shape;636;p52"/>
          <p:cNvCxnSpPr>
            <a:stCxn id="623" idx="6"/>
            <a:endCxn id="622" idx="0"/>
          </p:cNvCxnSpPr>
          <p:nvPr/>
        </p:nvCxnSpPr>
        <p:spPr>
          <a:xfrm>
            <a:off x="6535813" y="2201000"/>
            <a:ext cx="657300" cy="3033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37" name="Google Shape;637;p52"/>
          <p:cNvCxnSpPr>
            <a:stCxn id="624" idx="4"/>
            <a:endCxn id="625" idx="0"/>
          </p:cNvCxnSpPr>
          <p:nvPr/>
        </p:nvCxnSpPr>
        <p:spPr>
          <a:xfrm flipH="1">
            <a:off x="5031488" y="2844550"/>
            <a:ext cx="404100" cy="1317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38" name="Google Shape;638;p52"/>
          <p:cNvCxnSpPr>
            <a:stCxn id="624" idx="4"/>
            <a:endCxn id="626" idx="0"/>
          </p:cNvCxnSpPr>
          <p:nvPr/>
        </p:nvCxnSpPr>
        <p:spPr>
          <a:xfrm>
            <a:off x="5435588" y="2844550"/>
            <a:ext cx="449700" cy="1317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39" name="Google Shape;639;p52"/>
          <p:cNvCxnSpPr>
            <a:stCxn id="622" idx="4"/>
            <a:endCxn id="630" idx="0"/>
          </p:cNvCxnSpPr>
          <p:nvPr/>
        </p:nvCxnSpPr>
        <p:spPr>
          <a:xfrm flipH="1">
            <a:off x="6781013" y="2844550"/>
            <a:ext cx="412200" cy="1317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40" name="Google Shape;640;p52"/>
          <p:cNvCxnSpPr>
            <a:stCxn id="622" idx="4"/>
            <a:endCxn id="632" idx="0"/>
          </p:cNvCxnSpPr>
          <p:nvPr/>
        </p:nvCxnSpPr>
        <p:spPr>
          <a:xfrm>
            <a:off x="7193213" y="2844550"/>
            <a:ext cx="506700" cy="1803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41" name="Google Shape;641;p52"/>
          <p:cNvCxnSpPr>
            <a:stCxn id="626" idx="4"/>
            <a:endCxn id="627" idx="0"/>
          </p:cNvCxnSpPr>
          <p:nvPr/>
        </p:nvCxnSpPr>
        <p:spPr>
          <a:xfrm flipH="1">
            <a:off x="5579938" y="3316550"/>
            <a:ext cx="305400" cy="1803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42" name="Google Shape;642;p52"/>
          <p:cNvCxnSpPr>
            <a:stCxn id="626" idx="4"/>
            <a:endCxn id="628" idx="0"/>
          </p:cNvCxnSpPr>
          <p:nvPr/>
        </p:nvCxnSpPr>
        <p:spPr>
          <a:xfrm>
            <a:off x="5885338" y="3316550"/>
            <a:ext cx="319500" cy="1803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43" name="Google Shape;643;p52"/>
          <p:cNvCxnSpPr>
            <a:stCxn id="630" idx="4"/>
            <a:endCxn id="629" idx="0"/>
          </p:cNvCxnSpPr>
          <p:nvPr/>
        </p:nvCxnSpPr>
        <p:spPr>
          <a:xfrm flipH="1">
            <a:off x="6586511" y="3316550"/>
            <a:ext cx="194400" cy="1803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44" name="Google Shape;644;p52"/>
          <p:cNvCxnSpPr>
            <a:stCxn id="630" idx="4"/>
            <a:endCxn id="631" idx="0"/>
          </p:cNvCxnSpPr>
          <p:nvPr/>
        </p:nvCxnSpPr>
        <p:spPr>
          <a:xfrm>
            <a:off x="6780911" y="3316550"/>
            <a:ext cx="412200" cy="1803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45" name="Google Shape;645;p52"/>
          <p:cNvCxnSpPr>
            <a:stCxn id="629" idx="4"/>
            <a:endCxn id="634" idx="0"/>
          </p:cNvCxnSpPr>
          <p:nvPr/>
        </p:nvCxnSpPr>
        <p:spPr>
          <a:xfrm flipH="1">
            <a:off x="6365761" y="3837150"/>
            <a:ext cx="220800" cy="3114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46" name="Google Shape;646;p52"/>
          <p:cNvCxnSpPr>
            <a:stCxn id="629" idx="4"/>
            <a:endCxn id="633" idx="0"/>
          </p:cNvCxnSpPr>
          <p:nvPr/>
        </p:nvCxnSpPr>
        <p:spPr>
          <a:xfrm>
            <a:off x="6586561" y="3837150"/>
            <a:ext cx="301200" cy="3114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47" name="Google Shape;647;p52"/>
          <p:cNvSpPr txBox="1"/>
          <p:nvPr/>
        </p:nvSpPr>
        <p:spPr>
          <a:xfrm>
            <a:off x="4864375" y="2963933"/>
            <a:ext cx="3648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‘b’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52"/>
          <p:cNvSpPr txBox="1"/>
          <p:nvPr/>
        </p:nvSpPr>
        <p:spPr>
          <a:xfrm>
            <a:off x="5418324" y="3476134"/>
            <a:ext cx="3648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‘o’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52"/>
          <p:cNvSpPr txBox="1"/>
          <p:nvPr/>
        </p:nvSpPr>
        <p:spPr>
          <a:xfrm>
            <a:off x="6039673" y="3496941"/>
            <a:ext cx="3648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 ’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52"/>
          <p:cNvSpPr txBox="1"/>
          <p:nvPr/>
        </p:nvSpPr>
        <p:spPr>
          <a:xfrm>
            <a:off x="7527223" y="3012523"/>
            <a:ext cx="3648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‘e’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52"/>
          <p:cNvSpPr txBox="1"/>
          <p:nvPr/>
        </p:nvSpPr>
        <p:spPr>
          <a:xfrm>
            <a:off x="7026288" y="3476123"/>
            <a:ext cx="3648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‘p’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52"/>
          <p:cNvSpPr txBox="1"/>
          <p:nvPr/>
        </p:nvSpPr>
        <p:spPr>
          <a:xfrm>
            <a:off x="6211079" y="4141731"/>
            <a:ext cx="3648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‘r’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52"/>
          <p:cNvSpPr txBox="1"/>
          <p:nvPr/>
        </p:nvSpPr>
        <p:spPr>
          <a:xfrm>
            <a:off x="6733094" y="4148681"/>
            <a:ext cx="3648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‘!’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52"/>
          <p:cNvSpPr txBox="1"/>
          <p:nvPr/>
        </p:nvSpPr>
        <p:spPr>
          <a:xfrm>
            <a:off x="5660488" y="2041375"/>
            <a:ext cx="4497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52"/>
          <p:cNvSpPr txBox="1"/>
          <p:nvPr/>
        </p:nvSpPr>
        <p:spPr>
          <a:xfrm>
            <a:off x="6690638" y="1985850"/>
            <a:ext cx="4497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94D4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200" u="none" cap="none" strike="noStrike">
              <a:solidFill>
                <a:srgbClr val="C94D4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52"/>
          <p:cNvSpPr txBox="1"/>
          <p:nvPr/>
        </p:nvSpPr>
        <p:spPr>
          <a:xfrm>
            <a:off x="5049504" y="2646742"/>
            <a:ext cx="4497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52"/>
          <p:cNvSpPr txBox="1"/>
          <p:nvPr/>
        </p:nvSpPr>
        <p:spPr>
          <a:xfrm>
            <a:off x="5549295" y="3145052"/>
            <a:ext cx="4497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52"/>
          <p:cNvSpPr txBox="1"/>
          <p:nvPr/>
        </p:nvSpPr>
        <p:spPr>
          <a:xfrm>
            <a:off x="6279085" y="3751028"/>
            <a:ext cx="4497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52"/>
          <p:cNvSpPr txBox="1"/>
          <p:nvPr/>
        </p:nvSpPr>
        <p:spPr>
          <a:xfrm>
            <a:off x="6494934" y="3156460"/>
            <a:ext cx="4497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52"/>
          <p:cNvSpPr txBox="1"/>
          <p:nvPr/>
        </p:nvSpPr>
        <p:spPr>
          <a:xfrm>
            <a:off x="6810848" y="2644029"/>
            <a:ext cx="4497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52"/>
          <p:cNvSpPr txBox="1"/>
          <p:nvPr/>
        </p:nvSpPr>
        <p:spPr>
          <a:xfrm>
            <a:off x="7315363" y="2644025"/>
            <a:ext cx="4497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94D4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200" u="none" cap="none" strike="noStrike">
              <a:solidFill>
                <a:srgbClr val="C94D4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52"/>
          <p:cNvSpPr txBox="1"/>
          <p:nvPr/>
        </p:nvSpPr>
        <p:spPr>
          <a:xfrm>
            <a:off x="6842274" y="3109250"/>
            <a:ext cx="4497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94D4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200" u="none" cap="none" strike="noStrike">
              <a:solidFill>
                <a:srgbClr val="C94D4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52"/>
          <p:cNvSpPr txBox="1"/>
          <p:nvPr/>
        </p:nvSpPr>
        <p:spPr>
          <a:xfrm>
            <a:off x="6661031" y="3737142"/>
            <a:ext cx="4497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94D4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200" u="none" cap="none" strike="noStrike">
              <a:solidFill>
                <a:srgbClr val="C94D4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52"/>
          <p:cNvSpPr txBox="1"/>
          <p:nvPr/>
        </p:nvSpPr>
        <p:spPr>
          <a:xfrm>
            <a:off x="5952171" y="3139461"/>
            <a:ext cx="4497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94D4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200" u="none" cap="none" strike="noStrike">
              <a:solidFill>
                <a:srgbClr val="C94D4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52"/>
          <p:cNvSpPr txBox="1"/>
          <p:nvPr/>
        </p:nvSpPr>
        <p:spPr>
          <a:xfrm>
            <a:off x="5518220" y="2617442"/>
            <a:ext cx="4497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94D4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200" u="none" cap="none" strike="noStrike">
              <a:solidFill>
                <a:srgbClr val="C94D4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53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Кодирование по методу Хаффмана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71" name="Google Shape;671;p53"/>
          <p:cNvGraphicFramePr/>
          <p:nvPr/>
        </p:nvGraphicFramePr>
        <p:xfrm>
          <a:off x="5084430" y="202957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{A86A6086-1925-4DD7-8CDC-29780E16400D}</a:tableStyleId>
              </a:tblPr>
              <a:tblGrid>
                <a:gridCol w="1393700"/>
                <a:gridCol w="1486625"/>
              </a:tblGrid>
              <a:tr h="2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3F3F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Символ</a:t>
                      </a:r>
                      <a:endParaRPr sz="1200" u="none" cap="none" strike="noStrike">
                        <a:solidFill>
                          <a:srgbClr val="F3F3F3"/>
                        </a:solidFill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3F3F3"/>
                          </a:solidFill>
                        </a:rPr>
                        <a:t>Код</a:t>
                      </a:r>
                      <a:endParaRPr sz="1200" u="none" cap="none" strike="noStrike">
                        <a:solidFill>
                          <a:srgbClr val="F3F3F3"/>
                        </a:solidFill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5D6E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'b'</a:t>
                      </a:r>
                      <a:endParaRPr sz="12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 sz="12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'e'</a:t>
                      </a:r>
                      <a:endParaRPr sz="12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2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'p'</a:t>
                      </a:r>
                      <a:endParaRPr sz="12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101</a:t>
                      </a:r>
                      <a:endParaRPr sz="12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  '</a:t>
                      </a:r>
                      <a:endParaRPr sz="12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011</a:t>
                      </a:r>
                      <a:endParaRPr sz="12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'o'</a:t>
                      </a:r>
                      <a:endParaRPr sz="12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010</a:t>
                      </a:r>
                      <a:endParaRPr sz="12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'r'</a:t>
                      </a:r>
                      <a:endParaRPr sz="12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1000</a:t>
                      </a:r>
                      <a:endParaRPr sz="12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'!'</a:t>
                      </a:r>
                      <a:endParaRPr sz="12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1001</a:t>
                      </a:r>
                      <a:endParaRPr sz="12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72" name="Google Shape;672;p53"/>
          <p:cNvGraphicFramePr/>
          <p:nvPr/>
        </p:nvGraphicFramePr>
        <p:xfrm>
          <a:off x="1179243" y="202957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{A86A6086-1925-4DD7-8CDC-29780E16400D}</a:tableStyleId>
              </a:tblPr>
              <a:tblGrid>
                <a:gridCol w="1393700"/>
                <a:gridCol w="1486625"/>
              </a:tblGrid>
              <a:tr h="2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3F3F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Символ</a:t>
                      </a:r>
                      <a:endParaRPr sz="1200" u="none" cap="none" strike="noStrike">
                        <a:solidFill>
                          <a:srgbClr val="F3F3F3"/>
                        </a:solidFill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3F3F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Частота</a:t>
                      </a:r>
                      <a:endParaRPr sz="1200" u="none" cap="none" strike="noStrike">
                        <a:solidFill>
                          <a:srgbClr val="F3F3F3"/>
                        </a:solidFill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5D6E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'b'</a:t>
                      </a:r>
                      <a:endParaRPr sz="12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'e'</a:t>
                      </a:r>
                      <a:endParaRPr sz="12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2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'p'</a:t>
                      </a:r>
                      <a:endParaRPr sz="12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 '</a:t>
                      </a:r>
                      <a:endParaRPr sz="12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'o'</a:t>
                      </a:r>
                      <a:endParaRPr sz="12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'r'</a:t>
                      </a:r>
                      <a:endParaRPr sz="12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'!'</a:t>
                      </a:r>
                      <a:endParaRPr sz="12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6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Вопросы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6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Что такое бинарные деревья?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Что такое хеширование?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Алгоритмы работы с бинарным деревом.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Алгоритмы хеширования.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54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Кодирование по методу Хаффмана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54"/>
          <p:cNvSpPr/>
          <p:nvPr/>
        </p:nvSpPr>
        <p:spPr>
          <a:xfrm>
            <a:off x="1142425" y="1988350"/>
            <a:ext cx="6854400" cy="21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Входная строка: «beep boop beer!» </a:t>
            </a:r>
            <a:endParaRPr b="1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Входная строка в бинарном виде:</a:t>
            </a: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«01100010 01100101 01100101 01110000 00100000 01100010 01101111 01101111 01110000 00100000 01100010 01100101 01100101 01110010 0010000»  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Закодированная строка:</a:t>
            </a: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«00 11 11 101 011 00 010 010 101 011 00 11 11 1000 1001»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55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Хеширование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55"/>
          <p:cNvSpPr/>
          <p:nvPr/>
        </p:nvSpPr>
        <p:spPr>
          <a:xfrm>
            <a:off x="1142425" y="1988350"/>
            <a:ext cx="68544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Хеш-функции предназначены для «сжатия» произвольного сообщения или набора данных, записанных в алфавите двоичной системы, в битовую комбинацию фиксированной длины </a:t>
            </a:r>
            <a:r>
              <a:rPr lang="en-US" sz="1600">
                <a:solidFill>
                  <a:srgbClr val="2C2D30"/>
                </a:solidFill>
              </a:rPr>
              <a:t>—</a:t>
            </a: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свертку.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56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Хеширование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56"/>
          <p:cNvSpPr/>
          <p:nvPr/>
        </p:nvSpPr>
        <p:spPr>
          <a:xfrm>
            <a:off x="1142425" y="2498875"/>
            <a:ext cx="3312300" cy="17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Построение систем контроля целостности данных при передаче или хранении.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56"/>
          <p:cNvSpPr/>
          <p:nvPr/>
        </p:nvSpPr>
        <p:spPr>
          <a:xfrm>
            <a:off x="4684562" y="2498875"/>
            <a:ext cx="3312300" cy="17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Аутентификация источника данных.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57"/>
          <p:cNvSpPr/>
          <p:nvPr/>
        </p:nvSpPr>
        <p:spPr>
          <a:xfrm>
            <a:off x="1142400" y="817125"/>
            <a:ext cx="6854400" cy="3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Хеш-функция. Python</a:t>
            </a:r>
            <a:endParaRPr b="0" i="0" sz="14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58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Алгоритм SHA-1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58"/>
          <p:cNvSpPr/>
          <p:nvPr/>
        </p:nvSpPr>
        <p:spPr>
          <a:xfrm>
            <a:off x="1142425" y="1988350"/>
            <a:ext cx="68544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Алгоритм получает на входе сообщение максимальной длины 2</a:t>
            </a:r>
            <a:r>
              <a:rPr b="0" baseline="3000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64</a:t>
            </a: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бит и создает в качестве выхода дайджест сообщения длиной 160 бит.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59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Алгоритм SHA-1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59"/>
          <p:cNvSpPr/>
          <p:nvPr/>
        </p:nvSpPr>
        <p:spPr>
          <a:xfrm>
            <a:off x="2012975" y="2374375"/>
            <a:ext cx="451200" cy="4512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59"/>
          <p:cNvSpPr/>
          <p:nvPr/>
        </p:nvSpPr>
        <p:spPr>
          <a:xfrm>
            <a:off x="2464175" y="2374375"/>
            <a:ext cx="451200" cy="4512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59"/>
          <p:cNvSpPr/>
          <p:nvPr/>
        </p:nvSpPr>
        <p:spPr>
          <a:xfrm>
            <a:off x="2915375" y="2374375"/>
            <a:ext cx="2512800" cy="4512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59"/>
          <p:cNvSpPr/>
          <p:nvPr/>
        </p:nvSpPr>
        <p:spPr>
          <a:xfrm>
            <a:off x="5428175" y="2374375"/>
            <a:ext cx="451200" cy="4512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59"/>
          <p:cNvSpPr/>
          <p:nvPr/>
        </p:nvSpPr>
        <p:spPr>
          <a:xfrm>
            <a:off x="5879375" y="2374375"/>
            <a:ext cx="451200" cy="4512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59"/>
          <p:cNvSpPr/>
          <p:nvPr/>
        </p:nvSpPr>
        <p:spPr>
          <a:xfrm>
            <a:off x="1142400" y="3033800"/>
            <a:ext cx="451200" cy="10851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59"/>
          <p:cNvSpPr/>
          <p:nvPr/>
        </p:nvSpPr>
        <p:spPr>
          <a:xfrm>
            <a:off x="2012975" y="3242025"/>
            <a:ext cx="451200" cy="4512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59"/>
          <p:cNvSpPr/>
          <p:nvPr/>
        </p:nvSpPr>
        <p:spPr>
          <a:xfrm>
            <a:off x="5858551" y="3242025"/>
            <a:ext cx="451200" cy="4512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59"/>
          <p:cNvSpPr/>
          <p:nvPr/>
        </p:nvSpPr>
        <p:spPr>
          <a:xfrm>
            <a:off x="6684664" y="3242025"/>
            <a:ext cx="451200" cy="4512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7" name="Google Shape;717;p59"/>
          <p:cNvCxnSpPr/>
          <p:nvPr/>
        </p:nvCxnSpPr>
        <p:spPr>
          <a:xfrm>
            <a:off x="2026850" y="2173100"/>
            <a:ext cx="43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718" name="Google Shape;718;p59"/>
          <p:cNvCxnSpPr/>
          <p:nvPr/>
        </p:nvCxnSpPr>
        <p:spPr>
          <a:xfrm>
            <a:off x="5865450" y="2180050"/>
            <a:ext cx="43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719" name="Google Shape;719;p59"/>
          <p:cNvCxnSpPr>
            <a:stCxn id="708" idx="2"/>
            <a:endCxn id="714" idx="0"/>
          </p:cNvCxnSpPr>
          <p:nvPr/>
        </p:nvCxnSpPr>
        <p:spPr>
          <a:xfrm>
            <a:off x="2238575" y="2825575"/>
            <a:ext cx="0" cy="41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20" name="Google Shape;720;p59"/>
          <p:cNvCxnSpPr/>
          <p:nvPr/>
        </p:nvCxnSpPr>
        <p:spPr>
          <a:xfrm>
            <a:off x="1617325" y="3457225"/>
            <a:ext cx="40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21" name="Google Shape;721;p59"/>
          <p:cNvCxnSpPr>
            <a:stCxn id="714" idx="3"/>
          </p:cNvCxnSpPr>
          <p:nvPr/>
        </p:nvCxnSpPr>
        <p:spPr>
          <a:xfrm>
            <a:off x="2464175" y="3467625"/>
            <a:ext cx="37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22" name="Google Shape;722;p59"/>
          <p:cNvCxnSpPr/>
          <p:nvPr/>
        </p:nvCxnSpPr>
        <p:spPr>
          <a:xfrm>
            <a:off x="6084131" y="2811692"/>
            <a:ext cx="0" cy="41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23" name="Google Shape;723;p59"/>
          <p:cNvCxnSpPr/>
          <p:nvPr/>
        </p:nvCxnSpPr>
        <p:spPr>
          <a:xfrm>
            <a:off x="5462881" y="3443342"/>
            <a:ext cx="40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24" name="Google Shape;724;p59"/>
          <p:cNvCxnSpPr/>
          <p:nvPr/>
        </p:nvCxnSpPr>
        <p:spPr>
          <a:xfrm>
            <a:off x="6309731" y="3453742"/>
            <a:ext cx="37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25" name="Google Shape;725;p59"/>
          <p:cNvSpPr txBox="1"/>
          <p:nvPr/>
        </p:nvSpPr>
        <p:spPr>
          <a:xfrm>
            <a:off x="2047675" y="2402150"/>
            <a:ext cx="4512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Y0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59"/>
          <p:cNvSpPr txBox="1"/>
          <p:nvPr/>
        </p:nvSpPr>
        <p:spPr>
          <a:xfrm>
            <a:off x="5879375" y="2374375"/>
            <a:ext cx="5484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YI-1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59"/>
          <p:cNvSpPr txBox="1"/>
          <p:nvPr/>
        </p:nvSpPr>
        <p:spPr>
          <a:xfrm>
            <a:off x="1985199" y="3318379"/>
            <a:ext cx="5484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HSHA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59"/>
          <p:cNvSpPr txBox="1"/>
          <p:nvPr/>
        </p:nvSpPr>
        <p:spPr>
          <a:xfrm>
            <a:off x="5830749" y="3318379"/>
            <a:ext cx="5484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HSHA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59"/>
          <p:cNvSpPr txBox="1"/>
          <p:nvPr/>
        </p:nvSpPr>
        <p:spPr>
          <a:xfrm>
            <a:off x="1238100" y="3033800"/>
            <a:ext cx="2598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ABCDE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59"/>
          <p:cNvSpPr txBox="1"/>
          <p:nvPr/>
        </p:nvSpPr>
        <p:spPr>
          <a:xfrm>
            <a:off x="6684425" y="3242025"/>
            <a:ext cx="5001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Хеш-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код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59"/>
          <p:cNvSpPr txBox="1"/>
          <p:nvPr/>
        </p:nvSpPr>
        <p:spPr>
          <a:xfrm>
            <a:off x="1999126" y="1846848"/>
            <a:ext cx="7704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512 бит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59"/>
          <p:cNvSpPr txBox="1"/>
          <p:nvPr/>
        </p:nvSpPr>
        <p:spPr>
          <a:xfrm>
            <a:off x="5844693" y="1846848"/>
            <a:ext cx="7704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512 бит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60"/>
          <p:cNvSpPr/>
          <p:nvPr/>
        </p:nvSpPr>
        <p:spPr>
          <a:xfrm>
            <a:off x="5164325" y="777425"/>
            <a:ext cx="2832600" cy="3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Алгоритм SHA-1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60"/>
          <p:cNvSpPr/>
          <p:nvPr/>
        </p:nvSpPr>
        <p:spPr>
          <a:xfrm>
            <a:off x="1791938" y="1556250"/>
            <a:ext cx="2235000" cy="2151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ROUND0(ABCD,Yq,K0)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60"/>
          <p:cNvSpPr/>
          <p:nvPr/>
        </p:nvSpPr>
        <p:spPr>
          <a:xfrm>
            <a:off x="1791938" y="2000475"/>
            <a:ext cx="2235000" cy="2151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ROUND1(ABCD,Yq,K1)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60"/>
          <p:cNvSpPr/>
          <p:nvPr/>
        </p:nvSpPr>
        <p:spPr>
          <a:xfrm>
            <a:off x="1788588" y="2666825"/>
            <a:ext cx="2235000" cy="2151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ROUND79(ABCD,Yq,K79)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60"/>
          <p:cNvSpPr/>
          <p:nvPr/>
        </p:nvSpPr>
        <p:spPr>
          <a:xfrm>
            <a:off x="1791938" y="3097175"/>
            <a:ext cx="374700" cy="2151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60"/>
          <p:cNvSpPr/>
          <p:nvPr/>
        </p:nvSpPr>
        <p:spPr>
          <a:xfrm>
            <a:off x="2277838" y="3097175"/>
            <a:ext cx="374700" cy="2151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60"/>
          <p:cNvSpPr/>
          <p:nvPr/>
        </p:nvSpPr>
        <p:spPr>
          <a:xfrm>
            <a:off x="2722088" y="3097175"/>
            <a:ext cx="374700" cy="2151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60"/>
          <p:cNvSpPr/>
          <p:nvPr/>
        </p:nvSpPr>
        <p:spPr>
          <a:xfrm>
            <a:off x="3166338" y="3097175"/>
            <a:ext cx="374700" cy="2151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60"/>
          <p:cNvSpPr/>
          <p:nvPr/>
        </p:nvSpPr>
        <p:spPr>
          <a:xfrm>
            <a:off x="3624471" y="3097175"/>
            <a:ext cx="374700" cy="2151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6" name="Google Shape;746;p60"/>
          <p:cNvCxnSpPr>
            <a:endCxn id="740" idx="1"/>
          </p:cNvCxnSpPr>
          <p:nvPr/>
        </p:nvCxnSpPr>
        <p:spPr>
          <a:xfrm flipH="1" rot="-5400000">
            <a:off x="755988" y="1741775"/>
            <a:ext cx="1322400" cy="742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7" name="Google Shape;747;p60"/>
          <p:cNvCxnSpPr/>
          <p:nvPr/>
        </p:nvCxnSpPr>
        <p:spPr>
          <a:xfrm>
            <a:off x="2715038" y="1125875"/>
            <a:ext cx="0" cy="4443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48" name="Google Shape;748;p60"/>
          <p:cNvCxnSpPr/>
          <p:nvPr/>
        </p:nvCxnSpPr>
        <p:spPr>
          <a:xfrm flipH="1" rot="10800000">
            <a:off x="1993238" y="1341141"/>
            <a:ext cx="708000" cy="215100"/>
          </a:xfrm>
          <a:prstGeom prst="bentConnector3">
            <a:avLst>
              <a:gd fmla="val -982" name="adj1"/>
            </a:avLst>
          </a:prstGeom>
          <a:noFill/>
          <a:ln cap="flat" cmpd="sng" w="9525">
            <a:solidFill>
              <a:srgbClr val="4C5D6E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749" name="Google Shape;749;p60"/>
          <p:cNvCxnSpPr/>
          <p:nvPr/>
        </p:nvCxnSpPr>
        <p:spPr>
          <a:xfrm>
            <a:off x="2354188" y="1341050"/>
            <a:ext cx="0" cy="2220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50" name="Google Shape;750;p60"/>
          <p:cNvCxnSpPr/>
          <p:nvPr/>
        </p:nvCxnSpPr>
        <p:spPr>
          <a:xfrm>
            <a:off x="3096888" y="1341050"/>
            <a:ext cx="0" cy="2151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51" name="Google Shape;751;p60"/>
          <p:cNvCxnSpPr/>
          <p:nvPr/>
        </p:nvCxnSpPr>
        <p:spPr>
          <a:xfrm>
            <a:off x="2729013" y="1341050"/>
            <a:ext cx="741900" cy="198900"/>
          </a:xfrm>
          <a:prstGeom prst="bentConnector3">
            <a:avLst>
              <a:gd fmla="val 99174" name="adj1"/>
            </a:avLst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52" name="Google Shape;752;p60"/>
          <p:cNvCxnSpPr>
            <a:endCxn id="740" idx="1"/>
          </p:cNvCxnSpPr>
          <p:nvPr/>
        </p:nvCxnSpPr>
        <p:spPr>
          <a:xfrm flipH="1" rot="-5400000">
            <a:off x="759588" y="1745375"/>
            <a:ext cx="1315200" cy="7428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53" name="Google Shape;753;p60"/>
          <p:cNvCxnSpPr/>
          <p:nvPr/>
        </p:nvCxnSpPr>
        <p:spPr>
          <a:xfrm>
            <a:off x="2721963" y="1230050"/>
            <a:ext cx="1867200" cy="1749000"/>
          </a:xfrm>
          <a:prstGeom prst="bentConnector3">
            <a:avLst>
              <a:gd fmla="val 98519" name="adj1"/>
            </a:avLst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4" name="Google Shape;754;p60"/>
          <p:cNvCxnSpPr>
            <a:endCxn id="741" idx="0"/>
          </p:cNvCxnSpPr>
          <p:nvPr/>
        </p:nvCxnSpPr>
        <p:spPr>
          <a:xfrm flipH="1">
            <a:off x="1979288" y="2986175"/>
            <a:ext cx="2582100" cy="1110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55" name="Google Shape;755;p60"/>
          <p:cNvCxnSpPr/>
          <p:nvPr/>
        </p:nvCxnSpPr>
        <p:spPr>
          <a:xfrm>
            <a:off x="1986288" y="1778350"/>
            <a:ext cx="0" cy="2220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56" name="Google Shape;756;p60"/>
          <p:cNvCxnSpPr/>
          <p:nvPr/>
        </p:nvCxnSpPr>
        <p:spPr>
          <a:xfrm>
            <a:off x="2354188" y="1778300"/>
            <a:ext cx="0" cy="2220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57" name="Google Shape;757;p60"/>
          <p:cNvCxnSpPr/>
          <p:nvPr/>
        </p:nvCxnSpPr>
        <p:spPr>
          <a:xfrm>
            <a:off x="2715038" y="1787650"/>
            <a:ext cx="0" cy="2220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58" name="Google Shape;758;p60"/>
          <p:cNvCxnSpPr/>
          <p:nvPr/>
        </p:nvCxnSpPr>
        <p:spPr>
          <a:xfrm>
            <a:off x="3096888" y="1787650"/>
            <a:ext cx="0" cy="2220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59" name="Google Shape;759;p60"/>
          <p:cNvCxnSpPr/>
          <p:nvPr/>
        </p:nvCxnSpPr>
        <p:spPr>
          <a:xfrm>
            <a:off x="3470913" y="1787650"/>
            <a:ext cx="0" cy="2220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60" name="Google Shape;760;p60"/>
          <p:cNvCxnSpPr/>
          <p:nvPr/>
        </p:nvCxnSpPr>
        <p:spPr>
          <a:xfrm>
            <a:off x="1972738" y="2222599"/>
            <a:ext cx="0" cy="1245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61" name="Google Shape;761;p60"/>
          <p:cNvCxnSpPr/>
          <p:nvPr/>
        </p:nvCxnSpPr>
        <p:spPr>
          <a:xfrm>
            <a:off x="2340638" y="2222571"/>
            <a:ext cx="0" cy="1245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62" name="Google Shape;762;p60"/>
          <p:cNvCxnSpPr/>
          <p:nvPr/>
        </p:nvCxnSpPr>
        <p:spPr>
          <a:xfrm>
            <a:off x="2701488" y="2227809"/>
            <a:ext cx="0" cy="1245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63" name="Google Shape;763;p60"/>
          <p:cNvCxnSpPr/>
          <p:nvPr/>
        </p:nvCxnSpPr>
        <p:spPr>
          <a:xfrm>
            <a:off x="3083338" y="2227809"/>
            <a:ext cx="0" cy="1245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64" name="Google Shape;764;p60"/>
          <p:cNvCxnSpPr/>
          <p:nvPr/>
        </p:nvCxnSpPr>
        <p:spPr>
          <a:xfrm>
            <a:off x="3457363" y="2227809"/>
            <a:ext cx="0" cy="1245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65" name="Google Shape;765;p60"/>
          <p:cNvCxnSpPr/>
          <p:nvPr/>
        </p:nvCxnSpPr>
        <p:spPr>
          <a:xfrm>
            <a:off x="1972713" y="2529264"/>
            <a:ext cx="0" cy="1296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66" name="Google Shape;766;p60"/>
          <p:cNvCxnSpPr/>
          <p:nvPr/>
        </p:nvCxnSpPr>
        <p:spPr>
          <a:xfrm>
            <a:off x="2340613" y="2529234"/>
            <a:ext cx="0" cy="1296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67" name="Google Shape;767;p60"/>
          <p:cNvCxnSpPr/>
          <p:nvPr/>
        </p:nvCxnSpPr>
        <p:spPr>
          <a:xfrm>
            <a:off x="2701463" y="2534697"/>
            <a:ext cx="0" cy="1296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68" name="Google Shape;768;p60"/>
          <p:cNvCxnSpPr/>
          <p:nvPr/>
        </p:nvCxnSpPr>
        <p:spPr>
          <a:xfrm>
            <a:off x="3083313" y="2534697"/>
            <a:ext cx="0" cy="1296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69" name="Google Shape;769;p60"/>
          <p:cNvCxnSpPr/>
          <p:nvPr/>
        </p:nvCxnSpPr>
        <p:spPr>
          <a:xfrm>
            <a:off x="3457338" y="2534697"/>
            <a:ext cx="0" cy="1296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0" name="Google Shape;770;p60"/>
          <p:cNvCxnSpPr>
            <a:endCxn id="738" idx="1"/>
          </p:cNvCxnSpPr>
          <p:nvPr/>
        </p:nvCxnSpPr>
        <p:spPr>
          <a:xfrm>
            <a:off x="1070138" y="1663800"/>
            <a:ext cx="721800" cy="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1" name="Google Shape;771;p60"/>
          <p:cNvCxnSpPr/>
          <p:nvPr/>
        </p:nvCxnSpPr>
        <p:spPr>
          <a:xfrm>
            <a:off x="1070138" y="2116775"/>
            <a:ext cx="721800" cy="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2" name="Google Shape;772;p60"/>
          <p:cNvCxnSpPr/>
          <p:nvPr/>
        </p:nvCxnSpPr>
        <p:spPr>
          <a:xfrm>
            <a:off x="1882163" y="2888975"/>
            <a:ext cx="0" cy="2151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3" name="Google Shape;773;p60"/>
          <p:cNvCxnSpPr/>
          <p:nvPr/>
        </p:nvCxnSpPr>
        <p:spPr>
          <a:xfrm>
            <a:off x="2381875" y="2888975"/>
            <a:ext cx="0" cy="2151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4" name="Google Shape;774;p60"/>
          <p:cNvCxnSpPr/>
          <p:nvPr/>
        </p:nvCxnSpPr>
        <p:spPr>
          <a:xfrm>
            <a:off x="2833050" y="2888975"/>
            <a:ext cx="0" cy="2151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5" name="Google Shape;775;p60"/>
          <p:cNvCxnSpPr/>
          <p:nvPr/>
        </p:nvCxnSpPr>
        <p:spPr>
          <a:xfrm>
            <a:off x="3270325" y="2882000"/>
            <a:ext cx="0" cy="2151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6" name="Google Shape;776;p60"/>
          <p:cNvCxnSpPr/>
          <p:nvPr/>
        </p:nvCxnSpPr>
        <p:spPr>
          <a:xfrm>
            <a:off x="3707625" y="2888975"/>
            <a:ext cx="0" cy="2151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7" name="Google Shape;777;p60"/>
          <p:cNvCxnSpPr/>
          <p:nvPr/>
        </p:nvCxnSpPr>
        <p:spPr>
          <a:xfrm>
            <a:off x="1979288" y="3333175"/>
            <a:ext cx="0" cy="2220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8" name="Google Shape;778;p60"/>
          <p:cNvCxnSpPr/>
          <p:nvPr/>
        </p:nvCxnSpPr>
        <p:spPr>
          <a:xfrm>
            <a:off x="2465188" y="3333175"/>
            <a:ext cx="0" cy="2220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9" name="Google Shape;779;p60"/>
          <p:cNvCxnSpPr/>
          <p:nvPr/>
        </p:nvCxnSpPr>
        <p:spPr>
          <a:xfrm>
            <a:off x="2875413" y="3333175"/>
            <a:ext cx="0" cy="2220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80" name="Google Shape;780;p60"/>
          <p:cNvCxnSpPr/>
          <p:nvPr/>
        </p:nvCxnSpPr>
        <p:spPr>
          <a:xfrm>
            <a:off x="3353688" y="3333175"/>
            <a:ext cx="0" cy="2220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81" name="Google Shape;781;p60"/>
          <p:cNvCxnSpPr/>
          <p:nvPr/>
        </p:nvCxnSpPr>
        <p:spPr>
          <a:xfrm>
            <a:off x="3811813" y="3333175"/>
            <a:ext cx="0" cy="2220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82" name="Google Shape;782;p60"/>
          <p:cNvCxnSpPr/>
          <p:nvPr/>
        </p:nvCxnSpPr>
        <p:spPr>
          <a:xfrm>
            <a:off x="2507150" y="2976864"/>
            <a:ext cx="0" cy="1296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83" name="Google Shape;783;p60"/>
          <p:cNvCxnSpPr/>
          <p:nvPr/>
        </p:nvCxnSpPr>
        <p:spPr>
          <a:xfrm>
            <a:off x="2965275" y="2976864"/>
            <a:ext cx="0" cy="1296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84" name="Google Shape;784;p60"/>
          <p:cNvCxnSpPr/>
          <p:nvPr/>
        </p:nvCxnSpPr>
        <p:spPr>
          <a:xfrm>
            <a:off x="3381750" y="2976864"/>
            <a:ext cx="0" cy="1296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85" name="Google Shape;785;p60"/>
          <p:cNvCxnSpPr/>
          <p:nvPr/>
        </p:nvCxnSpPr>
        <p:spPr>
          <a:xfrm>
            <a:off x="3839875" y="2976864"/>
            <a:ext cx="0" cy="1296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86" name="Google Shape;786;p60"/>
          <p:cNvCxnSpPr/>
          <p:nvPr/>
        </p:nvCxnSpPr>
        <p:spPr>
          <a:xfrm>
            <a:off x="1986288" y="3555325"/>
            <a:ext cx="183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7" name="Google Shape;787;p60"/>
          <p:cNvCxnSpPr/>
          <p:nvPr/>
        </p:nvCxnSpPr>
        <p:spPr>
          <a:xfrm>
            <a:off x="2881705" y="3576150"/>
            <a:ext cx="0" cy="2778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88" name="Google Shape;788;p60"/>
          <p:cNvSpPr txBox="1"/>
          <p:nvPr/>
        </p:nvSpPr>
        <p:spPr>
          <a:xfrm>
            <a:off x="2347238" y="806575"/>
            <a:ext cx="10689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SHAq (160 бит)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60"/>
          <p:cNvSpPr txBox="1"/>
          <p:nvPr/>
        </p:nvSpPr>
        <p:spPr>
          <a:xfrm>
            <a:off x="521738" y="1028650"/>
            <a:ext cx="10689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Yq (512 бит)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60"/>
          <p:cNvSpPr txBox="1"/>
          <p:nvPr/>
        </p:nvSpPr>
        <p:spPr>
          <a:xfrm>
            <a:off x="2298613" y="3874775"/>
            <a:ext cx="12423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SHAq+1 (160 бит)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60"/>
          <p:cNvSpPr txBox="1"/>
          <p:nvPr/>
        </p:nvSpPr>
        <p:spPr>
          <a:xfrm>
            <a:off x="1757238" y="1098125"/>
            <a:ext cx="3054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60"/>
          <p:cNvSpPr txBox="1"/>
          <p:nvPr/>
        </p:nvSpPr>
        <p:spPr>
          <a:xfrm>
            <a:off x="2000138" y="1271425"/>
            <a:ext cx="3054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60"/>
          <p:cNvSpPr txBox="1"/>
          <p:nvPr/>
        </p:nvSpPr>
        <p:spPr>
          <a:xfrm>
            <a:off x="2385375" y="1271425"/>
            <a:ext cx="3054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60"/>
          <p:cNvSpPr txBox="1"/>
          <p:nvPr/>
        </p:nvSpPr>
        <p:spPr>
          <a:xfrm>
            <a:off x="2741125" y="1271425"/>
            <a:ext cx="3054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60"/>
          <p:cNvSpPr txBox="1"/>
          <p:nvPr/>
        </p:nvSpPr>
        <p:spPr>
          <a:xfrm>
            <a:off x="3121075" y="1271425"/>
            <a:ext cx="3054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60"/>
          <p:cNvSpPr txBox="1"/>
          <p:nvPr/>
        </p:nvSpPr>
        <p:spPr>
          <a:xfrm>
            <a:off x="3502850" y="1271425"/>
            <a:ext cx="3054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60"/>
          <p:cNvSpPr txBox="1"/>
          <p:nvPr/>
        </p:nvSpPr>
        <p:spPr>
          <a:xfrm>
            <a:off x="2000171" y="1698279"/>
            <a:ext cx="3054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60"/>
          <p:cNvSpPr txBox="1"/>
          <p:nvPr/>
        </p:nvSpPr>
        <p:spPr>
          <a:xfrm>
            <a:off x="2385408" y="1698279"/>
            <a:ext cx="3054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60"/>
          <p:cNvSpPr txBox="1"/>
          <p:nvPr/>
        </p:nvSpPr>
        <p:spPr>
          <a:xfrm>
            <a:off x="2741158" y="1698279"/>
            <a:ext cx="3054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60"/>
          <p:cNvSpPr txBox="1"/>
          <p:nvPr/>
        </p:nvSpPr>
        <p:spPr>
          <a:xfrm>
            <a:off x="3121108" y="1698279"/>
            <a:ext cx="3054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60"/>
          <p:cNvSpPr txBox="1"/>
          <p:nvPr/>
        </p:nvSpPr>
        <p:spPr>
          <a:xfrm>
            <a:off x="3502883" y="1698279"/>
            <a:ext cx="3054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60"/>
          <p:cNvSpPr txBox="1"/>
          <p:nvPr/>
        </p:nvSpPr>
        <p:spPr>
          <a:xfrm>
            <a:off x="1956773" y="2385599"/>
            <a:ext cx="3054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60"/>
          <p:cNvSpPr txBox="1"/>
          <p:nvPr/>
        </p:nvSpPr>
        <p:spPr>
          <a:xfrm>
            <a:off x="2342011" y="2385599"/>
            <a:ext cx="3054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60"/>
          <p:cNvSpPr txBox="1"/>
          <p:nvPr/>
        </p:nvSpPr>
        <p:spPr>
          <a:xfrm>
            <a:off x="2697761" y="2385599"/>
            <a:ext cx="3054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60"/>
          <p:cNvSpPr txBox="1"/>
          <p:nvPr/>
        </p:nvSpPr>
        <p:spPr>
          <a:xfrm>
            <a:off x="3077711" y="2385599"/>
            <a:ext cx="3054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60"/>
          <p:cNvSpPr txBox="1"/>
          <p:nvPr/>
        </p:nvSpPr>
        <p:spPr>
          <a:xfrm>
            <a:off x="3459486" y="2385599"/>
            <a:ext cx="3054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61"/>
          <p:cNvSpPr/>
          <p:nvPr/>
        </p:nvSpPr>
        <p:spPr>
          <a:xfrm>
            <a:off x="5164325" y="777425"/>
            <a:ext cx="2832600" cy="3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Алгоритм SHA-1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61"/>
          <p:cNvSpPr/>
          <p:nvPr/>
        </p:nvSpPr>
        <p:spPr>
          <a:xfrm>
            <a:off x="1284150" y="1013425"/>
            <a:ext cx="381900" cy="3819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61"/>
          <p:cNvSpPr/>
          <p:nvPr/>
        </p:nvSpPr>
        <p:spPr>
          <a:xfrm>
            <a:off x="1666050" y="1013425"/>
            <a:ext cx="381900" cy="3819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61"/>
          <p:cNvSpPr/>
          <p:nvPr/>
        </p:nvSpPr>
        <p:spPr>
          <a:xfrm>
            <a:off x="2047950" y="1013425"/>
            <a:ext cx="381900" cy="3819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61"/>
          <p:cNvSpPr/>
          <p:nvPr/>
        </p:nvSpPr>
        <p:spPr>
          <a:xfrm>
            <a:off x="2426413" y="1013425"/>
            <a:ext cx="381900" cy="3819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61"/>
          <p:cNvSpPr/>
          <p:nvPr/>
        </p:nvSpPr>
        <p:spPr>
          <a:xfrm>
            <a:off x="2811738" y="1013425"/>
            <a:ext cx="381900" cy="3819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61"/>
          <p:cNvSpPr/>
          <p:nvPr/>
        </p:nvSpPr>
        <p:spPr>
          <a:xfrm>
            <a:off x="3193638" y="1776950"/>
            <a:ext cx="381900" cy="3819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61"/>
          <p:cNvSpPr/>
          <p:nvPr/>
        </p:nvSpPr>
        <p:spPr>
          <a:xfrm>
            <a:off x="3193638" y="2276733"/>
            <a:ext cx="381900" cy="3819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61"/>
          <p:cNvSpPr/>
          <p:nvPr/>
        </p:nvSpPr>
        <p:spPr>
          <a:xfrm>
            <a:off x="3193638" y="2776508"/>
            <a:ext cx="381900" cy="3819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61"/>
          <p:cNvSpPr/>
          <p:nvPr/>
        </p:nvSpPr>
        <p:spPr>
          <a:xfrm>
            <a:off x="3193638" y="3262398"/>
            <a:ext cx="381900" cy="3819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61"/>
          <p:cNvSpPr/>
          <p:nvPr/>
        </p:nvSpPr>
        <p:spPr>
          <a:xfrm>
            <a:off x="2811738" y="4081248"/>
            <a:ext cx="381900" cy="3819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61"/>
          <p:cNvSpPr/>
          <p:nvPr/>
        </p:nvSpPr>
        <p:spPr>
          <a:xfrm>
            <a:off x="2426413" y="4081248"/>
            <a:ext cx="381900" cy="3819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61"/>
          <p:cNvSpPr/>
          <p:nvPr/>
        </p:nvSpPr>
        <p:spPr>
          <a:xfrm>
            <a:off x="2047938" y="4081248"/>
            <a:ext cx="381900" cy="3819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61"/>
          <p:cNvSpPr/>
          <p:nvPr/>
        </p:nvSpPr>
        <p:spPr>
          <a:xfrm>
            <a:off x="1666038" y="4081248"/>
            <a:ext cx="381900" cy="3819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61"/>
          <p:cNvSpPr/>
          <p:nvPr/>
        </p:nvSpPr>
        <p:spPr>
          <a:xfrm>
            <a:off x="1284138" y="4081248"/>
            <a:ext cx="381900" cy="3819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61"/>
          <p:cNvSpPr/>
          <p:nvPr/>
        </p:nvSpPr>
        <p:spPr>
          <a:xfrm>
            <a:off x="1666038" y="2776498"/>
            <a:ext cx="381900" cy="3819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61"/>
          <p:cNvSpPr/>
          <p:nvPr/>
        </p:nvSpPr>
        <p:spPr>
          <a:xfrm>
            <a:off x="1478613" y="2158848"/>
            <a:ext cx="381900" cy="3819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61"/>
          <p:cNvSpPr/>
          <p:nvPr/>
        </p:nvSpPr>
        <p:spPr>
          <a:xfrm>
            <a:off x="2044513" y="1589673"/>
            <a:ext cx="381900" cy="3819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Ft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61"/>
          <p:cNvSpPr/>
          <p:nvPr/>
        </p:nvSpPr>
        <p:spPr>
          <a:xfrm>
            <a:off x="1374400" y="1416025"/>
            <a:ext cx="499750" cy="2658525"/>
          </a:xfrm>
          <a:custGeom>
            <a:rect b="b" l="l" r="r" t="t"/>
            <a:pathLst>
              <a:path extrusionOk="0" h="106341" w="19990">
                <a:moveTo>
                  <a:pt x="0" y="0"/>
                </a:moveTo>
                <a:lnTo>
                  <a:pt x="0" y="91070"/>
                </a:lnTo>
                <a:lnTo>
                  <a:pt x="19990" y="106341"/>
                </a:lnTo>
              </a:path>
            </a:pathLst>
          </a:cu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830" name="Google Shape;830;p61"/>
          <p:cNvSpPr/>
          <p:nvPr/>
        </p:nvSpPr>
        <p:spPr>
          <a:xfrm>
            <a:off x="1485450" y="3644175"/>
            <a:ext cx="1915800" cy="437300"/>
          </a:xfrm>
          <a:custGeom>
            <a:rect b="b" l="l" r="r" t="t"/>
            <a:pathLst>
              <a:path extrusionOk="0" h="17492" w="76632">
                <a:moveTo>
                  <a:pt x="76632" y="0"/>
                </a:moveTo>
                <a:lnTo>
                  <a:pt x="76632" y="10551"/>
                </a:lnTo>
                <a:lnTo>
                  <a:pt x="0" y="17492"/>
                </a:lnTo>
              </a:path>
            </a:pathLst>
          </a:cu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831" name="Google Shape;831;p61"/>
          <p:cNvSpPr/>
          <p:nvPr/>
        </p:nvSpPr>
        <p:spPr>
          <a:xfrm>
            <a:off x="2700175" y="1402150"/>
            <a:ext cx="312350" cy="2672400"/>
          </a:xfrm>
          <a:custGeom>
            <a:rect b="b" l="l" r="r" t="t"/>
            <a:pathLst>
              <a:path extrusionOk="0" h="106896" w="12494">
                <a:moveTo>
                  <a:pt x="0" y="0"/>
                </a:moveTo>
                <a:lnTo>
                  <a:pt x="0" y="94957"/>
                </a:lnTo>
                <a:lnTo>
                  <a:pt x="12494" y="106896"/>
                </a:lnTo>
              </a:path>
            </a:pathLst>
          </a:cu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832" name="Google Shape;832;p61"/>
          <p:cNvSpPr/>
          <p:nvPr/>
        </p:nvSpPr>
        <p:spPr>
          <a:xfrm>
            <a:off x="1853350" y="3158300"/>
            <a:ext cx="395650" cy="930125"/>
          </a:xfrm>
          <a:custGeom>
            <a:rect b="b" l="l" r="r" t="t"/>
            <a:pathLst>
              <a:path extrusionOk="0" h="37205" w="15826">
                <a:moveTo>
                  <a:pt x="0" y="0"/>
                </a:moveTo>
                <a:lnTo>
                  <a:pt x="0" y="21379"/>
                </a:lnTo>
                <a:lnTo>
                  <a:pt x="15826" y="37205"/>
                </a:lnTo>
              </a:path>
            </a:pathLst>
          </a:cu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sp>
      <p:cxnSp>
        <p:nvCxnSpPr>
          <p:cNvPr id="833" name="Google Shape;833;p61"/>
          <p:cNvCxnSpPr>
            <a:stCxn id="827" idx="3"/>
          </p:cNvCxnSpPr>
          <p:nvPr/>
        </p:nvCxnSpPr>
        <p:spPr>
          <a:xfrm>
            <a:off x="1860513" y="2349798"/>
            <a:ext cx="1325700" cy="171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34" name="Google Shape;834;p61"/>
          <p:cNvSpPr/>
          <p:nvPr/>
        </p:nvSpPr>
        <p:spPr>
          <a:xfrm>
            <a:off x="2332275" y="1402150"/>
            <a:ext cx="291550" cy="2672400"/>
          </a:xfrm>
          <a:custGeom>
            <a:rect b="b" l="l" r="r" t="t"/>
            <a:pathLst>
              <a:path extrusionOk="0" h="106896" w="11662">
                <a:moveTo>
                  <a:pt x="0" y="0"/>
                </a:moveTo>
                <a:lnTo>
                  <a:pt x="11662" y="11939"/>
                </a:lnTo>
                <a:lnTo>
                  <a:pt x="11662" y="106896"/>
                </a:lnTo>
              </a:path>
            </a:pathLst>
          </a:cu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sp>
      <p:cxnSp>
        <p:nvCxnSpPr>
          <p:cNvPr id="835" name="Google Shape;835;p61"/>
          <p:cNvCxnSpPr/>
          <p:nvPr/>
        </p:nvCxnSpPr>
        <p:spPr>
          <a:xfrm flipH="1">
            <a:off x="1589600" y="1409075"/>
            <a:ext cx="6900" cy="7428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36" name="Google Shape;836;p61"/>
          <p:cNvCxnSpPr>
            <a:stCxn id="813" idx="2"/>
          </p:cNvCxnSpPr>
          <p:nvPr/>
        </p:nvCxnSpPr>
        <p:spPr>
          <a:xfrm>
            <a:off x="1857000" y="1395325"/>
            <a:ext cx="260100" cy="1803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37" name="Google Shape;837;p61"/>
          <p:cNvCxnSpPr/>
          <p:nvPr/>
        </p:nvCxnSpPr>
        <p:spPr>
          <a:xfrm flipH="1">
            <a:off x="2249025" y="1422975"/>
            <a:ext cx="6900" cy="1665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38" name="Google Shape;838;p61"/>
          <p:cNvCxnSpPr>
            <a:stCxn id="815" idx="2"/>
          </p:cNvCxnSpPr>
          <p:nvPr/>
        </p:nvCxnSpPr>
        <p:spPr>
          <a:xfrm flipH="1">
            <a:off x="2380963" y="1395325"/>
            <a:ext cx="236400" cy="1665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39" name="Google Shape;839;p61"/>
          <p:cNvCxnSpPr>
            <a:endCxn id="817" idx="0"/>
          </p:cNvCxnSpPr>
          <p:nvPr/>
        </p:nvCxnSpPr>
        <p:spPr>
          <a:xfrm>
            <a:off x="3095688" y="1402250"/>
            <a:ext cx="288900" cy="3747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40" name="Google Shape;840;p61"/>
          <p:cNvCxnSpPr>
            <a:endCxn id="818" idx="3"/>
          </p:cNvCxnSpPr>
          <p:nvPr/>
        </p:nvCxnSpPr>
        <p:spPr>
          <a:xfrm flipH="1">
            <a:off x="3575538" y="2464083"/>
            <a:ext cx="401700" cy="36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41" name="Google Shape;841;p61"/>
          <p:cNvCxnSpPr/>
          <p:nvPr/>
        </p:nvCxnSpPr>
        <p:spPr>
          <a:xfrm flipH="1">
            <a:off x="3575538" y="3005508"/>
            <a:ext cx="401700" cy="36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42" name="Google Shape;842;p61"/>
          <p:cNvCxnSpPr/>
          <p:nvPr/>
        </p:nvCxnSpPr>
        <p:spPr>
          <a:xfrm>
            <a:off x="1978275" y="1402150"/>
            <a:ext cx="0" cy="13743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43" name="Google Shape;843;p61"/>
          <p:cNvCxnSpPr>
            <a:stCxn id="817" idx="2"/>
            <a:endCxn id="818" idx="0"/>
          </p:cNvCxnSpPr>
          <p:nvPr/>
        </p:nvCxnSpPr>
        <p:spPr>
          <a:xfrm>
            <a:off x="3384588" y="2158850"/>
            <a:ext cx="0" cy="1179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4" name="Google Shape;844;p61"/>
          <p:cNvCxnSpPr>
            <a:stCxn id="818" idx="2"/>
            <a:endCxn id="819" idx="0"/>
          </p:cNvCxnSpPr>
          <p:nvPr/>
        </p:nvCxnSpPr>
        <p:spPr>
          <a:xfrm>
            <a:off x="3384588" y="2658633"/>
            <a:ext cx="0" cy="1179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5" name="Google Shape;845;p61"/>
          <p:cNvCxnSpPr>
            <a:stCxn id="819" idx="2"/>
            <a:endCxn id="820" idx="0"/>
          </p:cNvCxnSpPr>
          <p:nvPr/>
        </p:nvCxnSpPr>
        <p:spPr>
          <a:xfrm>
            <a:off x="3384588" y="3158408"/>
            <a:ext cx="0" cy="1041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6" name="Google Shape;846;p61"/>
          <p:cNvSpPr txBox="1"/>
          <p:nvPr/>
        </p:nvSpPr>
        <p:spPr>
          <a:xfrm>
            <a:off x="1419675" y="2182856"/>
            <a:ext cx="4998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CLS5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61"/>
          <p:cNvSpPr txBox="1"/>
          <p:nvPr/>
        </p:nvSpPr>
        <p:spPr>
          <a:xfrm>
            <a:off x="1575692" y="2817975"/>
            <a:ext cx="5694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CLS30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62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Алгоритм SHA-1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53" name="Google Shape;853;p62"/>
          <p:cNvGraphicFramePr/>
          <p:nvPr/>
        </p:nvGraphicFramePr>
        <p:xfrm>
          <a:off x="1142394" y="1935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{A0662B37-8D60-4324-8269-3EFB5BDE6219}</a:tableStyleId>
              </a:tblPr>
              <a:tblGrid>
                <a:gridCol w="1715350"/>
                <a:gridCol w="2839525"/>
              </a:tblGrid>
              <a:tr h="507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3F3F3"/>
                          </a:solidFill>
                        </a:rPr>
                        <a:t>Номер цикла</a:t>
                      </a:r>
                      <a:endParaRPr b="1" sz="1200" u="none" cap="none" strike="noStrike">
                        <a:solidFill>
                          <a:srgbClr val="F3F3F3"/>
                        </a:solidFill>
                      </a:endParaRPr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3F3F3"/>
                          </a:solidFill>
                        </a:rPr>
                        <a:t>ft (B, C, D)</a:t>
                      </a:r>
                      <a:endParaRPr b="1" sz="1200" u="none" cap="none" strike="noStrike">
                        <a:solidFill>
                          <a:srgbClr val="F3F3F3"/>
                        </a:solidFill>
                      </a:endParaRPr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5D6E"/>
                    </a:solidFill>
                  </a:tcPr>
                </a:tc>
              </a:tr>
              <a:tr h="352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200" u="none" cap="none" strike="noStrike"/>
                        <a:t>(0 &lt;= t &lt;= 19)</a:t>
                      </a:r>
                      <a:endParaRPr sz="1200" u="none" cap="none" strike="noStrike"/>
                    </a:p>
                  </a:txBody>
                  <a:tcPr marT="19050" marB="19050" marR="19050" marL="19050">
                    <a:lnT cap="flat" cmpd="sng" w="12700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200" u="none" cap="none" strike="noStrike"/>
                        <a:t>(BᴧC) v (~BᴧD)</a:t>
                      </a:r>
                      <a:endParaRPr sz="1200" u="none" cap="none" strike="noStrike"/>
                    </a:p>
                  </a:txBody>
                  <a:tcPr marT="19050" marB="19050" marR="19050" marL="19050">
                    <a:lnT cap="flat" cmpd="sng" w="12700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52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200" u="none" cap="none" strike="noStrike"/>
                        <a:t>(20 &lt;= t &lt;= 39)</a:t>
                      </a:r>
                      <a:endParaRPr sz="1200" u="none" cap="none" strike="noStrike"/>
                    </a:p>
                  </a:txBody>
                  <a:tcPr marT="19050" marB="19050" marR="19050" marL="1905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200" u="none" cap="none" strike="noStrike"/>
                        <a:t>B+C+D</a:t>
                      </a:r>
                      <a:endParaRPr sz="1200" u="none" cap="none" strike="noStrike"/>
                    </a:p>
                  </a:txBody>
                  <a:tcPr marT="19050" marB="19050" marR="19050" marL="19050">
                    <a:solidFill>
                      <a:srgbClr val="E9EDF4"/>
                    </a:solidFill>
                  </a:tcPr>
                </a:tc>
              </a:tr>
              <a:tr h="352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200" u="none" cap="none" strike="noStrike"/>
                        <a:t>(40 &lt;= t &lt;= 59)</a:t>
                      </a:r>
                      <a:endParaRPr sz="1200" u="none" cap="none" strike="noStrike"/>
                    </a:p>
                  </a:txBody>
                  <a:tcPr marT="19050" marB="19050" marR="19050" marL="190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200" u="none" cap="none" strike="noStrike"/>
                        <a:t>(BᴧC) v (BᴧD) v (CᴧD)</a:t>
                      </a:r>
                      <a:endParaRPr sz="1200" u="none" cap="none" strike="noStrike"/>
                    </a:p>
                  </a:txBody>
                  <a:tcPr marT="19050" marB="19050" marR="19050" marL="19050"/>
                </a:tc>
              </a:tr>
              <a:tr h="352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200" u="none" cap="none" strike="noStrike"/>
                        <a:t>(60 &lt;= t &lt;= 79)</a:t>
                      </a:r>
                      <a:endParaRPr sz="1200" u="none" cap="none" strike="noStrike"/>
                    </a:p>
                  </a:txBody>
                  <a:tcPr marT="19050" marB="19050" marR="19050" marL="1905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200" u="none" cap="none" strike="noStrike"/>
                        <a:t>B+C+D</a:t>
                      </a:r>
                      <a:endParaRPr sz="1200" u="none" cap="none" strike="noStrike"/>
                    </a:p>
                  </a:txBody>
                  <a:tcPr marT="19050" marB="19050" marR="19050" marL="19050"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63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Алгоритм SHA-1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63"/>
          <p:cNvSpPr/>
          <p:nvPr/>
        </p:nvSpPr>
        <p:spPr>
          <a:xfrm>
            <a:off x="1499309" y="1985200"/>
            <a:ext cx="1353600" cy="4581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Yq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63"/>
          <p:cNvSpPr/>
          <p:nvPr/>
        </p:nvSpPr>
        <p:spPr>
          <a:xfrm>
            <a:off x="3297109" y="2901200"/>
            <a:ext cx="1353600" cy="4581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XOR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63"/>
          <p:cNvSpPr/>
          <p:nvPr/>
        </p:nvSpPr>
        <p:spPr>
          <a:xfrm>
            <a:off x="4886659" y="2901200"/>
            <a:ext cx="1353600" cy="4581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XOR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63"/>
          <p:cNvSpPr/>
          <p:nvPr/>
        </p:nvSpPr>
        <p:spPr>
          <a:xfrm>
            <a:off x="6476209" y="2901200"/>
            <a:ext cx="1353600" cy="4581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XOR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63"/>
          <p:cNvSpPr/>
          <p:nvPr/>
        </p:nvSpPr>
        <p:spPr>
          <a:xfrm>
            <a:off x="1263309" y="3782750"/>
            <a:ext cx="895500" cy="4581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W0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63"/>
          <p:cNvSpPr/>
          <p:nvPr/>
        </p:nvSpPr>
        <p:spPr>
          <a:xfrm>
            <a:off x="2401609" y="3782750"/>
            <a:ext cx="895500" cy="4581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W15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63"/>
          <p:cNvSpPr/>
          <p:nvPr/>
        </p:nvSpPr>
        <p:spPr>
          <a:xfrm>
            <a:off x="3297109" y="3782750"/>
            <a:ext cx="895500" cy="4581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W16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p63"/>
          <p:cNvSpPr/>
          <p:nvPr/>
        </p:nvSpPr>
        <p:spPr>
          <a:xfrm>
            <a:off x="5115709" y="3782750"/>
            <a:ext cx="895500" cy="4581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Wt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63"/>
          <p:cNvSpPr/>
          <p:nvPr/>
        </p:nvSpPr>
        <p:spPr>
          <a:xfrm>
            <a:off x="6684434" y="3782750"/>
            <a:ext cx="895500" cy="4581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W79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8" name="Google Shape;868;p63"/>
          <p:cNvCxnSpPr>
            <a:endCxn id="863" idx="0"/>
          </p:cNvCxnSpPr>
          <p:nvPr/>
        </p:nvCxnSpPr>
        <p:spPr>
          <a:xfrm>
            <a:off x="1707459" y="2436350"/>
            <a:ext cx="3600" cy="13464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69" name="Google Shape;869;p63"/>
          <p:cNvCxnSpPr/>
          <p:nvPr/>
        </p:nvCxnSpPr>
        <p:spPr>
          <a:xfrm>
            <a:off x="2602884" y="2436350"/>
            <a:ext cx="3600" cy="13464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70" name="Google Shape;870;p63"/>
          <p:cNvCxnSpPr/>
          <p:nvPr/>
        </p:nvCxnSpPr>
        <p:spPr>
          <a:xfrm>
            <a:off x="3498309" y="2387750"/>
            <a:ext cx="0" cy="4998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71" name="Google Shape;871;p63"/>
          <p:cNvCxnSpPr/>
          <p:nvPr/>
        </p:nvCxnSpPr>
        <p:spPr>
          <a:xfrm>
            <a:off x="3838409" y="2387750"/>
            <a:ext cx="0" cy="4998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72" name="Google Shape;872;p63"/>
          <p:cNvCxnSpPr/>
          <p:nvPr/>
        </p:nvCxnSpPr>
        <p:spPr>
          <a:xfrm>
            <a:off x="4192609" y="2387750"/>
            <a:ext cx="0" cy="4998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73" name="Google Shape;873;p63"/>
          <p:cNvCxnSpPr/>
          <p:nvPr/>
        </p:nvCxnSpPr>
        <p:spPr>
          <a:xfrm>
            <a:off x="4421659" y="2387750"/>
            <a:ext cx="0" cy="4998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74" name="Google Shape;874;p63"/>
          <p:cNvCxnSpPr/>
          <p:nvPr/>
        </p:nvCxnSpPr>
        <p:spPr>
          <a:xfrm>
            <a:off x="5115709" y="2408585"/>
            <a:ext cx="0" cy="4998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75" name="Google Shape;875;p63"/>
          <p:cNvCxnSpPr/>
          <p:nvPr/>
        </p:nvCxnSpPr>
        <p:spPr>
          <a:xfrm>
            <a:off x="5330884" y="2408585"/>
            <a:ext cx="0" cy="4998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76" name="Google Shape;876;p63"/>
          <p:cNvCxnSpPr/>
          <p:nvPr/>
        </p:nvCxnSpPr>
        <p:spPr>
          <a:xfrm>
            <a:off x="5789009" y="2387760"/>
            <a:ext cx="0" cy="4998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77" name="Google Shape;877;p63"/>
          <p:cNvCxnSpPr/>
          <p:nvPr/>
        </p:nvCxnSpPr>
        <p:spPr>
          <a:xfrm>
            <a:off x="6004184" y="2387760"/>
            <a:ext cx="0" cy="4998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78" name="Google Shape;878;p63"/>
          <p:cNvCxnSpPr/>
          <p:nvPr/>
        </p:nvCxnSpPr>
        <p:spPr>
          <a:xfrm>
            <a:off x="6684434" y="2387760"/>
            <a:ext cx="0" cy="4998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79" name="Google Shape;879;p63"/>
          <p:cNvCxnSpPr/>
          <p:nvPr/>
        </p:nvCxnSpPr>
        <p:spPr>
          <a:xfrm>
            <a:off x="6906559" y="2387760"/>
            <a:ext cx="0" cy="4998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80" name="Google Shape;880;p63"/>
          <p:cNvCxnSpPr/>
          <p:nvPr/>
        </p:nvCxnSpPr>
        <p:spPr>
          <a:xfrm>
            <a:off x="7364684" y="2387760"/>
            <a:ext cx="0" cy="4998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81" name="Google Shape;881;p63"/>
          <p:cNvCxnSpPr/>
          <p:nvPr/>
        </p:nvCxnSpPr>
        <p:spPr>
          <a:xfrm>
            <a:off x="7579934" y="2387760"/>
            <a:ext cx="0" cy="4998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82" name="Google Shape;882;p63"/>
          <p:cNvCxnSpPr/>
          <p:nvPr/>
        </p:nvCxnSpPr>
        <p:spPr>
          <a:xfrm flipH="1">
            <a:off x="3873275" y="3366525"/>
            <a:ext cx="6900" cy="4161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83" name="Google Shape;883;p63"/>
          <p:cNvCxnSpPr/>
          <p:nvPr/>
        </p:nvCxnSpPr>
        <p:spPr>
          <a:xfrm flipH="1">
            <a:off x="5560000" y="3366525"/>
            <a:ext cx="6900" cy="4161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84" name="Google Shape;884;p63"/>
          <p:cNvCxnSpPr/>
          <p:nvPr/>
        </p:nvCxnSpPr>
        <p:spPr>
          <a:xfrm flipH="1">
            <a:off x="7128725" y="3366525"/>
            <a:ext cx="6900" cy="4161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85" name="Google Shape;885;p63"/>
          <p:cNvSpPr txBox="1"/>
          <p:nvPr/>
        </p:nvSpPr>
        <p:spPr>
          <a:xfrm>
            <a:off x="3314400" y="2089300"/>
            <a:ext cx="3678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W0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63"/>
          <p:cNvSpPr txBox="1"/>
          <p:nvPr/>
        </p:nvSpPr>
        <p:spPr>
          <a:xfrm>
            <a:off x="3654500" y="2089300"/>
            <a:ext cx="3678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W1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63"/>
          <p:cNvSpPr txBox="1"/>
          <p:nvPr/>
        </p:nvSpPr>
        <p:spPr>
          <a:xfrm>
            <a:off x="4008700" y="2089300"/>
            <a:ext cx="3678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W8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Google Shape;888;p63"/>
          <p:cNvSpPr txBox="1"/>
          <p:nvPr/>
        </p:nvSpPr>
        <p:spPr>
          <a:xfrm>
            <a:off x="4237750" y="2089300"/>
            <a:ext cx="4614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W13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p63"/>
          <p:cNvSpPr txBox="1"/>
          <p:nvPr/>
        </p:nvSpPr>
        <p:spPr>
          <a:xfrm>
            <a:off x="4754680" y="2089300"/>
            <a:ext cx="5136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Wt-16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p63"/>
          <p:cNvSpPr txBox="1"/>
          <p:nvPr/>
        </p:nvSpPr>
        <p:spPr>
          <a:xfrm>
            <a:off x="5136703" y="2089300"/>
            <a:ext cx="5136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Wt-14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63"/>
          <p:cNvSpPr txBox="1"/>
          <p:nvPr/>
        </p:nvSpPr>
        <p:spPr>
          <a:xfrm>
            <a:off x="5566903" y="2089300"/>
            <a:ext cx="5136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Wt-8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63"/>
          <p:cNvSpPr txBox="1"/>
          <p:nvPr/>
        </p:nvSpPr>
        <p:spPr>
          <a:xfrm>
            <a:off x="5879253" y="2089300"/>
            <a:ext cx="5136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Wt-3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63"/>
          <p:cNvSpPr txBox="1"/>
          <p:nvPr/>
        </p:nvSpPr>
        <p:spPr>
          <a:xfrm>
            <a:off x="6437931" y="2089300"/>
            <a:ext cx="5136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W63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p63"/>
          <p:cNvSpPr txBox="1"/>
          <p:nvPr/>
        </p:nvSpPr>
        <p:spPr>
          <a:xfrm>
            <a:off x="6695294" y="2089300"/>
            <a:ext cx="5136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W65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63"/>
          <p:cNvSpPr txBox="1"/>
          <p:nvPr/>
        </p:nvSpPr>
        <p:spPr>
          <a:xfrm>
            <a:off x="7066319" y="2089300"/>
            <a:ext cx="5136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W74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63"/>
          <p:cNvSpPr txBox="1"/>
          <p:nvPr/>
        </p:nvSpPr>
        <p:spPr>
          <a:xfrm>
            <a:off x="7322826" y="2089300"/>
            <a:ext cx="5136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W76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7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Цели урока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7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Изучить алгоритмы работы с бинарным деревом.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Изучить алгоритмы хеширования.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64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Сравнение SHA-1 и MD5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02" name="Google Shape;902;p64"/>
          <p:cNvGraphicFramePr/>
          <p:nvPr/>
        </p:nvGraphicFramePr>
        <p:xfrm>
          <a:off x="1142394" y="1935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{A0662B37-8D60-4324-8269-3EFB5BDE6219}</a:tableStyleId>
              </a:tblPr>
              <a:tblGrid>
                <a:gridCol w="2838175"/>
                <a:gridCol w="1530000"/>
                <a:gridCol w="1849125"/>
              </a:tblGrid>
              <a:tr h="507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F3F3F3"/>
                        </a:solidFill>
                      </a:endParaRPr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3F3F3"/>
                          </a:solidFill>
                        </a:rPr>
                        <a:t>MD5 </a:t>
                      </a:r>
                      <a:endParaRPr b="1" i="0" sz="1200" u="none" cap="none" strike="noStrike">
                        <a:solidFill>
                          <a:srgbClr val="F3F3F3"/>
                        </a:solidFill>
                      </a:endParaRPr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3F3F3"/>
                          </a:solidFill>
                        </a:rPr>
                        <a:t>SHA-1</a:t>
                      </a:r>
                      <a:endParaRPr b="1" i="0" sz="1200" u="none" cap="none" strike="noStrike">
                        <a:solidFill>
                          <a:srgbClr val="F3F3F3"/>
                        </a:solidFill>
                      </a:endParaRPr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5D6E"/>
                    </a:solidFill>
                  </a:tcPr>
                </a:tc>
              </a:tr>
              <a:tr h="352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200" u="none" cap="none" strike="noStrike"/>
                        <a:t>Длина дайджеста </a:t>
                      </a:r>
                      <a:endParaRPr b="0" i="0"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19050" marL="19050">
                    <a:lnL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200" u="none" cap="none" strike="noStrike"/>
                        <a:t>128 бит</a:t>
                      </a:r>
                      <a:endParaRPr b="0" i="0"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19050" marL="19050">
                    <a:lnL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200" u="none" cap="none" strike="noStrike"/>
                        <a:t>160 бит</a:t>
                      </a:r>
                      <a:endParaRPr b="0" i="0"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19050" marL="19050">
                    <a:lnL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200" u="none" cap="none" strike="noStrike"/>
                        <a:t>Размер блока обработки</a:t>
                      </a:r>
                      <a:endParaRPr b="0" i="0"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19050" marL="19050">
                    <a:lnL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200" u="none" cap="none" strike="noStrike"/>
                        <a:t>512 бит</a:t>
                      </a:r>
                      <a:endParaRPr b="0" i="0"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19050" marL="19050">
                    <a:lnL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200" u="none" cap="none" strike="noStrike"/>
                        <a:t>512 бит</a:t>
                      </a:r>
                      <a:endParaRPr b="0" i="0"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19050" marL="19050">
                    <a:lnL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200" u="none" cap="none" strike="noStrike"/>
                        <a:t>Число итераций</a:t>
                      </a:r>
                      <a:endParaRPr b="0" i="0"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19050" marL="19050">
                    <a:lnL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200" u="none" cap="none" strike="noStrike"/>
                        <a:t>64 (4 цикла по 16 итераций в каждом)</a:t>
                      </a:r>
                      <a:endParaRPr b="0" i="0"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19050" marL="19050">
                    <a:lnL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200" u="none" cap="none" strike="noStrike"/>
                        <a:t>80</a:t>
                      </a:r>
                      <a:endParaRPr b="0" i="0"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19050" marL="19050">
                    <a:lnL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200" u="none" cap="none" strike="noStrike"/>
                        <a:t>Число элементарных логических функций </a:t>
                      </a:r>
                      <a:endParaRPr b="0" i="0"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19050" marL="19050">
                    <a:lnL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200" u="none" cap="none" strike="noStrike"/>
                        <a:t>4</a:t>
                      </a:r>
                      <a:endParaRPr b="0" i="0"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19050" marL="19050">
                    <a:lnL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200" u="none" cap="none" strike="noStrike"/>
                        <a:t>3</a:t>
                      </a:r>
                      <a:endParaRPr b="0" i="0"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19050" marL="19050">
                    <a:lnL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200" u="none" cap="none" strike="noStrike"/>
                        <a:t>Число дополнительных констант</a:t>
                      </a:r>
                      <a:endParaRPr b="0" i="0"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19050" marL="19050">
                    <a:lnL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200" u="none" cap="none" strike="noStrike"/>
                        <a:t>64</a:t>
                      </a:r>
                      <a:endParaRPr b="0" i="0"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19050" marL="19050">
                    <a:lnL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200" u="none" cap="none" strike="noStrike"/>
                        <a:t>4</a:t>
                      </a:r>
                      <a:endParaRPr b="0" i="0"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19050" marL="19050">
                    <a:lnL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C5D6E"/>
        </a:solidFill>
      </p:bgPr>
    </p:bg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65"/>
          <p:cNvSpPr/>
          <p:nvPr/>
        </p:nvSpPr>
        <p:spPr>
          <a:xfrm>
            <a:off x="1142400" y="817125"/>
            <a:ext cx="6854400" cy="3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Примеры для закрепления материала на практике</a:t>
            </a:r>
            <a:endParaRPr b="0" i="0" sz="14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66"/>
          <p:cNvSpPr/>
          <p:nvPr/>
        </p:nvSpPr>
        <p:spPr>
          <a:xfrm>
            <a:off x="1142400" y="817125"/>
            <a:ext cx="6854400" cy="3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Задача </a:t>
            </a:r>
            <a:r>
              <a:rPr lang="en-US" sz="3200">
                <a:solidFill>
                  <a:srgbClr val="4C5D6E"/>
                </a:solidFill>
              </a:rPr>
              <a:t>1</a:t>
            </a: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. Сравнение строк с помощью хеширования</a:t>
            </a:r>
            <a:endParaRPr b="0" i="0" sz="14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67"/>
          <p:cNvSpPr/>
          <p:nvPr/>
        </p:nvSpPr>
        <p:spPr>
          <a:xfrm>
            <a:off x="1142400" y="817125"/>
            <a:ext cx="6854400" cy="3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Задача </a:t>
            </a:r>
            <a:r>
              <a:rPr lang="en-US" sz="3200">
                <a:solidFill>
                  <a:srgbClr val="4C5D6E"/>
                </a:solidFill>
              </a:rPr>
              <a:t>2</a:t>
            </a: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. Поиск подстроки</a:t>
            </a:r>
            <a:endParaRPr b="0" i="0" sz="14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68"/>
          <p:cNvSpPr/>
          <p:nvPr/>
        </p:nvSpPr>
        <p:spPr>
          <a:xfrm>
            <a:off x="1142425" y="1783925"/>
            <a:ext cx="6854400" cy="25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Дана строка s длины n, в которой мы хотим найти все вхождения строки t длины m</a:t>
            </a:r>
            <a:r>
              <a:rPr lang="en-US" sz="1600">
                <a:solidFill>
                  <a:srgbClr val="2C2D30"/>
                </a:solidFill>
              </a:rPr>
              <a:t>.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Найдем хеш строки t (всей строки целиком)</a:t>
            </a:r>
            <a:r>
              <a:rPr lang="en-US" sz="1600">
                <a:solidFill>
                  <a:srgbClr val="2C2D30"/>
                </a:solidFill>
              </a:rPr>
              <a:t>.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Найдем хеши всех префиксов строки s</a:t>
            </a:r>
            <a:r>
              <a:rPr lang="en-US" sz="1600">
                <a:solidFill>
                  <a:srgbClr val="2C2D30"/>
                </a:solidFill>
              </a:rPr>
              <a:t>.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Будем двигаться по строке s</a:t>
            </a:r>
            <a:r>
              <a:rPr lang="en-US" sz="1600">
                <a:solidFill>
                  <a:srgbClr val="2C2D30"/>
                </a:solidFill>
              </a:rPr>
              <a:t> </a:t>
            </a: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окном длины m, сравнивая подстроки s(i...i+m-1).</a:t>
            </a:r>
            <a:endParaRPr b="1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68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Алгоритм решения задачи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69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Практическое</a:t>
            </a: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задание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69"/>
          <p:cNvSpPr/>
          <p:nvPr/>
        </p:nvSpPr>
        <p:spPr>
          <a:xfrm>
            <a:off x="1144800" y="1371300"/>
            <a:ext cx="68544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400"/>
              <a:buFont typeface="Arial"/>
              <a:buAutoNum type="arabicPeriod"/>
            </a:pPr>
            <a:r>
              <a:rPr lang="en-US">
                <a:solidFill>
                  <a:srgbClr val="2C2D30"/>
                </a:solidFill>
              </a:rPr>
              <a:t>Определить количество различных подстрок с использованием хеш-функции. Задача: на вход функции дана строка, требуется вернуть количество различных подстрок в этой строке.</a:t>
            </a:r>
            <a:endParaRPr>
              <a:solidFill>
                <a:srgbClr val="2C2D30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i="1" lang="en-US">
                <a:solidFill>
                  <a:srgbClr val="2C2D30"/>
                </a:solidFill>
              </a:rPr>
              <a:t>Примечание:</a:t>
            </a:r>
            <a:r>
              <a:rPr lang="en-US">
                <a:solidFill>
                  <a:srgbClr val="2C2D30"/>
                </a:solidFill>
              </a:rPr>
              <a:t> в сумму не включаем пустую строку и строку целиком.</a:t>
            </a:r>
            <a:endParaRPr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70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Практическое</a:t>
            </a: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задание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p70"/>
          <p:cNvSpPr/>
          <p:nvPr/>
        </p:nvSpPr>
        <p:spPr>
          <a:xfrm>
            <a:off x="1144800" y="1340275"/>
            <a:ext cx="68544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AutoNum type="arabicPeriod" startAt="2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Закодировать любую строку по алгоритму Хаффмана.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71"/>
          <p:cNvSpPr/>
          <p:nvPr/>
        </p:nvSpPr>
        <p:spPr>
          <a:xfrm>
            <a:off x="1142400" y="817125"/>
            <a:ext cx="6854400" cy="3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E9EDF4"/>
                </a:solidFill>
                <a:latin typeface="Arial"/>
                <a:ea typeface="Arial"/>
                <a:cs typeface="Arial"/>
                <a:sym typeface="Arial"/>
              </a:rPr>
              <a:t>Вопросы участников</a:t>
            </a:r>
            <a:endParaRPr b="0" i="0" sz="1400" u="none" cap="none" strike="noStrike">
              <a:solidFill>
                <a:srgbClr val="E9ED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8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 урока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8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Двоичные деревья поиска.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Хеширование.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Примеры для закрепления материала.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9"/>
          <p:cNvSpPr/>
          <p:nvPr/>
        </p:nvSpPr>
        <p:spPr>
          <a:xfrm>
            <a:off x="1142400" y="817125"/>
            <a:ext cx="6854400" cy="3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E9EDF4"/>
                </a:solidFill>
                <a:latin typeface="Arial"/>
                <a:ea typeface="Arial"/>
                <a:cs typeface="Arial"/>
                <a:sym typeface="Arial"/>
              </a:rPr>
              <a:t>Двоичные деревья поиска</a:t>
            </a:r>
            <a:endParaRPr b="0" i="0" sz="1400" u="none" cap="none" strike="noStrike">
              <a:solidFill>
                <a:srgbClr val="E9ED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0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Представление двоичного дерева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40"/>
          <p:cNvSpPr/>
          <p:nvPr/>
        </p:nvSpPr>
        <p:spPr>
          <a:xfrm>
            <a:off x="4185600" y="1943575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40"/>
          <p:cNvSpPr/>
          <p:nvPr/>
        </p:nvSpPr>
        <p:spPr>
          <a:xfrm>
            <a:off x="5594675" y="2554400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0"/>
          <p:cNvSpPr/>
          <p:nvPr/>
        </p:nvSpPr>
        <p:spPr>
          <a:xfrm>
            <a:off x="6601175" y="3116650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40"/>
          <p:cNvSpPr/>
          <p:nvPr/>
        </p:nvSpPr>
        <p:spPr>
          <a:xfrm>
            <a:off x="6149975" y="3699725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40"/>
          <p:cNvSpPr/>
          <p:nvPr/>
        </p:nvSpPr>
        <p:spPr>
          <a:xfrm>
            <a:off x="7177300" y="3699725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40"/>
          <p:cNvSpPr/>
          <p:nvPr/>
        </p:nvSpPr>
        <p:spPr>
          <a:xfrm>
            <a:off x="5393375" y="3699725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40"/>
          <p:cNvSpPr/>
          <p:nvPr/>
        </p:nvSpPr>
        <p:spPr>
          <a:xfrm>
            <a:off x="4782550" y="3116650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40"/>
          <p:cNvSpPr/>
          <p:nvPr/>
        </p:nvSpPr>
        <p:spPr>
          <a:xfrm>
            <a:off x="4442600" y="3699725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40"/>
          <p:cNvSpPr/>
          <p:nvPr/>
        </p:nvSpPr>
        <p:spPr>
          <a:xfrm>
            <a:off x="3991425" y="3699725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40"/>
          <p:cNvSpPr/>
          <p:nvPr/>
        </p:nvSpPr>
        <p:spPr>
          <a:xfrm>
            <a:off x="3574950" y="3116650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40"/>
          <p:cNvSpPr/>
          <p:nvPr/>
        </p:nvSpPr>
        <p:spPr>
          <a:xfrm>
            <a:off x="2755875" y="2554400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40"/>
          <p:cNvSpPr/>
          <p:nvPr/>
        </p:nvSpPr>
        <p:spPr>
          <a:xfrm>
            <a:off x="3054350" y="3699725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0"/>
          <p:cNvSpPr/>
          <p:nvPr/>
        </p:nvSpPr>
        <p:spPr>
          <a:xfrm>
            <a:off x="1728575" y="3116650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40"/>
          <p:cNvSpPr/>
          <p:nvPr/>
        </p:nvSpPr>
        <p:spPr>
          <a:xfrm>
            <a:off x="2098375" y="3699725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40"/>
          <p:cNvSpPr/>
          <p:nvPr/>
        </p:nvSpPr>
        <p:spPr>
          <a:xfrm>
            <a:off x="1142400" y="3699725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3" name="Google Shape;213;p40"/>
          <p:cNvCxnSpPr>
            <a:stCxn id="198" idx="2"/>
            <a:endCxn id="208" idx="0"/>
          </p:cNvCxnSpPr>
          <p:nvPr/>
        </p:nvCxnSpPr>
        <p:spPr>
          <a:xfrm flipH="1">
            <a:off x="2946600" y="2134375"/>
            <a:ext cx="1239000" cy="4200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14" name="Google Shape;214;p40"/>
          <p:cNvCxnSpPr>
            <a:stCxn id="198" idx="6"/>
            <a:endCxn id="199" idx="0"/>
          </p:cNvCxnSpPr>
          <p:nvPr/>
        </p:nvCxnSpPr>
        <p:spPr>
          <a:xfrm>
            <a:off x="4567200" y="2134375"/>
            <a:ext cx="1218300" cy="4200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15" name="Google Shape;215;p40"/>
          <p:cNvCxnSpPr>
            <a:stCxn id="208" idx="2"/>
            <a:endCxn id="210" idx="0"/>
          </p:cNvCxnSpPr>
          <p:nvPr/>
        </p:nvCxnSpPr>
        <p:spPr>
          <a:xfrm flipH="1">
            <a:off x="1919475" y="2745200"/>
            <a:ext cx="836400" cy="3714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16" name="Google Shape;216;p40"/>
          <p:cNvCxnSpPr>
            <a:stCxn id="208" idx="6"/>
            <a:endCxn id="207" idx="0"/>
          </p:cNvCxnSpPr>
          <p:nvPr/>
        </p:nvCxnSpPr>
        <p:spPr>
          <a:xfrm>
            <a:off x="3137475" y="2745200"/>
            <a:ext cx="628200" cy="3714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17" name="Google Shape;217;p40"/>
          <p:cNvCxnSpPr>
            <a:stCxn id="210" idx="2"/>
            <a:endCxn id="212" idx="0"/>
          </p:cNvCxnSpPr>
          <p:nvPr/>
        </p:nvCxnSpPr>
        <p:spPr>
          <a:xfrm flipH="1">
            <a:off x="1333175" y="3307450"/>
            <a:ext cx="395400" cy="3924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18" name="Google Shape;218;p40"/>
          <p:cNvCxnSpPr>
            <a:stCxn id="210" idx="6"/>
            <a:endCxn id="211" idx="0"/>
          </p:cNvCxnSpPr>
          <p:nvPr/>
        </p:nvCxnSpPr>
        <p:spPr>
          <a:xfrm>
            <a:off x="2110175" y="3307450"/>
            <a:ext cx="179100" cy="3924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19" name="Google Shape;219;p40"/>
          <p:cNvCxnSpPr>
            <a:stCxn id="207" idx="2"/>
            <a:endCxn id="209" idx="0"/>
          </p:cNvCxnSpPr>
          <p:nvPr/>
        </p:nvCxnSpPr>
        <p:spPr>
          <a:xfrm flipH="1">
            <a:off x="3245250" y="3307450"/>
            <a:ext cx="329700" cy="3924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20" name="Google Shape;220;p40"/>
          <p:cNvCxnSpPr>
            <a:stCxn id="207" idx="6"/>
            <a:endCxn id="206" idx="0"/>
          </p:cNvCxnSpPr>
          <p:nvPr/>
        </p:nvCxnSpPr>
        <p:spPr>
          <a:xfrm>
            <a:off x="3956550" y="3307450"/>
            <a:ext cx="225600" cy="3924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21" name="Google Shape;221;p40"/>
          <p:cNvCxnSpPr>
            <a:stCxn id="204" idx="2"/>
            <a:endCxn id="205" idx="0"/>
          </p:cNvCxnSpPr>
          <p:nvPr/>
        </p:nvCxnSpPr>
        <p:spPr>
          <a:xfrm flipH="1">
            <a:off x="4633450" y="3307450"/>
            <a:ext cx="149100" cy="3924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22" name="Google Shape;222;p40"/>
          <p:cNvCxnSpPr>
            <a:stCxn id="204" idx="6"/>
            <a:endCxn id="203" idx="0"/>
          </p:cNvCxnSpPr>
          <p:nvPr/>
        </p:nvCxnSpPr>
        <p:spPr>
          <a:xfrm>
            <a:off x="5164150" y="3307450"/>
            <a:ext cx="420000" cy="3924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23" name="Google Shape;223;p40"/>
          <p:cNvCxnSpPr>
            <a:stCxn id="199" idx="2"/>
            <a:endCxn id="204" idx="0"/>
          </p:cNvCxnSpPr>
          <p:nvPr/>
        </p:nvCxnSpPr>
        <p:spPr>
          <a:xfrm flipH="1">
            <a:off x="4973375" y="2745200"/>
            <a:ext cx="621300" cy="3714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24" name="Google Shape;224;p40"/>
          <p:cNvCxnSpPr>
            <a:stCxn id="199" idx="6"/>
            <a:endCxn id="200" idx="0"/>
          </p:cNvCxnSpPr>
          <p:nvPr/>
        </p:nvCxnSpPr>
        <p:spPr>
          <a:xfrm>
            <a:off x="5976275" y="2745200"/>
            <a:ext cx="815700" cy="3714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25" name="Google Shape;225;p40"/>
          <p:cNvCxnSpPr>
            <a:stCxn id="200" idx="2"/>
            <a:endCxn id="201" idx="0"/>
          </p:cNvCxnSpPr>
          <p:nvPr/>
        </p:nvCxnSpPr>
        <p:spPr>
          <a:xfrm flipH="1">
            <a:off x="6340775" y="3307450"/>
            <a:ext cx="260400" cy="3924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26" name="Google Shape;226;p40"/>
          <p:cNvCxnSpPr>
            <a:stCxn id="200" idx="6"/>
            <a:endCxn id="202" idx="0"/>
          </p:cNvCxnSpPr>
          <p:nvPr/>
        </p:nvCxnSpPr>
        <p:spPr>
          <a:xfrm>
            <a:off x="6982775" y="3307450"/>
            <a:ext cx="385200" cy="3924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27" name="Google Shape;227;p40"/>
          <p:cNvSpPr txBox="1"/>
          <p:nvPr/>
        </p:nvSpPr>
        <p:spPr>
          <a:xfrm>
            <a:off x="4247986" y="1936625"/>
            <a:ext cx="3054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40"/>
          <p:cNvSpPr txBox="1"/>
          <p:nvPr/>
        </p:nvSpPr>
        <p:spPr>
          <a:xfrm>
            <a:off x="2814786" y="2559500"/>
            <a:ext cx="3054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40"/>
          <p:cNvSpPr txBox="1"/>
          <p:nvPr/>
        </p:nvSpPr>
        <p:spPr>
          <a:xfrm>
            <a:off x="5605010" y="2559500"/>
            <a:ext cx="3852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40"/>
          <p:cNvSpPr txBox="1"/>
          <p:nvPr/>
        </p:nvSpPr>
        <p:spPr>
          <a:xfrm>
            <a:off x="1787486" y="3121750"/>
            <a:ext cx="3054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40"/>
          <p:cNvSpPr txBox="1"/>
          <p:nvPr/>
        </p:nvSpPr>
        <p:spPr>
          <a:xfrm>
            <a:off x="1201311" y="3704825"/>
            <a:ext cx="3054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40"/>
          <p:cNvSpPr txBox="1"/>
          <p:nvPr/>
        </p:nvSpPr>
        <p:spPr>
          <a:xfrm>
            <a:off x="2138236" y="3704825"/>
            <a:ext cx="3054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40"/>
          <p:cNvSpPr txBox="1"/>
          <p:nvPr/>
        </p:nvSpPr>
        <p:spPr>
          <a:xfrm>
            <a:off x="3633861" y="3126850"/>
            <a:ext cx="3054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40"/>
          <p:cNvSpPr txBox="1"/>
          <p:nvPr/>
        </p:nvSpPr>
        <p:spPr>
          <a:xfrm>
            <a:off x="3103811" y="3704825"/>
            <a:ext cx="3054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40"/>
          <p:cNvSpPr txBox="1"/>
          <p:nvPr/>
        </p:nvSpPr>
        <p:spPr>
          <a:xfrm>
            <a:off x="4031136" y="3704825"/>
            <a:ext cx="3054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0"/>
          <p:cNvSpPr txBox="1"/>
          <p:nvPr/>
        </p:nvSpPr>
        <p:spPr>
          <a:xfrm>
            <a:off x="4792888" y="3126850"/>
            <a:ext cx="381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40"/>
          <p:cNvSpPr txBox="1"/>
          <p:nvPr/>
        </p:nvSpPr>
        <p:spPr>
          <a:xfrm>
            <a:off x="4491177" y="3704825"/>
            <a:ext cx="381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40"/>
          <p:cNvSpPr txBox="1"/>
          <p:nvPr/>
        </p:nvSpPr>
        <p:spPr>
          <a:xfrm>
            <a:off x="5393377" y="3704825"/>
            <a:ext cx="381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40"/>
          <p:cNvSpPr txBox="1"/>
          <p:nvPr/>
        </p:nvSpPr>
        <p:spPr>
          <a:xfrm>
            <a:off x="6601177" y="3126850"/>
            <a:ext cx="381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40"/>
          <p:cNvSpPr txBox="1"/>
          <p:nvPr/>
        </p:nvSpPr>
        <p:spPr>
          <a:xfrm>
            <a:off x="6149977" y="3704825"/>
            <a:ext cx="381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40"/>
          <p:cNvSpPr txBox="1"/>
          <p:nvPr/>
        </p:nvSpPr>
        <p:spPr>
          <a:xfrm>
            <a:off x="7177302" y="3704825"/>
            <a:ext cx="381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1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Разновидности бинарных деревьев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41"/>
          <p:cNvSpPr/>
          <p:nvPr/>
        </p:nvSpPr>
        <p:spPr>
          <a:xfrm>
            <a:off x="4861908" y="3373475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41"/>
          <p:cNvSpPr/>
          <p:nvPr/>
        </p:nvSpPr>
        <p:spPr>
          <a:xfrm>
            <a:off x="4410726" y="2790400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41"/>
          <p:cNvSpPr/>
          <p:nvPr/>
        </p:nvSpPr>
        <p:spPr>
          <a:xfrm>
            <a:off x="3445884" y="2228150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1"/>
          <p:cNvSpPr/>
          <p:nvPr/>
        </p:nvSpPr>
        <p:spPr>
          <a:xfrm>
            <a:off x="3924833" y="3373475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41"/>
          <p:cNvSpPr/>
          <p:nvPr/>
        </p:nvSpPr>
        <p:spPr>
          <a:xfrm>
            <a:off x="2481364" y="2790400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41"/>
          <p:cNvSpPr/>
          <p:nvPr/>
        </p:nvSpPr>
        <p:spPr>
          <a:xfrm>
            <a:off x="2968858" y="3373475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41"/>
          <p:cNvSpPr/>
          <p:nvPr/>
        </p:nvSpPr>
        <p:spPr>
          <a:xfrm>
            <a:off x="2012883" y="3373475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4" name="Google Shape;254;p41"/>
          <p:cNvCxnSpPr>
            <a:stCxn id="249" idx="2"/>
            <a:endCxn id="251" idx="0"/>
          </p:cNvCxnSpPr>
          <p:nvPr/>
        </p:nvCxnSpPr>
        <p:spPr>
          <a:xfrm flipH="1">
            <a:off x="2672184" y="2418950"/>
            <a:ext cx="773700" cy="3714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55" name="Google Shape;255;p41"/>
          <p:cNvCxnSpPr>
            <a:stCxn id="249" idx="6"/>
            <a:endCxn id="248" idx="0"/>
          </p:cNvCxnSpPr>
          <p:nvPr/>
        </p:nvCxnSpPr>
        <p:spPr>
          <a:xfrm>
            <a:off x="3827484" y="2418950"/>
            <a:ext cx="774000" cy="3714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56" name="Google Shape;256;p41"/>
          <p:cNvCxnSpPr>
            <a:stCxn id="251" idx="2"/>
            <a:endCxn id="253" idx="0"/>
          </p:cNvCxnSpPr>
          <p:nvPr/>
        </p:nvCxnSpPr>
        <p:spPr>
          <a:xfrm flipH="1">
            <a:off x="2203564" y="2981200"/>
            <a:ext cx="277800" cy="3924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57" name="Google Shape;257;p41"/>
          <p:cNvCxnSpPr>
            <a:stCxn id="251" idx="6"/>
            <a:endCxn id="252" idx="0"/>
          </p:cNvCxnSpPr>
          <p:nvPr/>
        </p:nvCxnSpPr>
        <p:spPr>
          <a:xfrm>
            <a:off x="2862964" y="2981200"/>
            <a:ext cx="296700" cy="3924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58" name="Google Shape;258;p41"/>
          <p:cNvCxnSpPr>
            <a:stCxn id="248" idx="2"/>
            <a:endCxn id="250" idx="0"/>
          </p:cNvCxnSpPr>
          <p:nvPr/>
        </p:nvCxnSpPr>
        <p:spPr>
          <a:xfrm flipH="1">
            <a:off x="4115526" y="2981200"/>
            <a:ext cx="295200" cy="3924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59" name="Google Shape;259;p41"/>
          <p:cNvCxnSpPr>
            <a:stCxn id="248" idx="6"/>
            <a:endCxn id="247" idx="0"/>
          </p:cNvCxnSpPr>
          <p:nvPr/>
        </p:nvCxnSpPr>
        <p:spPr>
          <a:xfrm>
            <a:off x="4792326" y="2981200"/>
            <a:ext cx="260400" cy="3924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60" name="Google Shape;260;p41"/>
          <p:cNvSpPr txBox="1"/>
          <p:nvPr/>
        </p:nvSpPr>
        <p:spPr>
          <a:xfrm>
            <a:off x="1492375" y="2228150"/>
            <a:ext cx="520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1)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2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Разновидности бинарных деревьев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42"/>
          <p:cNvSpPr/>
          <p:nvPr/>
        </p:nvSpPr>
        <p:spPr>
          <a:xfrm>
            <a:off x="4861908" y="3373475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42"/>
          <p:cNvSpPr/>
          <p:nvPr/>
        </p:nvSpPr>
        <p:spPr>
          <a:xfrm>
            <a:off x="4410726" y="2790400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42"/>
          <p:cNvSpPr/>
          <p:nvPr/>
        </p:nvSpPr>
        <p:spPr>
          <a:xfrm>
            <a:off x="3445884" y="2228150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42"/>
          <p:cNvSpPr/>
          <p:nvPr/>
        </p:nvSpPr>
        <p:spPr>
          <a:xfrm>
            <a:off x="2481364" y="2790400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42"/>
          <p:cNvSpPr/>
          <p:nvPr/>
        </p:nvSpPr>
        <p:spPr>
          <a:xfrm>
            <a:off x="2968858" y="3373475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42"/>
          <p:cNvSpPr/>
          <p:nvPr/>
        </p:nvSpPr>
        <p:spPr>
          <a:xfrm>
            <a:off x="2012883" y="3373475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2" name="Google Shape;272;p42"/>
          <p:cNvCxnSpPr>
            <a:stCxn id="268" idx="2"/>
            <a:endCxn id="269" idx="0"/>
          </p:cNvCxnSpPr>
          <p:nvPr/>
        </p:nvCxnSpPr>
        <p:spPr>
          <a:xfrm flipH="1">
            <a:off x="2672184" y="2418950"/>
            <a:ext cx="773700" cy="3714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73" name="Google Shape;273;p42"/>
          <p:cNvCxnSpPr>
            <a:stCxn id="268" idx="6"/>
            <a:endCxn id="267" idx="0"/>
          </p:cNvCxnSpPr>
          <p:nvPr/>
        </p:nvCxnSpPr>
        <p:spPr>
          <a:xfrm>
            <a:off x="3827484" y="2418950"/>
            <a:ext cx="774000" cy="3714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74" name="Google Shape;274;p42"/>
          <p:cNvCxnSpPr>
            <a:stCxn id="269" idx="2"/>
            <a:endCxn id="271" idx="0"/>
          </p:cNvCxnSpPr>
          <p:nvPr/>
        </p:nvCxnSpPr>
        <p:spPr>
          <a:xfrm flipH="1">
            <a:off x="2203564" y="2981200"/>
            <a:ext cx="277800" cy="3924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75" name="Google Shape;275;p42"/>
          <p:cNvCxnSpPr>
            <a:stCxn id="269" idx="6"/>
            <a:endCxn id="270" idx="0"/>
          </p:cNvCxnSpPr>
          <p:nvPr/>
        </p:nvCxnSpPr>
        <p:spPr>
          <a:xfrm>
            <a:off x="2862964" y="2981200"/>
            <a:ext cx="296700" cy="3924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76" name="Google Shape;276;p42"/>
          <p:cNvCxnSpPr>
            <a:stCxn id="267" idx="6"/>
            <a:endCxn id="266" idx="0"/>
          </p:cNvCxnSpPr>
          <p:nvPr/>
        </p:nvCxnSpPr>
        <p:spPr>
          <a:xfrm>
            <a:off x="4792326" y="2981200"/>
            <a:ext cx="260400" cy="3924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77" name="Google Shape;277;p42"/>
          <p:cNvSpPr txBox="1"/>
          <p:nvPr/>
        </p:nvSpPr>
        <p:spPr>
          <a:xfrm>
            <a:off x="1492375" y="2228150"/>
            <a:ext cx="520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2)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42"/>
          <p:cNvSpPr/>
          <p:nvPr/>
        </p:nvSpPr>
        <p:spPr>
          <a:xfrm>
            <a:off x="2587258" y="3852425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9" name="Google Shape;279;p42"/>
          <p:cNvCxnSpPr>
            <a:stCxn id="270" idx="2"/>
            <a:endCxn id="278" idx="0"/>
          </p:cNvCxnSpPr>
          <p:nvPr/>
        </p:nvCxnSpPr>
        <p:spPr>
          <a:xfrm flipH="1">
            <a:off x="2778058" y="3564275"/>
            <a:ext cx="190800" cy="2880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3"/>
          <p:cNvSpPr/>
          <p:nvPr/>
        </p:nvSpPr>
        <p:spPr>
          <a:xfrm>
            <a:off x="1142399" y="3428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Разновидности бинарных деревьев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43"/>
          <p:cNvSpPr/>
          <p:nvPr/>
        </p:nvSpPr>
        <p:spPr>
          <a:xfrm>
            <a:off x="2481364" y="2790400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43"/>
          <p:cNvSpPr/>
          <p:nvPr/>
        </p:nvSpPr>
        <p:spPr>
          <a:xfrm>
            <a:off x="2968858" y="3373475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43"/>
          <p:cNvSpPr/>
          <p:nvPr/>
        </p:nvSpPr>
        <p:spPr>
          <a:xfrm>
            <a:off x="2012883" y="3373475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8" name="Google Shape;288;p43"/>
          <p:cNvCxnSpPr>
            <a:stCxn id="285" idx="2"/>
            <a:endCxn id="287" idx="0"/>
          </p:cNvCxnSpPr>
          <p:nvPr/>
        </p:nvCxnSpPr>
        <p:spPr>
          <a:xfrm flipH="1">
            <a:off x="2203564" y="2981200"/>
            <a:ext cx="277800" cy="3924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89" name="Google Shape;289;p43"/>
          <p:cNvCxnSpPr>
            <a:stCxn id="285" idx="6"/>
            <a:endCxn id="286" idx="0"/>
          </p:cNvCxnSpPr>
          <p:nvPr/>
        </p:nvCxnSpPr>
        <p:spPr>
          <a:xfrm>
            <a:off x="2862964" y="2981200"/>
            <a:ext cx="296700" cy="3924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90" name="Google Shape;290;p43"/>
          <p:cNvSpPr txBox="1"/>
          <p:nvPr/>
        </p:nvSpPr>
        <p:spPr>
          <a:xfrm>
            <a:off x="1492375" y="2228150"/>
            <a:ext cx="520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3)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43"/>
          <p:cNvSpPr/>
          <p:nvPr/>
        </p:nvSpPr>
        <p:spPr>
          <a:xfrm>
            <a:off x="2587258" y="3852425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43"/>
          <p:cNvSpPr/>
          <p:nvPr/>
        </p:nvSpPr>
        <p:spPr>
          <a:xfrm>
            <a:off x="3059258" y="2457219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3"/>
          <p:cNvSpPr/>
          <p:nvPr/>
        </p:nvSpPr>
        <p:spPr>
          <a:xfrm>
            <a:off x="2481383" y="1971350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43"/>
          <p:cNvSpPr/>
          <p:nvPr/>
        </p:nvSpPr>
        <p:spPr>
          <a:xfrm>
            <a:off x="1946908" y="4303625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5" name="Google Shape;295;p43"/>
          <p:cNvCxnSpPr>
            <a:stCxn id="293" idx="6"/>
            <a:endCxn id="292" idx="0"/>
          </p:cNvCxnSpPr>
          <p:nvPr/>
        </p:nvCxnSpPr>
        <p:spPr>
          <a:xfrm>
            <a:off x="2862983" y="2162150"/>
            <a:ext cx="387000" cy="2952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96" name="Google Shape;296;p43"/>
          <p:cNvCxnSpPr>
            <a:stCxn id="292" idx="2"/>
            <a:endCxn id="285" idx="0"/>
          </p:cNvCxnSpPr>
          <p:nvPr/>
        </p:nvCxnSpPr>
        <p:spPr>
          <a:xfrm flipH="1">
            <a:off x="2672258" y="2648019"/>
            <a:ext cx="387000" cy="1425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97" name="Google Shape;297;p43"/>
          <p:cNvCxnSpPr>
            <a:stCxn id="287" idx="6"/>
            <a:endCxn id="291" idx="0"/>
          </p:cNvCxnSpPr>
          <p:nvPr/>
        </p:nvCxnSpPr>
        <p:spPr>
          <a:xfrm>
            <a:off x="2394483" y="3564275"/>
            <a:ext cx="383700" cy="2880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98" name="Google Shape;298;p43"/>
          <p:cNvCxnSpPr>
            <a:stCxn id="291" idx="2"/>
            <a:endCxn id="294" idx="0"/>
          </p:cNvCxnSpPr>
          <p:nvPr/>
        </p:nvCxnSpPr>
        <p:spPr>
          <a:xfrm flipH="1">
            <a:off x="2137858" y="4043225"/>
            <a:ext cx="449400" cy="2604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