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Proxima Nova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E36D95-2D07-42DA-9F2B-683F0B8547EB}">
  <a:tblStyle styleId="{72E36D95-2D07-42DA-9F2B-683F0B8547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aa50d492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aa50d492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aa50d492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aa50d492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ab3a369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bab3a369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eebbe402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eebbe402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eebbe402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beebbe402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eebbe402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eebbe402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aa50d49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aa50d49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aa50d492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aa50d492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aa50d492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aa50d492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aa50d492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aa50d492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5" descr="White cloud in front of dark blue star-filled sky"/>
          <p:cNvPicPr preferRelativeResize="0"/>
          <p:nvPr/>
        </p:nvPicPr>
        <p:blipFill rotWithShape="1">
          <a:blip r:embed="rId3">
            <a:alphaModFix/>
          </a:blip>
          <a:srcRect r="1719" b="17067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Coupon Problem</a:t>
            </a:r>
            <a:endParaRPr sz="6000"/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 sz="2400"/>
              <a:t>y</a:t>
            </a:r>
            <a:r>
              <a:rPr lang="en"/>
              <a:t> Raju Ponniah</a:t>
            </a:r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subTitle" idx="1"/>
          </p:nvPr>
        </p:nvSpPr>
        <p:spPr>
          <a:xfrm>
            <a:off x="510450" y="4370773"/>
            <a:ext cx="81231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prapons@hotmail.com</a:t>
            </a:r>
            <a:endParaRPr sz="1800"/>
          </a:p>
        </p:txBody>
      </p:sp>
      <p:cxnSp>
        <p:nvCxnSpPr>
          <p:cNvPr id="108" name="Google Shape;108;p25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>
            <a:spLocks noGrp="1"/>
          </p:cNvSpPr>
          <p:nvPr>
            <p:ph type="title"/>
          </p:nvPr>
        </p:nvSpPr>
        <p:spPr>
          <a:xfrm>
            <a:off x="210000" y="401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Independent Analysis on “ Restaurant &lt;20”</a:t>
            </a:r>
            <a:endParaRPr sz="3300"/>
          </a:p>
        </p:txBody>
      </p:sp>
      <p:sp>
        <p:nvSpPr>
          <p:cNvPr id="165" name="Google Shape;165;p34"/>
          <p:cNvSpPr txBox="1">
            <a:spLocks noGrp="1"/>
          </p:cNvSpPr>
          <p:nvPr>
            <p:ph type="body" idx="1"/>
          </p:nvPr>
        </p:nvSpPr>
        <p:spPr>
          <a:xfrm>
            <a:off x="311700" y="1396375"/>
            <a:ext cx="8520600" cy="3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temperature          0.181211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has_children        -0.019501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income              -0.031402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toCoupon_GEQ5min          NaN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toCoupon_GEQ15min   -0.112715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toCoupon_GEQ25min   -0.296467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direction_same      -0.075862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direction_opp        0.075862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There is a positive correlation between the temperature and direction of the destination on acceptance of coupons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100"/>
          </a:p>
        </p:txBody>
      </p:sp>
      <p:sp>
        <p:nvSpPr>
          <p:cNvPr id="166" name="Google Shape;166;p34"/>
          <p:cNvSpPr/>
          <p:nvPr/>
        </p:nvSpPr>
        <p:spPr>
          <a:xfrm>
            <a:off x="3356350" y="1264075"/>
            <a:ext cx="3952200" cy="1641900"/>
          </a:xfrm>
          <a:prstGeom prst="cloudCallout">
            <a:avLst>
              <a:gd name="adj1" fmla="val -79778"/>
              <a:gd name="adj2" fmla="val -44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Income is a one of the driver in some of the decisions we make…so converted the ranges into value of higher value as int column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>
            <a:spLocks noGrp="1"/>
          </p:cNvSpPr>
          <p:nvPr>
            <p:ph type="title"/>
          </p:nvPr>
        </p:nvSpPr>
        <p:spPr>
          <a:xfrm>
            <a:off x="210000" y="401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Independent Analysis on “ Restaurant &lt;20”</a:t>
            </a:r>
            <a:endParaRPr sz="3300"/>
          </a:p>
        </p:txBody>
      </p:sp>
      <p:pic>
        <p:nvPicPr>
          <p:cNvPr id="172" name="Google Shape;1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675" y="1365800"/>
            <a:ext cx="3827424" cy="311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5"/>
          <p:cNvSpPr txBox="1">
            <a:spLocks noGrp="1"/>
          </p:cNvSpPr>
          <p:nvPr>
            <p:ph type="body" idx="1"/>
          </p:nvPr>
        </p:nvSpPr>
        <p:spPr>
          <a:xfrm>
            <a:off x="311700" y="1396375"/>
            <a:ext cx="8520600" cy="3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Note: the surprising thing is income has no-correlation to the acceptance of “restaurant &lt;20”  coupons.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Overview of the data</a:t>
            </a:r>
            <a:endParaRPr sz="3600"/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1"/>
          </p:nvPr>
        </p:nvSpPr>
        <p:spPr>
          <a:xfrm>
            <a:off x="311700" y="1396375"/>
            <a:ext cx="8520600" cy="3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Total 2.5+ MB dataset, with 12,684 rows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26 columns in total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8 numeric columns and 18 categorical columns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74 duplicate rows based upon all columns (since the data set does not have a primary no further actions needed)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Missing data: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Except Car all other missing data are &lt;1%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100"/>
          </a:p>
        </p:txBody>
      </p:sp>
      <p:graphicFrame>
        <p:nvGraphicFramePr>
          <p:cNvPr id="115" name="Google Shape;115;p26"/>
          <p:cNvGraphicFramePr/>
          <p:nvPr/>
        </p:nvGraphicFramePr>
        <p:xfrm>
          <a:off x="4061800" y="3000400"/>
          <a:ext cx="2981850" cy="1828620"/>
        </p:xfrm>
        <a:graphic>
          <a:graphicData uri="http://schemas.openxmlformats.org/drawingml/2006/table">
            <a:tbl>
              <a:tblPr>
                <a:noFill/>
                <a:tableStyleId>{72E36D95-2D07-42DA-9F2B-683F0B8547EB}</a:tableStyleId>
              </a:tblPr>
              <a:tblGrid>
                <a:gridCol w="149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Car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12,576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Bar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107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CoffeeHouse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217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CarryAway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151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RestaurantsLessThan20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130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Restaurants20to50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189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Decision on Missing Data</a:t>
            </a:r>
            <a:endParaRPr sz="3600"/>
          </a:p>
        </p:txBody>
      </p:sp>
      <p:sp>
        <p:nvSpPr>
          <p:cNvPr id="121" name="Google Shape;121;p27"/>
          <p:cNvSpPr txBox="1">
            <a:spLocks noGrp="1"/>
          </p:cNvSpPr>
          <p:nvPr>
            <p:ph type="body" idx="1"/>
          </p:nvPr>
        </p:nvSpPr>
        <p:spPr>
          <a:xfrm>
            <a:off x="311700" y="1396375"/>
            <a:ext cx="8520600" cy="3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 sz="1100"/>
              <a:t>Dropped the CAR column, since most of the values are null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 sz="1100"/>
              <a:t>Filled in the missing data for “Bar”, and “RestaurantLessThan20”  based upon values in the other columns of similar rows.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57% of time the coupons are accepted. The coupon campaign has the potential to bring more revenue for the organization. 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Note 1: We have not analysed the utilization of the coupons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Note 2: The cost associated with the campaigns are also unknown. Which will impact the overall profitability of the organization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100"/>
          </a:p>
        </p:txBody>
      </p:sp>
      <p:sp>
        <p:nvSpPr>
          <p:cNvPr id="122" name="Google Shape;122;p27"/>
          <p:cNvSpPr txBox="1">
            <a:spLocks noGrp="1"/>
          </p:cNvSpPr>
          <p:nvPr>
            <p:ph type="title"/>
          </p:nvPr>
        </p:nvSpPr>
        <p:spPr>
          <a:xfrm>
            <a:off x="376925" y="2571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Coupon Accepted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Coupon Accepted Histogram</a:t>
            </a:r>
            <a:endParaRPr sz="3600"/>
          </a:p>
        </p:txBody>
      </p:sp>
      <p:pic>
        <p:nvPicPr>
          <p:cNvPr id="128" name="Google Shape;1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699" y="1423875"/>
            <a:ext cx="4633324" cy="330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Temperature Distribution Histogram</a:t>
            </a:r>
            <a:endParaRPr sz="3600"/>
          </a:p>
        </p:txBody>
      </p:sp>
      <p:pic>
        <p:nvPicPr>
          <p:cNvPr id="134" name="Google Shape;1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775" y="1407588"/>
            <a:ext cx="3114000" cy="232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9"/>
          <p:cNvSpPr txBox="1"/>
          <p:nvPr/>
        </p:nvSpPr>
        <p:spPr>
          <a:xfrm>
            <a:off x="900825" y="3953850"/>
            <a:ext cx="7206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More coupons are sent during high temperature, probably more tagteted to Bar goers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Coupon acceptance</a:t>
            </a:r>
            <a:endParaRPr sz="3600"/>
          </a:p>
        </p:txBody>
      </p:sp>
      <p:sp>
        <p:nvSpPr>
          <p:cNvPr id="141" name="Google Shape;141;p30"/>
          <p:cNvSpPr txBox="1">
            <a:spLocks noGrp="1"/>
          </p:cNvSpPr>
          <p:nvPr>
            <p:ph type="body" idx="1"/>
          </p:nvPr>
        </p:nvSpPr>
        <p:spPr>
          <a:xfrm>
            <a:off x="311700" y="1396375"/>
            <a:ext cx="8520600" cy="3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proportion of bar coupons were accepted?</a:t>
            </a:r>
            <a:endParaRPr sz="1250"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Bar Coupon acceptance = 41%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Overall looks like it is good strategy to grow revenue by sending coupons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Compare the acceptance rate between those who went to a bar 3 or fewer times a month to those who went more.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acceptance rate between those who went to a bar 3 or fewer times a month to those who went more  is 4.40 times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Those who went to bar the least amount of time, accepted the coupons to go bar. It is a good group to target the coupons.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Coupon acceptance</a:t>
            </a:r>
            <a:endParaRPr sz="3600"/>
          </a:p>
        </p:txBody>
      </p:sp>
      <p:sp>
        <p:nvSpPr>
          <p:cNvPr id="147" name="Google Shape;147;p31"/>
          <p:cNvSpPr txBox="1">
            <a:spLocks noGrp="1"/>
          </p:cNvSpPr>
          <p:nvPr>
            <p:ph type="body" idx="1"/>
          </p:nvPr>
        </p:nvSpPr>
        <p:spPr>
          <a:xfrm>
            <a:off x="311700" y="1396375"/>
            <a:ext cx="8520600" cy="3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Compare the acceptance rate between drivers who go to a bar more than once a month and are over the age of 25 to the all others. Is there a difference?</a:t>
            </a:r>
            <a:endParaRPr sz="1250"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ratio between the groups is 14.00%  only. There is an incremental acceptance in this specific group.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the same process to compare the acceptance rate between drivers who go to bars more than once a month and had passengers that were not a kid and had occupations other than farming, fishing, or forestry.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acceptance rate is 35% higher than normal acceptance. It is a very good group to focus on sending coupons.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Compare the acceptance rates between those drivers who:</a:t>
            </a:r>
            <a:endParaRPr sz="1250"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5275" algn="l" rtl="0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en" sz="125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 to bars more than once a month, had passengers that were not a kid, and were not widowed OR</a:t>
            </a:r>
            <a:endParaRPr sz="1250"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en" sz="125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 to bars more than once a month and are under the age of 30 OR</a:t>
            </a:r>
            <a:endParaRPr sz="1250"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en" sz="125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 to cheap restaurants more than 4 times a month and income is less than 50K.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ratio is ~ 50%. So this group is more likely to accept the coupons within the people who accepted the bar coupons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Note: Further analysis is needed on the influence of No Kid 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>
            <a:spLocks noGrp="1"/>
          </p:cNvSpPr>
          <p:nvPr>
            <p:ph type="title"/>
          </p:nvPr>
        </p:nvSpPr>
        <p:spPr>
          <a:xfrm>
            <a:off x="210000" y="401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Overall Hypothesis on further analysis</a:t>
            </a:r>
            <a:endParaRPr sz="3600"/>
          </a:p>
        </p:txBody>
      </p:sp>
      <p:sp>
        <p:nvSpPr>
          <p:cNvPr id="153" name="Google Shape;153;p32"/>
          <p:cNvSpPr txBox="1">
            <a:spLocks noGrp="1"/>
          </p:cNvSpPr>
          <p:nvPr>
            <p:ph type="body" idx="1"/>
          </p:nvPr>
        </p:nvSpPr>
        <p:spPr>
          <a:xfrm>
            <a:off x="311700" y="1396375"/>
            <a:ext cx="8520600" cy="3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temperature          0.050984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has_children        -0.196812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toCoupon_GEQ5min          NaN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toCoupon_GEQ15min   -0.043942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toCoupon_GEQ25min   -0.028080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direction_same       0.049500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direction_opp       -0.049500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There is a positive correlation between the temperature and direction of the destination and  strong negative correlation if the children are present on acceptance of coupons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>
            <a:spLocks noGrp="1"/>
          </p:cNvSpPr>
          <p:nvPr>
            <p:ph type="title"/>
          </p:nvPr>
        </p:nvSpPr>
        <p:spPr>
          <a:xfrm>
            <a:off x="210000" y="401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Correlation analysis in a heatmap format</a:t>
            </a:r>
            <a:endParaRPr sz="3600"/>
          </a:p>
        </p:txBody>
      </p:sp>
      <p:pic>
        <p:nvPicPr>
          <p:cNvPr id="159" name="Google Shape;1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750" y="1288375"/>
            <a:ext cx="4018550" cy="31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702</Words>
  <Application>Microsoft Office PowerPoint</Application>
  <PresentationFormat>On-screen Show (16:9)</PresentationFormat>
  <Paragraphs>107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Proxima Nova</vt:lpstr>
      <vt:lpstr>Simple Light</vt:lpstr>
      <vt:lpstr>Spearmint</vt:lpstr>
      <vt:lpstr>Coupon Problem</vt:lpstr>
      <vt:lpstr>Overview of the data</vt:lpstr>
      <vt:lpstr>Decision on Missing Data</vt:lpstr>
      <vt:lpstr>Coupon Accepted Histogram</vt:lpstr>
      <vt:lpstr>Temperature Distribution Histogram</vt:lpstr>
      <vt:lpstr>Coupon acceptance</vt:lpstr>
      <vt:lpstr>Coupon acceptance</vt:lpstr>
      <vt:lpstr>Overall Hypothesis on further analysis</vt:lpstr>
      <vt:lpstr>Correlation analysis in a heatmap format</vt:lpstr>
      <vt:lpstr>Independent Analysis on “ Restaurant &lt;20”</vt:lpstr>
      <vt:lpstr>Independent Analysis on “ Restaurant &lt;20”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Coupon Problem</dc:title>
  <cp:lastModifiedBy>Raj P</cp:lastModifiedBy>
  <cp:revision>1</cp:revision>
  <dcterms:modified xsi:type="dcterms:W3CDTF">2024-03-03T18:25:24Z</dcterms:modified>
</cp:coreProperties>
</file>