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67" r:id="rId5"/>
    <p:sldId id="268" r:id="rId6"/>
    <p:sldId id="269" r:id="rId7"/>
    <p:sldId id="270" r:id="rId8"/>
    <p:sldId id="260" r:id="rId9"/>
    <p:sldId id="271" r:id="rId10"/>
    <p:sldId id="272" r:id="rId11"/>
    <p:sldId id="273"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E36D95-2D07-42DA-9F2B-683F0B8547EB}">
  <a:tblStyle styleId="{72E36D95-2D07-42DA-9F2B-683F0B8547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010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265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937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699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39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eebbe402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eebbe402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4451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424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descr="White cloud in front of dark blue star-filled sky"/>
          <p:cNvPicPr preferRelativeResize="0"/>
          <p:nvPr/>
        </p:nvPicPr>
        <p:blipFill rotWithShape="1">
          <a:blip r:embed="rId3">
            <a:alphaModFix/>
          </a:blip>
          <a:srcRect r="1719" b="17067"/>
          <a:stretch/>
        </p:blipFill>
        <p:spPr>
          <a:xfrm>
            <a:off x="0" y="0"/>
            <a:ext cx="9144001" cy="5143500"/>
          </a:xfrm>
          <a:prstGeom prst="rect">
            <a:avLst/>
          </a:prstGeom>
          <a:noFill/>
          <a:ln>
            <a:noFill/>
          </a:ln>
        </p:spPr>
      </p:pic>
      <p:sp>
        <p:nvSpPr>
          <p:cNvPr id="105" name="Google Shape;105;p25"/>
          <p:cNvSpPr txBox="1">
            <a:spLocks noGrp="1"/>
          </p:cNvSpPr>
          <p:nvPr>
            <p:ph type="ctrTitle"/>
          </p:nvPr>
        </p:nvSpPr>
        <p:spPr>
          <a:xfrm>
            <a:off x="668494" y="630644"/>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Car Price Prediction</a:t>
            </a:r>
            <a:endParaRPr sz="6000" dirty="0"/>
          </a:p>
        </p:txBody>
      </p:sp>
      <p:sp>
        <p:nvSpPr>
          <p:cNvPr id="107" name="Google Shape;107;p25"/>
          <p:cNvSpPr txBox="1">
            <a:spLocks noGrp="1"/>
          </p:cNvSpPr>
          <p:nvPr>
            <p:ph type="subTitle" idx="1"/>
          </p:nvPr>
        </p:nvSpPr>
        <p:spPr>
          <a:xfrm>
            <a:off x="510450" y="4370773"/>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prapons@hotmail.com</a:t>
            </a:r>
            <a:endParaRPr sz="1800" dirty="0"/>
          </a:p>
        </p:txBody>
      </p:sp>
      <p:sp>
        <p:nvSpPr>
          <p:cNvPr id="3" name="Subtitle 2">
            <a:extLst>
              <a:ext uri="{FF2B5EF4-FFF2-40B4-BE49-F238E27FC236}">
                <a16:creationId xmlns:a16="http://schemas.microsoft.com/office/drawing/2014/main" id="{A9D73CD0-D4A3-4F71-86E1-E6C30E312D06}"/>
              </a:ext>
            </a:extLst>
          </p:cNvPr>
          <p:cNvSpPr>
            <a:spLocks noGrp="1"/>
          </p:cNvSpPr>
          <p:nvPr>
            <p:ph type="subTitle" idx="1"/>
          </p:nvPr>
        </p:nvSpPr>
        <p:spPr>
          <a:xfrm>
            <a:off x="668494" y="2592211"/>
            <a:ext cx="8123100" cy="630000"/>
          </a:xfrm>
        </p:spPr>
        <p:txBody>
          <a:bodyPr/>
          <a:lstStyle/>
          <a:p>
            <a:r>
              <a:rPr lang="en-US" dirty="0"/>
              <a:t>https://github.com/prapons01/UCB_AIML/blob/main/prompt_II.ipynb</a:t>
            </a:r>
          </a:p>
          <a:p>
            <a:endParaRPr lang="en-US" dirty="0"/>
          </a:p>
          <a:p>
            <a:r>
              <a:rPr lang="en-US" dirty="0"/>
              <a:t>Raju Ponniah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24481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Deployment</a:t>
            </a:r>
            <a:endParaRPr sz="3600" dirty="0"/>
          </a:p>
        </p:txBody>
      </p:sp>
      <p:sp>
        <p:nvSpPr>
          <p:cNvPr id="5" name="Google Shape;114;p26">
            <a:extLst>
              <a:ext uri="{FF2B5EF4-FFF2-40B4-BE49-F238E27FC236}">
                <a16:creationId xmlns:a16="http://schemas.microsoft.com/office/drawing/2014/main" id="{E50987CD-D8EC-C101-FF80-423354FA9A9E}"/>
              </a:ext>
            </a:extLst>
          </p:cNvPr>
          <p:cNvSpPr txBox="1">
            <a:spLocks noGrp="1"/>
          </p:cNvSpPr>
          <p:nvPr>
            <p:ph type="body" idx="1"/>
          </p:nvPr>
        </p:nvSpPr>
        <p:spPr>
          <a:xfrm>
            <a:off x="244810" y="807150"/>
            <a:ext cx="8386823" cy="3529200"/>
          </a:xfrm>
          <a:prstGeom prst="rect">
            <a:avLst/>
          </a:prstGeom>
        </p:spPr>
        <p:txBody>
          <a:bodyPr spcFirstLastPara="1" wrap="square" lIns="91425" tIns="91425" rIns="91425" bIns="91425" anchor="t" anchorCtr="0">
            <a:noAutofit/>
          </a:bodyPr>
          <a:lstStyle/>
          <a:p>
            <a:pPr marL="171450" indent="-171450">
              <a:buSzPct val="81000"/>
              <a:buFont typeface="Wingdings" panose="05000000000000000000" pitchFamily="2" charset="2"/>
              <a:buChar char="ü"/>
            </a:pPr>
            <a:r>
              <a:rPr lang="en-US" sz="1200" dirty="0"/>
              <a:t>Model 2 is a better model, because it is built based upon more characteristics</a:t>
            </a:r>
          </a:p>
          <a:p>
            <a:pPr marL="171450" indent="-171450">
              <a:buSzPct val="81000"/>
              <a:buFont typeface="Wingdings" panose="05000000000000000000" pitchFamily="2" charset="2"/>
              <a:buChar char="ü"/>
            </a:pPr>
            <a:r>
              <a:rPr lang="en-US" sz="1200" dirty="0"/>
              <a:t>(Age, Odometer, Manufacturer, Fuel, Condition, Title and Transmission)</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With the test data,  the model error is by about $7,780.21, which is a considerable error given the context of car pricing. (This may be due to limited data)</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R² &amp; Adjusted R²: An R² of 0.25 indicates that only 25% of the variance in the car prices is being explained by the model. This is quite low, suggesting that the model is not capturing much of the variability in car prices.</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endParaRPr lang="en-US" sz="12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1600"/>
              </a:spcAft>
              <a:buSzPct val="81000"/>
              <a:buFont typeface="Wingdings" panose="05000000000000000000" pitchFamily="2" charset="2"/>
              <a:buChar char="ü"/>
            </a:pPr>
            <a:endParaRPr sz="1100" dirty="0"/>
          </a:p>
        </p:txBody>
      </p:sp>
      <p:graphicFrame>
        <p:nvGraphicFramePr>
          <p:cNvPr id="2" name="Table 1">
            <a:extLst>
              <a:ext uri="{FF2B5EF4-FFF2-40B4-BE49-F238E27FC236}">
                <a16:creationId xmlns:a16="http://schemas.microsoft.com/office/drawing/2014/main" id="{F2DED405-F8EB-E65F-FDFA-7D8FCAC5C2E1}"/>
              </a:ext>
            </a:extLst>
          </p:cNvPr>
          <p:cNvGraphicFramePr>
            <a:graphicFrameLocks noGrp="1"/>
          </p:cNvGraphicFramePr>
          <p:nvPr>
            <p:extLst>
              <p:ext uri="{D42A27DB-BD31-4B8C-83A1-F6EECF244321}">
                <p14:modId xmlns:p14="http://schemas.microsoft.com/office/powerpoint/2010/main" val="3742891650"/>
              </p:ext>
            </p:extLst>
          </p:nvPr>
        </p:nvGraphicFramePr>
        <p:xfrm>
          <a:off x="244809" y="2780105"/>
          <a:ext cx="8386824" cy="2204720"/>
        </p:xfrm>
        <a:graphic>
          <a:graphicData uri="http://schemas.openxmlformats.org/drawingml/2006/table">
            <a:tbl>
              <a:tblPr firstRow="1" bandRow="1">
                <a:tableStyleId>{72E36D95-2D07-42DA-9F2B-683F0B8547EB}</a:tableStyleId>
              </a:tblPr>
              <a:tblGrid>
                <a:gridCol w="4193412">
                  <a:extLst>
                    <a:ext uri="{9D8B030D-6E8A-4147-A177-3AD203B41FA5}">
                      <a16:colId xmlns:a16="http://schemas.microsoft.com/office/drawing/2014/main" val="859934440"/>
                    </a:ext>
                  </a:extLst>
                </a:gridCol>
                <a:gridCol w="4193412">
                  <a:extLst>
                    <a:ext uri="{9D8B030D-6E8A-4147-A177-3AD203B41FA5}">
                      <a16:colId xmlns:a16="http://schemas.microsoft.com/office/drawing/2014/main" val="3934137050"/>
                    </a:ext>
                  </a:extLst>
                </a:gridCol>
              </a:tblGrid>
              <a:tr h="370840">
                <a:tc>
                  <a:txBody>
                    <a:bodyPr/>
                    <a:lstStyle/>
                    <a:p>
                      <a:r>
                        <a:rPr lang="en-US" dirty="0"/>
                        <a:t>Characteristics</a:t>
                      </a:r>
                    </a:p>
                  </a:txBody>
                  <a:tcPr/>
                </a:tc>
                <a:tc>
                  <a:txBody>
                    <a:bodyPr/>
                    <a:lstStyle/>
                    <a:p>
                      <a:r>
                        <a:rPr lang="en-US" dirty="0"/>
                        <a:t>Comment</a:t>
                      </a:r>
                    </a:p>
                  </a:txBody>
                  <a:tcPr/>
                </a:tc>
                <a:extLst>
                  <a:ext uri="{0D108BD9-81ED-4DB2-BD59-A6C34878D82A}">
                    <a16:rowId xmlns:a16="http://schemas.microsoft.com/office/drawing/2014/main" val="3738909732"/>
                  </a:ext>
                </a:extLst>
              </a:tr>
              <a:tr h="370840">
                <a:tc>
                  <a:txBody>
                    <a:bodyPr/>
                    <a:lstStyle/>
                    <a:p>
                      <a:r>
                        <a:rPr lang="en-US" altLang="en-US" dirty="0">
                          <a:latin typeface="Courier New" panose="02070309020205020404" pitchFamily="49" charset="0"/>
                        </a:rPr>
                        <a:t>M</a:t>
                      </a:r>
                      <a:r>
                        <a:rPr kumimoji="0" lang="en-US" altLang="en-US" b="0" i="0" u="none" strike="noStrike" cap="none" normalizeH="0" baseline="0" dirty="0">
                          <a:ln>
                            <a:noFill/>
                          </a:ln>
                          <a:solidFill>
                            <a:srgbClr val="000000"/>
                          </a:solidFill>
                          <a:effectLst/>
                          <a:latin typeface="Courier New" panose="02070309020205020404" pitchFamily="49" charset="0"/>
                        </a:rPr>
                        <a:t>anufacturer , Condition new, </a:t>
                      </a:r>
                      <a:r>
                        <a:rPr lang="en-US" altLang="en-US" dirty="0">
                          <a:latin typeface="Courier New" panose="02070309020205020404" pitchFamily="49" charset="0"/>
                        </a:rPr>
                        <a:t>F</a:t>
                      </a:r>
                      <a:r>
                        <a:rPr kumimoji="0" lang="en-US" altLang="en-US" b="0" i="0" u="none" strike="noStrike" cap="none" normalizeH="0" baseline="0" dirty="0">
                          <a:ln>
                            <a:noFill/>
                          </a:ln>
                          <a:solidFill>
                            <a:srgbClr val="000000"/>
                          </a:solidFill>
                          <a:effectLst/>
                          <a:latin typeface="Courier New" panose="02070309020205020404" pitchFamily="49" charset="0"/>
                        </a:rPr>
                        <a:t>uel</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diesel, Transmission automatic , Title status lien </a:t>
                      </a:r>
                      <a:endParaRPr lang="en-US" dirty="0"/>
                    </a:p>
                  </a:txBody>
                  <a:tcPr/>
                </a:tc>
                <a:tc>
                  <a:txBody>
                    <a:bodyPr/>
                    <a:lstStyle/>
                    <a:p>
                      <a:r>
                        <a:rPr lang="en-US" dirty="0"/>
                        <a:t>All have positive influence</a:t>
                      </a:r>
                    </a:p>
                  </a:txBody>
                  <a:tcPr/>
                </a:tc>
                <a:extLst>
                  <a:ext uri="{0D108BD9-81ED-4DB2-BD59-A6C34878D82A}">
                    <a16:rowId xmlns:a16="http://schemas.microsoft.com/office/drawing/2014/main" val="1254076664"/>
                  </a:ext>
                </a:extLst>
              </a:tr>
              <a:tr h="370840">
                <a:tc>
                  <a:txBody>
                    <a:bodyPr/>
                    <a:lstStyle/>
                    <a:p>
                      <a:r>
                        <a:rPr kumimoji="0" lang="en-US" altLang="en-US" b="0" i="0" u="none" strike="noStrike" cap="none" normalizeH="0" baseline="0" dirty="0">
                          <a:ln>
                            <a:noFill/>
                          </a:ln>
                          <a:solidFill>
                            <a:srgbClr val="000000"/>
                          </a:solidFill>
                          <a:effectLst/>
                          <a:latin typeface="Courier New" panose="02070309020205020404" pitchFamily="49" charset="0"/>
                        </a:rPr>
                        <a:t>Age, Condition</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fair, Fuel other, Title status</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salvage, Transmission other </a:t>
                      </a:r>
                      <a:endParaRPr lang="en-US" dirty="0"/>
                    </a:p>
                  </a:txBody>
                  <a:tcPr/>
                </a:tc>
                <a:tc>
                  <a:txBody>
                    <a:bodyPr/>
                    <a:lstStyle/>
                    <a:p>
                      <a:r>
                        <a:rPr lang="en-US" dirty="0"/>
                        <a:t>All have negative influence</a:t>
                      </a:r>
                    </a:p>
                  </a:txBody>
                  <a:tcPr/>
                </a:tc>
                <a:extLst>
                  <a:ext uri="{0D108BD9-81ED-4DB2-BD59-A6C34878D82A}">
                    <a16:rowId xmlns:a16="http://schemas.microsoft.com/office/drawing/2014/main" val="2634348700"/>
                  </a:ext>
                </a:extLst>
              </a:tr>
              <a:tr h="370840">
                <a:tc>
                  <a:txBody>
                    <a:bodyPr/>
                    <a:lstStyle/>
                    <a:p>
                      <a:r>
                        <a:rPr kumimoji="0" lang="en-US" altLang="en-US" b="0" i="0" u="none" strike="noStrike" cap="none" normalizeH="0" baseline="0" dirty="0">
                          <a:ln>
                            <a:noFill/>
                          </a:ln>
                          <a:solidFill>
                            <a:srgbClr val="000000"/>
                          </a:solidFill>
                          <a:effectLst/>
                          <a:latin typeface="Courier New" panose="02070309020205020404" pitchFamily="49" charset="0"/>
                        </a:rPr>
                        <a:t>odometer , </a:t>
                      </a:r>
                      <a:r>
                        <a:rPr lang="en-US" altLang="en-US" dirty="0">
                          <a:latin typeface="Courier New" panose="02070309020205020404" pitchFamily="49" charset="0"/>
                        </a:rPr>
                        <a:t>F</a:t>
                      </a:r>
                      <a:r>
                        <a:rPr kumimoji="0" lang="en-US" altLang="en-US" b="0" i="0" u="none" strike="noStrike" cap="none" normalizeH="0" baseline="0" dirty="0">
                          <a:ln>
                            <a:noFill/>
                          </a:ln>
                          <a:solidFill>
                            <a:srgbClr val="000000"/>
                          </a:solidFill>
                          <a:effectLst/>
                          <a:latin typeface="Courier New" panose="02070309020205020404" pitchFamily="49" charset="0"/>
                        </a:rPr>
                        <a:t>uel</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electric </a:t>
                      </a:r>
                      <a:endParaRPr lang="en-US" dirty="0"/>
                    </a:p>
                  </a:txBody>
                  <a:tcPr/>
                </a:tc>
                <a:tc>
                  <a:txBody>
                    <a:bodyPr/>
                    <a:lstStyle/>
                    <a:p>
                      <a:r>
                        <a:rPr lang="en-US" dirty="0"/>
                        <a:t>Have limited impact on the car</a:t>
                      </a:r>
                    </a:p>
                  </a:txBody>
                  <a:tcPr/>
                </a:tc>
                <a:extLst>
                  <a:ext uri="{0D108BD9-81ED-4DB2-BD59-A6C34878D82A}">
                    <a16:rowId xmlns:a16="http://schemas.microsoft.com/office/drawing/2014/main" val="3054404552"/>
                  </a:ext>
                </a:extLst>
              </a:tr>
            </a:tbl>
          </a:graphicData>
        </a:graphic>
      </p:graphicFrame>
    </p:spTree>
    <p:extLst>
      <p:ext uri="{BB962C8B-B14F-4D97-AF65-F5344CB8AC3E}">
        <p14:creationId xmlns:p14="http://schemas.microsoft.com/office/powerpoint/2010/main" val="79114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Business Understanding</a:t>
            </a:r>
            <a:endParaRPr sz="3600" dirty="0"/>
          </a:p>
        </p:txBody>
      </p:sp>
      <p:sp>
        <p:nvSpPr>
          <p:cNvPr id="114" name="Google Shape;114;p26"/>
          <p:cNvSpPr txBox="1">
            <a:spLocks noGrp="1"/>
          </p:cNvSpPr>
          <p:nvPr>
            <p:ph type="body" idx="1"/>
          </p:nvPr>
        </p:nvSpPr>
        <p:spPr>
          <a:xfrm>
            <a:off x="311700" y="1396375"/>
            <a:ext cx="8520600" cy="3529200"/>
          </a:xfrm>
          <a:prstGeom prst="rect">
            <a:avLst/>
          </a:prstGeom>
        </p:spPr>
        <p:txBody>
          <a:bodyPr spcFirstLastPara="1" wrap="square" lIns="91425" tIns="91425" rIns="91425" bIns="91425" anchor="t" anchorCtr="0">
            <a:noAutofit/>
          </a:bodyPr>
          <a:lstStyle/>
          <a:p>
            <a:pPr marL="171450" indent="-171450">
              <a:buSzPct val="81000"/>
              <a:buFont typeface="Wingdings" panose="05000000000000000000" pitchFamily="2" charset="2"/>
              <a:buChar char="ü"/>
            </a:pPr>
            <a:r>
              <a:rPr lang="en-US" sz="1200" dirty="0"/>
              <a:t>Used car market is very competitive</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The car price determines profitability of the business along with how the inventory is managed (meaning the type of the cars to buy and sell)</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The constraint to predict the price is due to limited data</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Sometimes the car price is dictated by the local market conditions meaning the price in Irvine, CA will be higher than the price in South Bend, Indiana. This introduces an element of risk to the price prediction. To avoid this, we might have to use the regional dataset in that case as mentioned above we have limited data. The dealer should understand this risk and make a business decision accordingly.</a:t>
            </a:r>
            <a:endParaRPr sz="8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1600"/>
              </a:spcAft>
              <a:buSzPct val="81000"/>
              <a:buFont typeface="Wingdings" panose="05000000000000000000" pitchFamily="2" charset="2"/>
              <a:buChar char="ü"/>
            </a:pP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Data Understanding</a:t>
            </a:r>
            <a:endParaRPr sz="3600" dirty="0"/>
          </a:p>
        </p:txBody>
      </p:sp>
      <p:pic>
        <p:nvPicPr>
          <p:cNvPr id="10" name="Picture 2">
            <a:extLst>
              <a:ext uri="{FF2B5EF4-FFF2-40B4-BE49-F238E27FC236}">
                <a16:creationId xmlns:a16="http://schemas.microsoft.com/office/drawing/2014/main" id="{1B530D21-3024-DBD1-358C-1790776A8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78" y="1128585"/>
            <a:ext cx="3741500" cy="2829548"/>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114;p26">
            <a:extLst>
              <a:ext uri="{FF2B5EF4-FFF2-40B4-BE49-F238E27FC236}">
                <a16:creationId xmlns:a16="http://schemas.microsoft.com/office/drawing/2014/main" id="{3987A7C1-A4F2-E49D-C980-BB2581F53596}"/>
              </a:ext>
            </a:extLst>
          </p:cNvPr>
          <p:cNvSpPr txBox="1">
            <a:spLocks noGrp="1"/>
          </p:cNvSpPr>
          <p:nvPr>
            <p:ph type="body" idx="1"/>
          </p:nvPr>
        </p:nvSpPr>
        <p:spPr>
          <a:xfrm>
            <a:off x="311700" y="4133905"/>
            <a:ext cx="8520600" cy="791670"/>
          </a:xfrm>
          <a:prstGeom prst="rect">
            <a:avLst/>
          </a:prstGeom>
        </p:spPr>
        <p:txBody>
          <a:bodyPr spcFirstLastPara="1" wrap="square" lIns="91425" tIns="91425" rIns="91425" bIns="91425" anchor="t" anchorCtr="0">
            <a:noAutofit/>
          </a:bodyPr>
          <a:lstStyle/>
          <a:p>
            <a:pPr marL="171450" indent="-171450">
              <a:buSzPct val="81000"/>
              <a:buFont typeface="Wingdings" panose="05000000000000000000" pitchFamily="2" charset="2"/>
              <a:buChar char="ü"/>
            </a:pPr>
            <a:r>
              <a:rPr lang="en-US" sz="1200" dirty="0"/>
              <a:t>Normally distributed ;</a:t>
            </a:r>
          </a:p>
          <a:p>
            <a:pPr marL="171450" indent="-171450">
              <a:buSzPct val="81000"/>
              <a:buFont typeface="Wingdings" panose="05000000000000000000" pitchFamily="2" charset="2"/>
              <a:buChar char="ü"/>
            </a:pPr>
            <a:r>
              <a:rPr lang="en-US" sz="1200" dirty="0"/>
              <a:t>There are few cars priced very high, this could be due to wrong data (outliers)</a:t>
            </a:r>
          </a:p>
          <a:p>
            <a:pPr marL="171450" indent="-171450">
              <a:buSzPct val="81000"/>
              <a:buFont typeface="Wingdings" panose="05000000000000000000" pitchFamily="2" charset="2"/>
              <a:buChar char="ü"/>
            </a:pPr>
            <a:r>
              <a:rPr lang="en-US" sz="1200" dirty="0"/>
              <a:t>Reasonable number of characters are in the dataset (like manufacturer, cylinders, transmission etc.…)</a:t>
            </a:r>
          </a:p>
          <a:p>
            <a:pPr marL="171450" indent="-171450">
              <a:buSzPct val="81000"/>
              <a:buFont typeface="Wingdings" panose="05000000000000000000" pitchFamily="2" charset="2"/>
              <a:buChar char="ü"/>
            </a:pPr>
            <a:endParaRPr lang="en-US" sz="1200" dirty="0"/>
          </a:p>
          <a:p>
            <a:pPr marL="171450" lvl="0" indent="-171450" algn="l" rtl="0">
              <a:spcBef>
                <a:spcPts val="1600"/>
              </a:spcBef>
              <a:spcAft>
                <a:spcPts val="1600"/>
              </a:spcAft>
              <a:buSzPct val="81000"/>
              <a:buFont typeface="Wingdings" panose="05000000000000000000" pitchFamily="2" charset="2"/>
              <a:buChar char="ü"/>
            </a:pPr>
            <a:endParaRPr sz="1100" dirty="0"/>
          </a:p>
        </p:txBody>
      </p:sp>
      <p:pic>
        <p:nvPicPr>
          <p:cNvPr id="1027" name="Picture 3">
            <a:extLst>
              <a:ext uri="{FF2B5EF4-FFF2-40B4-BE49-F238E27FC236}">
                <a16:creationId xmlns:a16="http://schemas.microsoft.com/office/drawing/2014/main" id="{1D2D745D-7037-6149-1F78-B39C22FE78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1733" y="1197052"/>
            <a:ext cx="4542522" cy="282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7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Data Preparation</a:t>
            </a:r>
            <a:endParaRPr sz="3600" dirty="0"/>
          </a:p>
        </p:txBody>
      </p:sp>
      <p:sp>
        <p:nvSpPr>
          <p:cNvPr id="5" name="Google Shape;114;p26">
            <a:extLst>
              <a:ext uri="{FF2B5EF4-FFF2-40B4-BE49-F238E27FC236}">
                <a16:creationId xmlns:a16="http://schemas.microsoft.com/office/drawing/2014/main" id="{E50987CD-D8EC-C101-FF80-423354FA9A9E}"/>
              </a:ext>
            </a:extLst>
          </p:cNvPr>
          <p:cNvSpPr txBox="1">
            <a:spLocks noGrp="1"/>
          </p:cNvSpPr>
          <p:nvPr>
            <p:ph type="body" idx="1"/>
          </p:nvPr>
        </p:nvSpPr>
        <p:spPr>
          <a:xfrm>
            <a:off x="311700" y="1396375"/>
            <a:ext cx="8520600" cy="3529200"/>
          </a:xfrm>
          <a:prstGeom prst="rect">
            <a:avLst/>
          </a:prstGeom>
        </p:spPr>
        <p:txBody>
          <a:bodyPr spcFirstLastPara="1" wrap="square" lIns="91425" tIns="91425" rIns="91425" bIns="91425" anchor="t" anchorCtr="0">
            <a:noAutofit/>
          </a:bodyPr>
          <a:lstStyle/>
          <a:p>
            <a:pPr marL="171450" indent="-171450">
              <a:buSzPct val="81000"/>
              <a:buFont typeface="Wingdings" panose="05000000000000000000" pitchFamily="2" charset="2"/>
              <a:buChar char="ü"/>
            </a:pPr>
            <a:r>
              <a:rPr lang="en-US" sz="1200" dirty="0"/>
              <a:t>Drop NAN records</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Drop duplicates</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Remove outliers</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Calculate the age</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Identify characteristics that needs to be given importance based upon the information (ordinality…ex: manufacturer) Vs characteristics that is more of yes or no type information (Fuel – Hybrid, Gas, Electric etc.…)</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Determine the characters that are not going to be used like VIN number</a:t>
            </a:r>
            <a:endParaRPr sz="8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1600"/>
              </a:spcAft>
              <a:buSzPct val="81000"/>
              <a:buFont typeface="Wingdings" panose="05000000000000000000" pitchFamily="2" charset="2"/>
              <a:buChar char="ü"/>
            </a:pPr>
            <a:endParaRPr sz="1100" dirty="0"/>
          </a:p>
        </p:txBody>
      </p:sp>
    </p:spTree>
    <p:extLst>
      <p:ext uri="{BB962C8B-B14F-4D97-AF65-F5344CB8AC3E}">
        <p14:creationId xmlns:p14="http://schemas.microsoft.com/office/powerpoint/2010/main" val="199324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28092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Model 1</a:t>
            </a:r>
            <a:endParaRPr sz="3600" dirty="0"/>
          </a:p>
        </p:txBody>
      </p:sp>
      <p:sp>
        <p:nvSpPr>
          <p:cNvPr id="5" name="Google Shape;114;p26">
            <a:extLst>
              <a:ext uri="{FF2B5EF4-FFF2-40B4-BE49-F238E27FC236}">
                <a16:creationId xmlns:a16="http://schemas.microsoft.com/office/drawing/2014/main" id="{E50987CD-D8EC-C101-FF80-423354FA9A9E}"/>
              </a:ext>
            </a:extLst>
          </p:cNvPr>
          <p:cNvSpPr txBox="1">
            <a:spLocks noGrp="1"/>
          </p:cNvSpPr>
          <p:nvPr>
            <p:ph type="body" idx="1"/>
          </p:nvPr>
        </p:nvSpPr>
        <p:spPr>
          <a:xfrm>
            <a:off x="311700" y="1083721"/>
            <a:ext cx="3074967" cy="3529200"/>
          </a:xfrm>
          <a:prstGeom prst="rect">
            <a:avLst/>
          </a:prstGeom>
        </p:spPr>
        <p:txBody>
          <a:bodyPr spcFirstLastPara="1" wrap="square" lIns="91425" tIns="91425" rIns="91425" bIns="91425" anchor="t" anchorCtr="0">
            <a:noAutofit/>
          </a:bodyPr>
          <a:lstStyle/>
          <a:p>
            <a:pPr marL="171450" indent="-171450">
              <a:buSzPct val="81000"/>
              <a:buFont typeface="Wingdings" panose="05000000000000000000" pitchFamily="2" charset="2"/>
              <a:buChar char="ü"/>
            </a:pPr>
            <a:r>
              <a:rPr lang="en-US" sz="1200" dirty="0"/>
              <a:t>The model is a very simple one</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Based upon the manufacturer, odometer and age</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The manufacturer average price is used for ranking the manufacturer to determine the price of the car</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Age have negative correlation to the price of the car</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Odometer has limited influence according to the model. This could be due to limited data</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400" b="1" dirty="0"/>
              <a:t>Higher positive Influence Factor results in higher price</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endParaRPr sz="8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1600"/>
              </a:spcAft>
              <a:buSzPct val="81000"/>
              <a:buFont typeface="Wingdings" panose="05000000000000000000" pitchFamily="2" charset="2"/>
              <a:buChar char="ü"/>
            </a:pPr>
            <a:endParaRPr sz="1100" dirty="0"/>
          </a:p>
        </p:txBody>
      </p:sp>
      <p:pic>
        <p:nvPicPr>
          <p:cNvPr id="3074" name="Picture 2">
            <a:extLst>
              <a:ext uri="{FF2B5EF4-FFF2-40B4-BE49-F238E27FC236}">
                <a16:creationId xmlns:a16="http://schemas.microsoft.com/office/drawing/2014/main" id="{6391A7D9-A76F-C2E1-4A3B-9DD3F9947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090" y="865796"/>
            <a:ext cx="4584446" cy="3747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B0F76B2A-BE72-1BE3-F8A8-C8008A9F5A35}"/>
              </a:ext>
            </a:extLst>
          </p:cNvPr>
          <p:cNvSpPr>
            <a:spLocks noChangeArrowheads="1"/>
          </p:cNvSpPr>
          <p:nvPr/>
        </p:nvSpPr>
        <p:spPr bwMode="auto">
          <a:xfrm>
            <a:off x="5715841" y="1301096"/>
            <a:ext cx="279243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rPr>
              <a:t>Influence Factor on price</a:t>
            </a:r>
            <a:r>
              <a:rPr kumimoji="0" lang="en-US" altLang="en-US"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Manufacturer 476.11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Car age -385.58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rPr>
              <a:t>O</a:t>
            </a:r>
            <a:r>
              <a:rPr kumimoji="0" lang="en-US" altLang="en-US" b="0" i="0" u="none" strike="noStrike" cap="none" normalizeH="0" baseline="0" dirty="0">
                <a:ln>
                  <a:noFill/>
                </a:ln>
                <a:solidFill>
                  <a:srgbClr val="000000"/>
                </a:solidFill>
                <a:effectLst/>
                <a:latin typeface="Courier New" panose="02070309020205020404" pitchFamily="49" charset="0"/>
              </a:rPr>
              <a:t>dometer -0.02</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510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Model 2</a:t>
            </a:r>
            <a:endParaRPr sz="3600" dirty="0"/>
          </a:p>
        </p:txBody>
      </p:sp>
      <p:sp>
        <p:nvSpPr>
          <p:cNvPr id="5" name="Google Shape;114;p26">
            <a:extLst>
              <a:ext uri="{FF2B5EF4-FFF2-40B4-BE49-F238E27FC236}">
                <a16:creationId xmlns:a16="http://schemas.microsoft.com/office/drawing/2014/main" id="{E50987CD-D8EC-C101-FF80-423354FA9A9E}"/>
              </a:ext>
            </a:extLst>
          </p:cNvPr>
          <p:cNvSpPr txBox="1">
            <a:spLocks noGrp="1"/>
          </p:cNvSpPr>
          <p:nvPr>
            <p:ph type="body" idx="1"/>
          </p:nvPr>
        </p:nvSpPr>
        <p:spPr>
          <a:xfrm>
            <a:off x="311701" y="1396375"/>
            <a:ext cx="2680934" cy="3529200"/>
          </a:xfrm>
          <a:prstGeom prst="rect">
            <a:avLst/>
          </a:prstGeom>
        </p:spPr>
        <p:txBody>
          <a:bodyPr spcFirstLastPara="1" wrap="square" lIns="91425" tIns="91425" rIns="91425" bIns="91425" anchor="t" anchorCtr="0">
            <a:noAutofit/>
          </a:bodyPr>
          <a:lstStyle/>
          <a:p>
            <a:pPr marL="171450" indent="-171450">
              <a:buSzPct val="81000"/>
              <a:buFont typeface="Wingdings" panose="05000000000000000000" pitchFamily="2" charset="2"/>
              <a:buChar char="ü"/>
            </a:pPr>
            <a:r>
              <a:rPr lang="en-US" sz="1200" dirty="0"/>
              <a:t>Used additional characteristics like Car Condition, Fuel, Transmission, and Title Status to build the model</a:t>
            </a:r>
          </a:p>
          <a:p>
            <a:pPr marL="171450" indent="-171450">
              <a:buSzPct val="81000"/>
              <a:buFont typeface="Wingdings" panose="05000000000000000000" pitchFamily="2" charset="2"/>
              <a:buChar char="ü"/>
            </a:pPr>
            <a:r>
              <a:rPr lang="en-US" sz="1200" dirty="0"/>
              <a:t>The Fuel Diesel, Car Condition, The Title Status and Transmission have bigger influence on the price</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In this model the manufacturer influence has average influence on the price of the car</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endParaRPr sz="8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1600"/>
              </a:spcAft>
              <a:buSzPct val="81000"/>
              <a:buFont typeface="Wingdings" panose="05000000000000000000" pitchFamily="2" charset="2"/>
              <a:buChar char="ü"/>
            </a:pPr>
            <a:endParaRPr sz="1100" dirty="0"/>
          </a:p>
        </p:txBody>
      </p:sp>
      <p:pic>
        <p:nvPicPr>
          <p:cNvPr id="4098" name="Picture 2">
            <a:extLst>
              <a:ext uri="{FF2B5EF4-FFF2-40B4-BE49-F238E27FC236}">
                <a16:creationId xmlns:a16="http://schemas.microsoft.com/office/drawing/2014/main" id="{CB89530E-0C8A-4B20-8509-C5DC653AA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635" y="92483"/>
            <a:ext cx="5960534" cy="495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90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txBox="1">
            <a:spLocks noGrp="1"/>
          </p:cNvSpPr>
          <p:nvPr>
            <p:ph type="title"/>
          </p:nvPr>
        </p:nvSpPr>
        <p:spPr>
          <a:xfrm>
            <a:off x="311700" y="29289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Model 2 - Continuation</a:t>
            </a:r>
            <a:endParaRPr sz="3600" dirty="0"/>
          </a:p>
        </p:txBody>
      </p:sp>
      <p:sp>
        <p:nvSpPr>
          <p:cNvPr id="2" name="Rectangle 1">
            <a:extLst>
              <a:ext uri="{FF2B5EF4-FFF2-40B4-BE49-F238E27FC236}">
                <a16:creationId xmlns:a16="http://schemas.microsoft.com/office/drawing/2014/main" id="{D9F8EA64-56BC-A1AB-8186-2CE99357D419}"/>
              </a:ext>
            </a:extLst>
          </p:cNvPr>
          <p:cNvSpPr>
            <a:spLocks noChangeArrowheads="1"/>
          </p:cNvSpPr>
          <p:nvPr/>
        </p:nvSpPr>
        <p:spPr bwMode="auto">
          <a:xfrm>
            <a:off x="175346" y="1386810"/>
            <a:ext cx="3736600" cy="2369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rPr>
              <a:t>Factors</a:t>
            </a:r>
            <a:r>
              <a:rPr kumimoji="0" lang="en-US" altLang="en-US" b="0" i="0" u="none" strike="noStrike" cap="none" normalizeH="0" baseline="0" dirty="0">
                <a:ln>
                  <a:noFill/>
                </a:ln>
                <a:solidFill>
                  <a:srgbClr val="000000"/>
                </a:solidFill>
                <a:effectLst/>
                <a:latin typeface="Courier New" panose="02070309020205020404" pitchFamily="49" charset="0"/>
              </a:rPr>
              <a:t> Influencing the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rPr>
              <a:t>M</a:t>
            </a:r>
            <a:r>
              <a:rPr kumimoji="0" lang="en-US" altLang="en-US" b="0" i="0" u="none" strike="noStrike" cap="none" normalizeH="0" baseline="0" dirty="0">
                <a:ln>
                  <a:noFill/>
                </a:ln>
                <a:solidFill>
                  <a:srgbClr val="000000"/>
                </a:solidFill>
                <a:effectLst/>
                <a:latin typeface="Courier New" panose="02070309020205020404" pitchFamily="49" charset="0"/>
              </a:rPr>
              <a:t>anufacturer  		350.82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Age 			-348.05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odometer 		-0.02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Condition excellent 	-728.96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Condition</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fair 		-4877.72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Condition</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good 		-491.05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Condition like new 	3984.49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Condition new 		6364.61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Condition</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salvage 	-4251.35 </a:t>
            </a:r>
          </a:p>
        </p:txBody>
      </p:sp>
      <p:sp>
        <p:nvSpPr>
          <p:cNvPr id="3" name="Rectangle 2">
            <a:extLst>
              <a:ext uri="{FF2B5EF4-FFF2-40B4-BE49-F238E27FC236}">
                <a16:creationId xmlns:a16="http://schemas.microsoft.com/office/drawing/2014/main" id="{D2453055-A394-DAC3-C2AE-E8E88CF6E3CD}"/>
              </a:ext>
            </a:extLst>
          </p:cNvPr>
          <p:cNvSpPr>
            <a:spLocks noChangeArrowheads="1"/>
          </p:cNvSpPr>
          <p:nvPr/>
        </p:nvSpPr>
        <p:spPr bwMode="auto">
          <a:xfrm>
            <a:off x="4666095" y="1117160"/>
            <a:ext cx="3775072"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rPr>
              <a:t>Factors Influencing the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rPr>
              <a:t>F</a:t>
            </a:r>
            <a:r>
              <a:rPr kumimoji="0" lang="en-US" altLang="en-US" b="0" i="0" u="none" strike="noStrike" cap="none" normalizeH="0" baseline="0" dirty="0">
                <a:ln>
                  <a:noFill/>
                </a:ln>
                <a:solidFill>
                  <a:srgbClr val="000000"/>
                </a:solidFill>
                <a:effectLst/>
                <a:latin typeface="Courier New" panose="02070309020205020404" pitchFamily="49" charset="0"/>
              </a:rPr>
              <a:t>uel</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diesel 		12813.54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rPr>
              <a:t>F</a:t>
            </a:r>
            <a:r>
              <a:rPr kumimoji="0" lang="en-US" altLang="en-US" b="0" i="0" u="none" strike="noStrike" cap="none" normalizeH="0" baseline="0" dirty="0">
                <a:ln>
                  <a:noFill/>
                </a:ln>
                <a:solidFill>
                  <a:srgbClr val="000000"/>
                </a:solidFill>
                <a:effectLst/>
                <a:latin typeface="Courier New" panose="02070309020205020404" pitchFamily="49" charset="0"/>
              </a:rPr>
              <a:t>uel</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electric 		864.91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Fuel gas 		-2809.21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Fuel hybrid 		-5923.04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Fuel other 		-4946.19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Transmission automatic 	2466.50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Transmission manual 	4262.94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Transmission other 	-6729.44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Title status clean 	-31.99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Title status lien 	4978.08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Title status missing 	1346.73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Title status parts only 	-3463.51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Title status rebuilt 	-658.28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Title status</a:t>
            </a: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salvage 	-2171.02</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Model 1 Evaluation</a:t>
            </a:r>
            <a:endParaRPr sz="3600" dirty="0"/>
          </a:p>
        </p:txBody>
      </p:sp>
      <p:sp>
        <p:nvSpPr>
          <p:cNvPr id="5" name="Google Shape;114;p26">
            <a:extLst>
              <a:ext uri="{FF2B5EF4-FFF2-40B4-BE49-F238E27FC236}">
                <a16:creationId xmlns:a16="http://schemas.microsoft.com/office/drawing/2014/main" id="{E50987CD-D8EC-C101-FF80-423354FA9A9E}"/>
              </a:ext>
            </a:extLst>
          </p:cNvPr>
          <p:cNvSpPr txBox="1">
            <a:spLocks noGrp="1"/>
          </p:cNvSpPr>
          <p:nvPr>
            <p:ph type="body" idx="1"/>
          </p:nvPr>
        </p:nvSpPr>
        <p:spPr>
          <a:xfrm>
            <a:off x="311700" y="1169275"/>
            <a:ext cx="3695856" cy="3529200"/>
          </a:xfrm>
          <a:prstGeom prst="rect">
            <a:avLst/>
          </a:prstGeom>
        </p:spPr>
        <p:txBody>
          <a:bodyPr spcFirstLastPara="1" wrap="square" lIns="91425" tIns="91425" rIns="91425" bIns="91425" anchor="t" anchorCtr="0">
            <a:noAutofit/>
          </a:bodyPr>
          <a:lstStyle/>
          <a:p>
            <a:pPr marL="171450" indent="-171450">
              <a:buSzPct val="81000"/>
              <a:buFont typeface="Wingdings" panose="05000000000000000000" pitchFamily="2" charset="2"/>
              <a:buChar char="ü"/>
            </a:pPr>
            <a:r>
              <a:rPr lang="en-US" sz="1200" dirty="0"/>
              <a:t>MSE &amp; RMSE: These values are quite high, suggesting that the model’s predictions deviate significantly from the actual values. RMSE gives a sense of the average error magnitude in the same units as the target variable (price), which here is quite substantial.</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MAE: This value also confirms that on average, the model errors by about $8,496.71, which is a considerable error given the context of car pricing.</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R² &amp; Adjusted R²: An R² of 0.15 indicates that only 15% of the variance in the car prices is being explained by the model. This is quite low, suggesting that the model is not capturing much of the variability in car prices.</a:t>
            </a:r>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1600"/>
              </a:spcAft>
              <a:buSzPct val="81000"/>
              <a:buFont typeface="Wingdings" panose="05000000000000000000" pitchFamily="2" charset="2"/>
              <a:buChar char="ü"/>
            </a:pPr>
            <a:endParaRPr sz="1100" dirty="0"/>
          </a:p>
        </p:txBody>
      </p:sp>
      <p:sp>
        <p:nvSpPr>
          <p:cNvPr id="2" name="Rectangle 1">
            <a:extLst>
              <a:ext uri="{FF2B5EF4-FFF2-40B4-BE49-F238E27FC236}">
                <a16:creationId xmlns:a16="http://schemas.microsoft.com/office/drawing/2014/main" id="{51876AE1-2096-175B-29A9-3BA11C11D91A}"/>
              </a:ext>
            </a:extLst>
          </p:cNvPr>
          <p:cNvSpPr>
            <a:spLocks noChangeArrowheads="1"/>
          </p:cNvSpPr>
          <p:nvPr/>
        </p:nvSpPr>
        <p:spPr bwMode="auto">
          <a:xfrm>
            <a:off x="4255911" y="1725365"/>
            <a:ext cx="47752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Mean Squared Error (MSE): 		158839085.37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Root Mean Squared Error (RMSE): 	12603.13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Mean Absolute Error (MAE): 		8496.71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R-squared (R²): 			0.15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Adjusted R-squared: 		0.15</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21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Model 2 Evaluation</a:t>
            </a:r>
            <a:endParaRPr sz="3600" dirty="0"/>
          </a:p>
        </p:txBody>
      </p:sp>
      <p:sp>
        <p:nvSpPr>
          <p:cNvPr id="5" name="Google Shape;114;p26">
            <a:extLst>
              <a:ext uri="{FF2B5EF4-FFF2-40B4-BE49-F238E27FC236}">
                <a16:creationId xmlns:a16="http://schemas.microsoft.com/office/drawing/2014/main" id="{E50987CD-D8EC-C101-FF80-423354FA9A9E}"/>
              </a:ext>
            </a:extLst>
          </p:cNvPr>
          <p:cNvSpPr txBox="1">
            <a:spLocks noGrp="1"/>
          </p:cNvSpPr>
          <p:nvPr>
            <p:ph type="body" idx="1"/>
          </p:nvPr>
        </p:nvSpPr>
        <p:spPr>
          <a:xfrm>
            <a:off x="311700" y="1169275"/>
            <a:ext cx="3695856" cy="3529200"/>
          </a:xfrm>
          <a:prstGeom prst="rect">
            <a:avLst/>
          </a:prstGeom>
        </p:spPr>
        <p:txBody>
          <a:bodyPr spcFirstLastPara="1" wrap="square" lIns="91425" tIns="91425" rIns="91425" bIns="91425" anchor="t" anchorCtr="0">
            <a:noAutofit/>
          </a:bodyPr>
          <a:lstStyle/>
          <a:p>
            <a:pPr marL="171450" indent="-171450">
              <a:buSzPct val="81000"/>
              <a:buFont typeface="Wingdings" panose="05000000000000000000" pitchFamily="2" charset="2"/>
              <a:buChar char="ü"/>
            </a:pPr>
            <a:r>
              <a:rPr lang="en-US" sz="1200" dirty="0"/>
              <a:t>MSE &amp; RMSE: These values are quite high, suggesting that the model’s predictions deviate significantly from the actual values. RMSE gives a sense of the average error magnitude in the same units as the target variable (price), which here is quite substantial.</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MAE: This value also confirms that on average, the model errors by about $7,780.21, which is a considerable error given the context of car pricing.</a:t>
            </a:r>
          </a:p>
          <a:p>
            <a:pPr marL="171450" indent="-171450">
              <a:buSzPct val="81000"/>
              <a:buFont typeface="Wingdings" panose="05000000000000000000" pitchFamily="2" charset="2"/>
              <a:buChar char="ü"/>
            </a:pPr>
            <a:endParaRPr lang="en-US" sz="1200" dirty="0"/>
          </a:p>
          <a:p>
            <a:pPr marL="171450" indent="-171450">
              <a:buSzPct val="81000"/>
              <a:buFont typeface="Wingdings" panose="05000000000000000000" pitchFamily="2" charset="2"/>
              <a:buChar char="ü"/>
            </a:pPr>
            <a:r>
              <a:rPr lang="en-US" sz="1200" dirty="0"/>
              <a:t>R² &amp; Adjusted R²: An R² of 0.26 indicates that only 26% of the variance in the car prices is being explained by the model. This is quite low, suggesting that the model is not capturing much of the variability in car prices.</a:t>
            </a:r>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0"/>
              </a:spcAft>
              <a:buSzPct val="81000"/>
              <a:buFont typeface="Wingdings" panose="05000000000000000000" pitchFamily="2" charset="2"/>
              <a:buChar char="ü"/>
            </a:pPr>
            <a:endParaRPr sz="1100" dirty="0"/>
          </a:p>
          <a:p>
            <a:pPr marL="171450" lvl="0" indent="-171450" algn="l" rtl="0">
              <a:spcBef>
                <a:spcPts val="1600"/>
              </a:spcBef>
              <a:spcAft>
                <a:spcPts val="1600"/>
              </a:spcAft>
              <a:buSzPct val="81000"/>
              <a:buFont typeface="Wingdings" panose="05000000000000000000" pitchFamily="2" charset="2"/>
              <a:buChar char="ü"/>
            </a:pPr>
            <a:endParaRPr sz="1100" dirty="0"/>
          </a:p>
        </p:txBody>
      </p:sp>
      <p:sp>
        <p:nvSpPr>
          <p:cNvPr id="3" name="Rectangle 1">
            <a:extLst>
              <a:ext uri="{FF2B5EF4-FFF2-40B4-BE49-F238E27FC236}">
                <a16:creationId xmlns:a16="http://schemas.microsoft.com/office/drawing/2014/main" id="{A81D6D0A-889B-4862-F761-1DA5339604E9}"/>
              </a:ext>
            </a:extLst>
          </p:cNvPr>
          <p:cNvSpPr>
            <a:spLocks noChangeArrowheads="1"/>
          </p:cNvSpPr>
          <p:nvPr/>
        </p:nvSpPr>
        <p:spPr bwMode="auto">
          <a:xfrm>
            <a:off x="4572000" y="2010545"/>
            <a:ext cx="431368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Mean Squared Error (MSE): 	  139326249.78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Root Mean Squared Error (RMSE): 11803.65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Mean Absolute Error (MAE):      7780.21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R-squared (R²): 		  0.26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Adjusted R-squared:             0.25</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29301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1026</Words>
  <Application>Microsoft Office PowerPoint</Application>
  <PresentationFormat>On-screen Show (16:9)</PresentationFormat>
  <Paragraphs>139</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Proxima Nova</vt:lpstr>
      <vt:lpstr>Wingdings</vt:lpstr>
      <vt:lpstr>Courier New</vt:lpstr>
      <vt:lpstr>Simple Light</vt:lpstr>
      <vt:lpstr>Spearmint</vt:lpstr>
      <vt:lpstr>Car Price Prediction</vt:lpstr>
      <vt:lpstr>Business Understanding</vt:lpstr>
      <vt:lpstr>Data Understanding</vt:lpstr>
      <vt:lpstr>Data Preparation</vt:lpstr>
      <vt:lpstr>Model 1</vt:lpstr>
      <vt:lpstr>Model 2</vt:lpstr>
      <vt:lpstr>Model 2 - Continuation</vt:lpstr>
      <vt:lpstr>Model 1 Evaluation</vt:lpstr>
      <vt:lpstr>Model 2 Evaluation</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Coupon Problem</dc:title>
  <cp:lastModifiedBy>Raj P</cp:lastModifiedBy>
  <cp:revision>5</cp:revision>
  <dcterms:modified xsi:type="dcterms:W3CDTF">2024-05-02T03:50:42Z</dcterms:modified>
</cp:coreProperties>
</file>