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6" r:id="rId22"/>
    <p:sldId id="284" r:id="rId23"/>
    <p:sldId id="285" r:id="rId24"/>
    <p:sldId id="287" r:id="rId25"/>
    <p:sldId id="288" r:id="rId26"/>
    <p:sldId id="289" r:id="rId27"/>
    <p:sldId id="290" r:id="rId28"/>
    <p:sldId id="291" r:id="rId29"/>
    <p:sldId id="292" r:id="rId30"/>
    <p:sldId id="293" r:id="rId31"/>
    <p:sldId id="294" r:id="rId32"/>
    <p:sldId id="295" r:id="rId33"/>
    <p:sldId id="296" r:id="rId34"/>
    <p:sldId id="297" r:id="rId35"/>
    <p:sldId id="276" r:id="rId36"/>
    <p:sldId id="277" r:id="rId37"/>
    <p:sldId id="278" r:id="rId38"/>
    <p:sldId id="279" r:id="rId39"/>
    <p:sldId id="280" r:id="rId40"/>
    <p:sldId id="281" r:id="rId41"/>
    <p:sldId id="282" r:id="rId42"/>
    <p:sldId id="283"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23" r:id="rId62"/>
    <p:sldId id="316" r:id="rId63"/>
    <p:sldId id="317" r:id="rId64"/>
    <p:sldId id="318" r:id="rId65"/>
    <p:sldId id="319" r:id="rId66"/>
    <p:sldId id="320" r:id="rId67"/>
    <p:sldId id="321" r:id="rId68"/>
    <p:sldId id="322" r:id="rId69"/>
    <p:sldId id="324"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62" r:id="rId102"/>
    <p:sldId id="363" r:id="rId103"/>
    <p:sldId id="364" r:id="rId104"/>
    <p:sldId id="357" r:id="rId105"/>
    <p:sldId id="358" r:id="rId106"/>
    <p:sldId id="365" r:id="rId107"/>
    <p:sldId id="359" r:id="rId108"/>
    <p:sldId id="366" r:id="rId109"/>
    <p:sldId id="367" r:id="rId110"/>
    <p:sldId id="368" r:id="rId111"/>
    <p:sldId id="360" r:id="rId112"/>
    <p:sldId id="369" r:id="rId113"/>
    <p:sldId id="370" r:id="rId114"/>
    <p:sldId id="373" r:id="rId115"/>
    <p:sldId id="371" r:id="rId116"/>
    <p:sldId id="374" r:id="rId117"/>
    <p:sldId id="375"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3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921B-582E-E5D1-63BA-EADB9822C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71267B-07C0-90BD-5D9D-8D55597F7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5529FE-C925-A1AB-2E59-C273A4BC0CB4}"/>
              </a:ext>
            </a:extLst>
          </p:cNvPr>
          <p:cNvSpPr>
            <a:spLocks noGrp="1"/>
          </p:cNvSpPr>
          <p:nvPr>
            <p:ph type="dt" sz="half" idx="10"/>
          </p:nvPr>
        </p:nvSpPr>
        <p:spPr/>
        <p:txBody>
          <a:bodyPr/>
          <a:lstStyle/>
          <a:p>
            <a:fld id="{6DD59FAB-2834-4CF3-BA4E-D8A4DDB752B4}" type="datetimeFigureOut">
              <a:rPr lang="en-IN" smtClean="0"/>
              <a:t>21-02-2024</a:t>
            </a:fld>
            <a:endParaRPr lang="en-IN"/>
          </a:p>
        </p:txBody>
      </p:sp>
      <p:sp>
        <p:nvSpPr>
          <p:cNvPr id="5" name="Footer Placeholder 4">
            <a:extLst>
              <a:ext uri="{FF2B5EF4-FFF2-40B4-BE49-F238E27FC236}">
                <a16:creationId xmlns:a16="http://schemas.microsoft.com/office/drawing/2014/main" id="{D208F506-7DFC-170A-BC6A-89E3C49D2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9C8CF-2F2A-1DED-C2B1-C07B06E30FE8}"/>
              </a:ext>
            </a:extLst>
          </p:cNvPr>
          <p:cNvSpPr>
            <a:spLocks noGrp="1"/>
          </p:cNvSpPr>
          <p:nvPr>
            <p:ph type="sldNum" sz="quarter" idx="12"/>
          </p:nvPr>
        </p:nvSpPr>
        <p:spPr/>
        <p:txBody>
          <a:bodyPr/>
          <a:lstStyle/>
          <a:p>
            <a:fld id="{8CC86FFA-390F-4057-A120-962008035176}" type="slidenum">
              <a:rPr lang="en-IN" smtClean="0"/>
              <a:t>‹#›</a:t>
            </a:fld>
            <a:endParaRPr lang="en-IN"/>
          </a:p>
        </p:txBody>
      </p:sp>
    </p:spTree>
    <p:extLst>
      <p:ext uri="{BB962C8B-B14F-4D97-AF65-F5344CB8AC3E}">
        <p14:creationId xmlns:p14="http://schemas.microsoft.com/office/powerpoint/2010/main" val="67921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FBC4-5279-01A1-6FA7-D59CCFE77E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3DB613-7671-E655-2049-644E1E09ED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6A0477-EA1D-D683-11E4-555E39A43C4C}"/>
              </a:ext>
            </a:extLst>
          </p:cNvPr>
          <p:cNvSpPr>
            <a:spLocks noGrp="1"/>
          </p:cNvSpPr>
          <p:nvPr>
            <p:ph type="dt" sz="half" idx="10"/>
          </p:nvPr>
        </p:nvSpPr>
        <p:spPr/>
        <p:txBody>
          <a:bodyPr/>
          <a:lstStyle/>
          <a:p>
            <a:fld id="{6DD59FAB-2834-4CF3-BA4E-D8A4DDB752B4}" type="datetimeFigureOut">
              <a:rPr lang="en-IN" smtClean="0"/>
              <a:t>21-02-2024</a:t>
            </a:fld>
            <a:endParaRPr lang="en-IN"/>
          </a:p>
        </p:txBody>
      </p:sp>
      <p:sp>
        <p:nvSpPr>
          <p:cNvPr id="5" name="Footer Placeholder 4">
            <a:extLst>
              <a:ext uri="{FF2B5EF4-FFF2-40B4-BE49-F238E27FC236}">
                <a16:creationId xmlns:a16="http://schemas.microsoft.com/office/drawing/2014/main" id="{41B31B19-0DCF-D1AC-0693-72E15CAFF7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0726D-47D9-DD17-5E6A-45FA64DED491}"/>
              </a:ext>
            </a:extLst>
          </p:cNvPr>
          <p:cNvSpPr>
            <a:spLocks noGrp="1"/>
          </p:cNvSpPr>
          <p:nvPr>
            <p:ph type="sldNum" sz="quarter" idx="12"/>
          </p:nvPr>
        </p:nvSpPr>
        <p:spPr/>
        <p:txBody>
          <a:bodyPr/>
          <a:lstStyle/>
          <a:p>
            <a:fld id="{8CC86FFA-390F-4057-A120-962008035176}" type="slidenum">
              <a:rPr lang="en-IN" smtClean="0"/>
              <a:t>‹#›</a:t>
            </a:fld>
            <a:endParaRPr lang="en-IN"/>
          </a:p>
        </p:txBody>
      </p:sp>
    </p:spTree>
    <p:extLst>
      <p:ext uri="{BB962C8B-B14F-4D97-AF65-F5344CB8AC3E}">
        <p14:creationId xmlns:p14="http://schemas.microsoft.com/office/powerpoint/2010/main" val="138838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83E49-7F0E-72EB-2615-10250C340D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336726-A393-1C8B-A2C4-C459ED116E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3A2005-0E70-20F0-5E81-16B4D3D28CA7}"/>
              </a:ext>
            </a:extLst>
          </p:cNvPr>
          <p:cNvSpPr>
            <a:spLocks noGrp="1"/>
          </p:cNvSpPr>
          <p:nvPr>
            <p:ph type="dt" sz="half" idx="10"/>
          </p:nvPr>
        </p:nvSpPr>
        <p:spPr/>
        <p:txBody>
          <a:bodyPr/>
          <a:lstStyle/>
          <a:p>
            <a:fld id="{6DD59FAB-2834-4CF3-BA4E-D8A4DDB752B4}" type="datetimeFigureOut">
              <a:rPr lang="en-IN" smtClean="0"/>
              <a:t>21-02-2024</a:t>
            </a:fld>
            <a:endParaRPr lang="en-IN"/>
          </a:p>
        </p:txBody>
      </p:sp>
      <p:sp>
        <p:nvSpPr>
          <p:cNvPr id="5" name="Footer Placeholder 4">
            <a:extLst>
              <a:ext uri="{FF2B5EF4-FFF2-40B4-BE49-F238E27FC236}">
                <a16:creationId xmlns:a16="http://schemas.microsoft.com/office/drawing/2014/main" id="{32AF84B5-4322-F0FC-DAF0-601793F207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6955EC-B1D6-9D29-1DF4-BC4ADC7EF4C7}"/>
              </a:ext>
            </a:extLst>
          </p:cNvPr>
          <p:cNvSpPr>
            <a:spLocks noGrp="1"/>
          </p:cNvSpPr>
          <p:nvPr>
            <p:ph type="sldNum" sz="quarter" idx="12"/>
          </p:nvPr>
        </p:nvSpPr>
        <p:spPr/>
        <p:txBody>
          <a:bodyPr/>
          <a:lstStyle/>
          <a:p>
            <a:fld id="{8CC86FFA-390F-4057-A120-962008035176}" type="slidenum">
              <a:rPr lang="en-IN" smtClean="0"/>
              <a:t>‹#›</a:t>
            </a:fld>
            <a:endParaRPr lang="en-IN"/>
          </a:p>
        </p:txBody>
      </p:sp>
    </p:spTree>
    <p:extLst>
      <p:ext uri="{BB962C8B-B14F-4D97-AF65-F5344CB8AC3E}">
        <p14:creationId xmlns:p14="http://schemas.microsoft.com/office/powerpoint/2010/main" val="4051110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35CAB-B27C-9F3C-AB77-ED89E2BC94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04AFBB-367E-74F4-8977-B18044CD1B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D364A2-9F5B-FDD5-FBE1-805E19863EC4}"/>
              </a:ext>
            </a:extLst>
          </p:cNvPr>
          <p:cNvSpPr>
            <a:spLocks noGrp="1"/>
          </p:cNvSpPr>
          <p:nvPr>
            <p:ph type="dt" sz="half" idx="10"/>
          </p:nvPr>
        </p:nvSpPr>
        <p:spPr/>
        <p:txBody>
          <a:bodyPr/>
          <a:lstStyle/>
          <a:p>
            <a:fld id="{6DD59FAB-2834-4CF3-BA4E-D8A4DDB752B4}" type="datetimeFigureOut">
              <a:rPr lang="en-IN" smtClean="0"/>
              <a:t>21-02-2024</a:t>
            </a:fld>
            <a:endParaRPr lang="en-IN"/>
          </a:p>
        </p:txBody>
      </p:sp>
      <p:sp>
        <p:nvSpPr>
          <p:cNvPr id="5" name="Footer Placeholder 4">
            <a:extLst>
              <a:ext uri="{FF2B5EF4-FFF2-40B4-BE49-F238E27FC236}">
                <a16:creationId xmlns:a16="http://schemas.microsoft.com/office/drawing/2014/main" id="{5010869C-E2F4-448D-1115-DA8C38824B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0D2FE9-80E0-2FA9-1409-242F75662098}"/>
              </a:ext>
            </a:extLst>
          </p:cNvPr>
          <p:cNvSpPr>
            <a:spLocks noGrp="1"/>
          </p:cNvSpPr>
          <p:nvPr>
            <p:ph type="sldNum" sz="quarter" idx="12"/>
          </p:nvPr>
        </p:nvSpPr>
        <p:spPr/>
        <p:txBody>
          <a:bodyPr/>
          <a:lstStyle/>
          <a:p>
            <a:fld id="{8CC86FFA-390F-4057-A120-962008035176}" type="slidenum">
              <a:rPr lang="en-IN" smtClean="0"/>
              <a:t>‹#›</a:t>
            </a:fld>
            <a:endParaRPr lang="en-IN"/>
          </a:p>
        </p:txBody>
      </p:sp>
    </p:spTree>
    <p:extLst>
      <p:ext uri="{BB962C8B-B14F-4D97-AF65-F5344CB8AC3E}">
        <p14:creationId xmlns:p14="http://schemas.microsoft.com/office/powerpoint/2010/main" val="178587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E02F-0984-4EF9-73B1-A8C8C3CD64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19BA0A-CA0E-1D96-D3D0-1D20A3315B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4E90E9-ACEE-73F3-00E7-4BCB56D41B14}"/>
              </a:ext>
            </a:extLst>
          </p:cNvPr>
          <p:cNvSpPr>
            <a:spLocks noGrp="1"/>
          </p:cNvSpPr>
          <p:nvPr>
            <p:ph type="dt" sz="half" idx="10"/>
          </p:nvPr>
        </p:nvSpPr>
        <p:spPr/>
        <p:txBody>
          <a:bodyPr/>
          <a:lstStyle/>
          <a:p>
            <a:fld id="{6DD59FAB-2834-4CF3-BA4E-D8A4DDB752B4}" type="datetimeFigureOut">
              <a:rPr lang="en-IN" smtClean="0"/>
              <a:t>21-02-2024</a:t>
            </a:fld>
            <a:endParaRPr lang="en-IN"/>
          </a:p>
        </p:txBody>
      </p:sp>
      <p:sp>
        <p:nvSpPr>
          <p:cNvPr id="5" name="Footer Placeholder 4">
            <a:extLst>
              <a:ext uri="{FF2B5EF4-FFF2-40B4-BE49-F238E27FC236}">
                <a16:creationId xmlns:a16="http://schemas.microsoft.com/office/drawing/2014/main" id="{07B9654C-B213-5162-8883-E0E918D541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9CB25-572C-0FFD-06B7-3CA3854BAB70}"/>
              </a:ext>
            </a:extLst>
          </p:cNvPr>
          <p:cNvSpPr>
            <a:spLocks noGrp="1"/>
          </p:cNvSpPr>
          <p:nvPr>
            <p:ph type="sldNum" sz="quarter" idx="12"/>
          </p:nvPr>
        </p:nvSpPr>
        <p:spPr/>
        <p:txBody>
          <a:bodyPr/>
          <a:lstStyle/>
          <a:p>
            <a:fld id="{8CC86FFA-390F-4057-A120-962008035176}" type="slidenum">
              <a:rPr lang="en-IN" smtClean="0"/>
              <a:t>‹#›</a:t>
            </a:fld>
            <a:endParaRPr lang="en-IN"/>
          </a:p>
        </p:txBody>
      </p:sp>
    </p:spTree>
    <p:extLst>
      <p:ext uri="{BB962C8B-B14F-4D97-AF65-F5344CB8AC3E}">
        <p14:creationId xmlns:p14="http://schemas.microsoft.com/office/powerpoint/2010/main" val="13121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89CF-7824-1FC2-5F68-A2134693EE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159717-3C9F-F2C0-680D-F0A5A800C5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AA2748-1E55-53F5-4A05-D9EAA15CC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02736B-A5D2-BB86-1966-9584E92D5BDC}"/>
              </a:ext>
            </a:extLst>
          </p:cNvPr>
          <p:cNvSpPr>
            <a:spLocks noGrp="1"/>
          </p:cNvSpPr>
          <p:nvPr>
            <p:ph type="dt" sz="half" idx="10"/>
          </p:nvPr>
        </p:nvSpPr>
        <p:spPr/>
        <p:txBody>
          <a:bodyPr/>
          <a:lstStyle/>
          <a:p>
            <a:fld id="{6DD59FAB-2834-4CF3-BA4E-D8A4DDB752B4}" type="datetimeFigureOut">
              <a:rPr lang="en-IN" smtClean="0"/>
              <a:t>21-02-2024</a:t>
            </a:fld>
            <a:endParaRPr lang="en-IN"/>
          </a:p>
        </p:txBody>
      </p:sp>
      <p:sp>
        <p:nvSpPr>
          <p:cNvPr id="6" name="Footer Placeholder 5">
            <a:extLst>
              <a:ext uri="{FF2B5EF4-FFF2-40B4-BE49-F238E27FC236}">
                <a16:creationId xmlns:a16="http://schemas.microsoft.com/office/drawing/2014/main" id="{BCC23465-FC4E-7DD0-0A50-FAAFCF9241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B6FF4A-4C3F-D158-6F2D-4E88F9C5D820}"/>
              </a:ext>
            </a:extLst>
          </p:cNvPr>
          <p:cNvSpPr>
            <a:spLocks noGrp="1"/>
          </p:cNvSpPr>
          <p:nvPr>
            <p:ph type="sldNum" sz="quarter" idx="12"/>
          </p:nvPr>
        </p:nvSpPr>
        <p:spPr/>
        <p:txBody>
          <a:bodyPr/>
          <a:lstStyle/>
          <a:p>
            <a:fld id="{8CC86FFA-390F-4057-A120-962008035176}" type="slidenum">
              <a:rPr lang="en-IN" smtClean="0"/>
              <a:t>‹#›</a:t>
            </a:fld>
            <a:endParaRPr lang="en-IN"/>
          </a:p>
        </p:txBody>
      </p:sp>
    </p:spTree>
    <p:extLst>
      <p:ext uri="{BB962C8B-B14F-4D97-AF65-F5344CB8AC3E}">
        <p14:creationId xmlns:p14="http://schemas.microsoft.com/office/powerpoint/2010/main" val="260205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601F-B201-CFB9-2174-7923514A2B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FE6E8A-E551-5A18-39E3-C03CF061B2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BF3074-67A8-4389-356C-BBFC1BC7A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9662E6-9374-88D6-C664-B4B757D4E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3466C8-9467-DA52-A84A-4A8B8650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918F4C-2747-3562-EA82-D762837FFA1A}"/>
              </a:ext>
            </a:extLst>
          </p:cNvPr>
          <p:cNvSpPr>
            <a:spLocks noGrp="1"/>
          </p:cNvSpPr>
          <p:nvPr>
            <p:ph type="dt" sz="half" idx="10"/>
          </p:nvPr>
        </p:nvSpPr>
        <p:spPr/>
        <p:txBody>
          <a:bodyPr/>
          <a:lstStyle/>
          <a:p>
            <a:fld id="{6DD59FAB-2834-4CF3-BA4E-D8A4DDB752B4}" type="datetimeFigureOut">
              <a:rPr lang="en-IN" smtClean="0"/>
              <a:t>21-02-2024</a:t>
            </a:fld>
            <a:endParaRPr lang="en-IN"/>
          </a:p>
        </p:txBody>
      </p:sp>
      <p:sp>
        <p:nvSpPr>
          <p:cNvPr id="8" name="Footer Placeholder 7">
            <a:extLst>
              <a:ext uri="{FF2B5EF4-FFF2-40B4-BE49-F238E27FC236}">
                <a16:creationId xmlns:a16="http://schemas.microsoft.com/office/drawing/2014/main" id="{7D5C1076-BF0F-5E18-D437-41E7CBF87E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17A737-9521-4A41-BC45-A2320A3DFA8A}"/>
              </a:ext>
            </a:extLst>
          </p:cNvPr>
          <p:cNvSpPr>
            <a:spLocks noGrp="1"/>
          </p:cNvSpPr>
          <p:nvPr>
            <p:ph type="sldNum" sz="quarter" idx="12"/>
          </p:nvPr>
        </p:nvSpPr>
        <p:spPr/>
        <p:txBody>
          <a:bodyPr/>
          <a:lstStyle/>
          <a:p>
            <a:fld id="{8CC86FFA-390F-4057-A120-962008035176}" type="slidenum">
              <a:rPr lang="en-IN" smtClean="0"/>
              <a:t>‹#›</a:t>
            </a:fld>
            <a:endParaRPr lang="en-IN"/>
          </a:p>
        </p:txBody>
      </p:sp>
    </p:spTree>
    <p:extLst>
      <p:ext uri="{BB962C8B-B14F-4D97-AF65-F5344CB8AC3E}">
        <p14:creationId xmlns:p14="http://schemas.microsoft.com/office/powerpoint/2010/main" val="732181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5D86-CAF8-0A9C-7C5B-ABA9762036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A88A46-5FDD-0975-1903-9CB3EC3EA447}"/>
              </a:ext>
            </a:extLst>
          </p:cNvPr>
          <p:cNvSpPr>
            <a:spLocks noGrp="1"/>
          </p:cNvSpPr>
          <p:nvPr>
            <p:ph type="dt" sz="half" idx="10"/>
          </p:nvPr>
        </p:nvSpPr>
        <p:spPr/>
        <p:txBody>
          <a:bodyPr/>
          <a:lstStyle/>
          <a:p>
            <a:fld id="{6DD59FAB-2834-4CF3-BA4E-D8A4DDB752B4}" type="datetimeFigureOut">
              <a:rPr lang="en-IN" smtClean="0"/>
              <a:t>21-02-2024</a:t>
            </a:fld>
            <a:endParaRPr lang="en-IN"/>
          </a:p>
        </p:txBody>
      </p:sp>
      <p:sp>
        <p:nvSpPr>
          <p:cNvPr id="4" name="Footer Placeholder 3">
            <a:extLst>
              <a:ext uri="{FF2B5EF4-FFF2-40B4-BE49-F238E27FC236}">
                <a16:creationId xmlns:a16="http://schemas.microsoft.com/office/drawing/2014/main" id="{71B0E90B-0257-C948-657B-1B2E6FC45E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7AF1CA-D57F-1DE0-E173-CFC94B735778}"/>
              </a:ext>
            </a:extLst>
          </p:cNvPr>
          <p:cNvSpPr>
            <a:spLocks noGrp="1"/>
          </p:cNvSpPr>
          <p:nvPr>
            <p:ph type="sldNum" sz="quarter" idx="12"/>
          </p:nvPr>
        </p:nvSpPr>
        <p:spPr/>
        <p:txBody>
          <a:bodyPr/>
          <a:lstStyle/>
          <a:p>
            <a:fld id="{8CC86FFA-390F-4057-A120-962008035176}" type="slidenum">
              <a:rPr lang="en-IN" smtClean="0"/>
              <a:t>‹#›</a:t>
            </a:fld>
            <a:endParaRPr lang="en-IN"/>
          </a:p>
        </p:txBody>
      </p:sp>
    </p:spTree>
    <p:extLst>
      <p:ext uri="{BB962C8B-B14F-4D97-AF65-F5344CB8AC3E}">
        <p14:creationId xmlns:p14="http://schemas.microsoft.com/office/powerpoint/2010/main" val="91601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CCD984-8DA9-E847-A97F-642898E3DD5C}"/>
              </a:ext>
            </a:extLst>
          </p:cNvPr>
          <p:cNvSpPr>
            <a:spLocks noGrp="1"/>
          </p:cNvSpPr>
          <p:nvPr>
            <p:ph type="dt" sz="half" idx="10"/>
          </p:nvPr>
        </p:nvSpPr>
        <p:spPr/>
        <p:txBody>
          <a:bodyPr/>
          <a:lstStyle/>
          <a:p>
            <a:fld id="{6DD59FAB-2834-4CF3-BA4E-D8A4DDB752B4}" type="datetimeFigureOut">
              <a:rPr lang="en-IN" smtClean="0"/>
              <a:t>21-02-2024</a:t>
            </a:fld>
            <a:endParaRPr lang="en-IN"/>
          </a:p>
        </p:txBody>
      </p:sp>
      <p:sp>
        <p:nvSpPr>
          <p:cNvPr id="3" name="Footer Placeholder 2">
            <a:extLst>
              <a:ext uri="{FF2B5EF4-FFF2-40B4-BE49-F238E27FC236}">
                <a16:creationId xmlns:a16="http://schemas.microsoft.com/office/drawing/2014/main" id="{95A1C994-674D-8B11-3798-33872A8E4F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1AA473-79DE-B4F6-A369-B82265C0EFF1}"/>
              </a:ext>
            </a:extLst>
          </p:cNvPr>
          <p:cNvSpPr>
            <a:spLocks noGrp="1"/>
          </p:cNvSpPr>
          <p:nvPr>
            <p:ph type="sldNum" sz="quarter" idx="12"/>
          </p:nvPr>
        </p:nvSpPr>
        <p:spPr/>
        <p:txBody>
          <a:bodyPr/>
          <a:lstStyle/>
          <a:p>
            <a:fld id="{8CC86FFA-390F-4057-A120-962008035176}" type="slidenum">
              <a:rPr lang="en-IN" smtClean="0"/>
              <a:t>‹#›</a:t>
            </a:fld>
            <a:endParaRPr lang="en-IN"/>
          </a:p>
        </p:txBody>
      </p:sp>
    </p:spTree>
    <p:extLst>
      <p:ext uri="{BB962C8B-B14F-4D97-AF65-F5344CB8AC3E}">
        <p14:creationId xmlns:p14="http://schemas.microsoft.com/office/powerpoint/2010/main" val="89617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C7D9-40EF-8DB2-8811-6CB116B51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389EC3-3178-D312-23EC-1DC77C45B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F77D62-CEFC-8E02-E48B-69BA9D5A5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17790-D4F1-A042-F593-C3F6B624FC1A}"/>
              </a:ext>
            </a:extLst>
          </p:cNvPr>
          <p:cNvSpPr>
            <a:spLocks noGrp="1"/>
          </p:cNvSpPr>
          <p:nvPr>
            <p:ph type="dt" sz="half" idx="10"/>
          </p:nvPr>
        </p:nvSpPr>
        <p:spPr/>
        <p:txBody>
          <a:bodyPr/>
          <a:lstStyle/>
          <a:p>
            <a:fld id="{6DD59FAB-2834-4CF3-BA4E-D8A4DDB752B4}" type="datetimeFigureOut">
              <a:rPr lang="en-IN" smtClean="0"/>
              <a:t>21-02-2024</a:t>
            </a:fld>
            <a:endParaRPr lang="en-IN"/>
          </a:p>
        </p:txBody>
      </p:sp>
      <p:sp>
        <p:nvSpPr>
          <p:cNvPr id="6" name="Footer Placeholder 5">
            <a:extLst>
              <a:ext uri="{FF2B5EF4-FFF2-40B4-BE49-F238E27FC236}">
                <a16:creationId xmlns:a16="http://schemas.microsoft.com/office/drawing/2014/main" id="{D55EC496-AAFB-9E65-7A1F-EB08E10AB8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EBD002-B26D-7A42-3F4E-BDE89AF22B3F}"/>
              </a:ext>
            </a:extLst>
          </p:cNvPr>
          <p:cNvSpPr>
            <a:spLocks noGrp="1"/>
          </p:cNvSpPr>
          <p:nvPr>
            <p:ph type="sldNum" sz="quarter" idx="12"/>
          </p:nvPr>
        </p:nvSpPr>
        <p:spPr/>
        <p:txBody>
          <a:bodyPr/>
          <a:lstStyle/>
          <a:p>
            <a:fld id="{8CC86FFA-390F-4057-A120-962008035176}" type="slidenum">
              <a:rPr lang="en-IN" smtClean="0"/>
              <a:t>‹#›</a:t>
            </a:fld>
            <a:endParaRPr lang="en-IN"/>
          </a:p>
        </p:txBody>
      </p:sp>
    </p:spTree>
    <p:extLst>
      <p:ext uri="{BB962C8B-B14F-4D97-AF65-F5344CB8AC3E}">
        <p14:creationId xmlns:p14="http://schemas.microsoft.com/office/powerpoint/2010/main" val="353296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7B1A-C367-9F71-4F8F-7509186F4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5466A9-F6B6-B514-4348-C195BEE91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C618DD-6026-B5A0-DA02-10456187C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45FD6-4E32-FB78-A057-5799747D8942}"/>
              </a:ext>
            </a:extLst>
          </p:cNvPr>
          <p:cNvSpPr>
            <a:spLocks noGrp="1"/>
          </p:cNvSpPr>
          <p:nvPr>
            <p:ph type="dt" sz="half" idx="10"/>
          </p:nvPr>
        </p:nvSpPr>
        <p:spPr/>
        <p:txBody>
          <a:bodyPr/>
          <a:lstStyle/>
          <a:p>
            <a:fld id="{6DD59FAB-2834-4CF3-BA4E-D8A4DDB752B4}" type="datetimeFigureOut">
              <a:rPr lang="en-IN" smtClean="0"/>
              <a:t>21-02-2024</a:t>
            </a:fld>
            <a:endParaRPr lang="en-IN"/>
          </a:p>
        </p:txBody>
      </p:sp>
      <p:sp>
        <p:nvSpPr>
          <p:cNvPr id="6" name="Footer Placeholder 5">
            <a:extLst>
              <a:ext uri="{FF2B5EF4-FFF2-40B4-BE49-F238E27FC236}">
                <a16:creationId xmlns:a16="http://schemas.microsoft.com/office/drawing/2014/main" id="{1B07E260-8AF9-A6D1-31ED-3457491877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414250-133F-8D32-6D3F-92678563BA81}"/>
              </a:ext>
            </a:extLst>
          </p:cNvPr>
          <p:cNvSpPr>
            <a:spLocks noGrp="1"/>
          </p:cNvSpPr>
          <p:nvPr>
            <p:ph type="sldNum" sz="quarter" idx="12"/>
          </p:nvPr>
        </p:nvSpPr>
        <p:spPr/>
        <p:txBody>
          <a:bodyPr/>
          <a:lstStyle/>
          <a:p>
            <a:fld id="{8CC86FFA-390F-4057-A120-962008035176}" type="slidenum">
              <a:rPr lang="en-IN" smtClean="0"/>
              <a:t>‹#›</a:t>
            </a:fld>
            <a:endParaRPr lang="en-IN"/>
          </a:p>
        </p:txBody>
      </p:sp>
    </p:spTree>
    <p:extLst>
      <p:ext uri="{BB962C8B-B14F-4D97-AF65-F5344CB8AC3E}">
        <p14:creationId xmlns:p14="http://schemas.microsoft.com/office/powerpoint/2010/main" val="157748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195EBB-4DD8-70CC-9916-CA39AB9C73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DB58EC-817E-BDFF-89C3-F86113221C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D6E7D6-E940-D46C-1481-B9B1C05D60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59FAB-2834-4CF3-BA4E-D8A4DDB752B4}" type="datetimeFigureOut">
              <a:rPr lang="en-IN" smtClean="0"/>
              <a:t>21-02-2024</a:t>
            </a:fld>
            <a:endParaRPr lang="en-IN"/>
          </a:p>
        </p:txBody>
      </p:sp>
      <p:sp>
        <p:nvSpPr>
          <p:cNvPr id="5" name="Footer Placeholder 4">
            <a:extLst>
              <a:ext uri="{FF2B5EF4-FFF2-40B4-BE49-F238E27FC236}">
                <a16:creationId xmlns:a16="http://schemas.microsoft.com/office/drawing/2014/main" id="{6B6A23EE-DF28-D6D3-9D6F-35365582D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F84D03-5962-77E0-9235-CD1C727A9A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86FFA-390F-4057-A120-962008035176}" type="slidenum">
              <a:rPr lang="en-IN" smtClean="0"/>
              <a:t>‹#›</a:t>
            </a:fld>
            <a:endParaRPr lang="en-IN"/>
          </a:p>
        </p:txBody>
      </p:sp>
    </p:spTree>
    <p:extLst>
      <p:ext uri="{BB962C8B-B14F-4D97-AF65-F5344CB8AC3E}">
        <p14:creationId xmlns:p14="http://schemas.microsoft.com/office/powerpoint/2010/main" val="138169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mygreatlearning.com/blog/dbms-tutori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DC903-6B8D-9D2F-5502-6478315723FD}"/>
              </a:ext>
            </a:extLst>
          </p:cNvPr>
          <p:cNvSpPr>
            <a:spLocks noGrp="1"/>
          </p:cNvSpPr>
          <p:nvPr>
            <p:ph type="ctrTitle"/>
          </p:nvPr>
        </p:nvSpPr>
        <p:spPr/>
        <p:txBody>
          <a:bodyPr/>
          <a:lstStyle/>
          <a:p>
            <a:r>
              <a:rPr lang="en-IN" dirty="0"/>
              <a:t>Database Commands</a:t>
            </a:r>
          </a:p>
        </p:txBody>
      </p:sp>
      <p:sp>
        <p:nvSpPr>
          <p:cNvPr id="3" name="Subtitle 2">
            <a:extLst>
              <a:ext uri="{FF2B5EF4-FFF2-40B4-BE49-F238E27FC236}">
                <a16:creationId xmlns:a16="http://schemas.microsoft.com/office/drawing/2014/main" id="{7BCB9A1E-E475-BC9A-879A-14B78CD09DE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51088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lstStyle/>
          <a:p>
            <a:pPr algn="just"/>
            <a:r>
              <a:rPr lang="en-US" b="1" i="0" dirty="0">
                <a:solidFill>
                  <a:srgbClr val="333333"/>
                </a:solidFill>
                <a:effectLst/>
                <a:latin typeface="inter-bold"/>
              </a:rPr>
              <a:t>INSERT:</a:t>
            </a:r>
            <a:r>
              <a:rPr lang="en-US" b="0" i="0" dirty="0">
                <a:solidFill>
                  <a:srgbClr val="333333"/>
                </a:solidFill>
                <a:effectLst/>
                <a:latin typeface="inter-regular"/>
              </a:rPr>
              <a:t> The INSERT statement is a SQL query. It is used to insert data into the row of a table.</a:t>
            </a: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INSERT INTO TABLE_NAME    </a:t>
            </a:r>
          </a:p>
          <a:p>
            <a:pPr marL="0" indent="0" algn="just">
              <a:buNone/>
            </a:pPr>
            <a:r>
              <a:rPr lang="en-US" b="0" i="0" dirty="0">
                <a:solidFill>
                  <a:srgbClr val="000000"/>
                </a:solidFill>
                <a:effectLst/>
                <a:latin typeface="inter-regular"/>
              </a:rPr>
              <a:t>(col1, col2, col3,.... col N)  </a:t>
            </a:r>
          </a:p>
          <a:p>
            <a:pPr marL="0" indent="0" algn="just">
              <a:buNone/>
            </a:pPr>
            <a:r>
              <a:rPr lang="en-US" b="0" i="0" dirty="0">
                <a:solidFill>
                  <a:srgbClr val="000000"/>
                </a:solidFill>
                <a:effectLst/>
                <a:latin typeface="inter-regular"/>
              </a:rPr>
              <a:t>VALUES (value1, value2, value3, .... </a:t>
            </a:r>
            <a:r>
              <a:rPr lang="en-US" b="0" i="0" dirty="0" err="1">
                <a:solidFill>
                  <a:srgbClr val="000000"/>
                </a:solidFill>
                <a:effectLst/>
                <a:latin typeface="inter-regular"/>
              </a:rPr>
              <a:t>valueN</a:t>
            </a:r>
            <a:r>
              <a:rPr lang="en-US"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33839680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DA53-93A6-3BFE-404A-7D4FD936DEED}"/>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41C3F9A1-F8D8-31E4-B05C-18CBD5354356}"/>
              </a:ext>
            </a:extLst>
          </p:cNvPr>
          <p:cNvGraphicFramePr>
            <a:graphicFrameLocks noGrp="1"/>
          </p:cNvGraphicFramePr>
          <p:nvPr>
            <p:ph idx="1"/>
            <p:extLst>
              <p:ext uri="{D42A27DB-BD31-4B8C-83A1-F6EECF244321}">
                <p14:modId xmlns:p14="http://schemas.microsoft.com/office/powerpoint/2010/main" val="345111807"/>
              </p:ext>
            </p:extLst>
          </p:nvPr>
        </p:nvGraphicFramePr>
        <p:xfrm>
          <a:off x="1419498" y="2629694"/>
          <a:ext cx="7910240" cy="2468880"/>
        </p:xfrm>
        <a:graphic>
          <a:graphicData uri="http://schemas.openxmlformats.org/drawingml/2006/table">
            <a:tbl>
              <a:tblPr/>
              <a:tblGrid>
                <a:gridCol w="1582048">
                  <a:extLst>
                    <a:ext uri="{9D8B030D-6E8A-4147-A177-3AD203B41FA5}">
                      <a16:colId xmlns:a16="http://schemas.microsoft.com/office/drawing/2014/main" val="769570920"/>
                    </a:ext>
                  </a:extLst>
                </a:gridCol>
                <a:gridCol w="1582048">
                  <a:extLst>
                    <a:ext uri="{9D8B030D-6E8A-4147-A177-3AD203B41FA5}">
                      <a16:colId xmlns:a16="http://schemas.microsoft.com/office/drawing/2014/main" val="2051474261"/>
                    </a:ext>
                  </a:extLst>
                </a:gridCol>
                <a:gridCol w="1582048">
                  <a:extLst>
                    <a:ext uri="{9D8B030D-6E8A-4147-A177-3AD203B41FA5}">
                      <a16:colId xmlns:a16="http://schemas.microsoft.com/office/drawing/2014/main" val="2305969802"/>
                    </a:ext>
                  </a:extLst>
                </a:gridCol>
                <a:gridCol w="1582048">
                  <a:extLst>
                    <a:ext uri="{9D8B030D-6E8A-4147-A177-3AD203B41FA5}">
                      <a16:colId xmlns:a16="http://schemas.microsoft.com/office/drawing/2014/main" val="4061323503"/>
                    </a:ext>
                  </a:extLst>
                </a:gridCol>
                <a:gridCol w="1582048">
                  <a:extLst>
                    <a:ext uri="{9D8B030D-6E8A-4147-A177-3AD203B41FA5}">
                      <a16:colId xmlns:a16="http://schemas.microsoft.com/office/drawing/2014/main" val="782637630"/>
                    </a:ext>
                  </a:extLst>
                </a:gridCol>
              </a:tblGrid>
              <a:tr h="0">
                <a:tc>
                  <a:txBody>
                    <a:bodyPr/>
                    <a:lstStyle/>
                    <a:p>
                      <a:pPr algn="l" fontAlgn="t"/>
                      <a:r>
                        <a:rPr lang="en-IN">
                          <a:solidFill>
                            <a:srgbClr val="000000"/>
                          </a:solidFill>
                          <a:effectLst/>
                          <a:latin typeface="times new roman" panose="02020603050405020304" pitchFamily="18" charset="0"/>
                        </a:rPr>
                        <a:t>ID</a:t>
                      </a:r>
                    </a:p>
                  </a:txBody>
                  <a:tcPr marT="91440" marB="91440">
                    <a:lnL w="7620" cap="flat" cmpd="sng" algn="ctr">
                      <a:solidFill>
                        <a:srgbClr val="705152"/>
                      </a:solidFill>
                      <a:prstDash val="solid"/>
                      <a:round/>
                      <a:headEnd type="none" w="med" len="med"/>
                      <a:tailEnd type="none" w="med" len="med"/>
                    </a:lnL>
                    <a:lnR w="7620" cap="flat" cmpd="sng" algn="ctr">
                      <a:solidFill>
                        <a:srgbClr val="705152"/>
                      </a:solidFill>
                      <a:prstDash val="solid"/>
                      <a:round/>
                      <a:headEnd type="none" w="med" len="med"/>
                      <a:tailEnd type="none" w="med" len="med"/>
                    </a:lnR>
                    <a:lnT w="7620" cap="flat" cmpd="sng" algn="ctr">
                      <a:solidFill>
                        <a:srgbClr val="70515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Name</a:t>
                      </a:r>
                    </a:p>
                  </a:txBody>
                  <a:tcPr marT="91440" marB="91440">
                    <a:lnL w="7620" cap="flat" cmpd="sng" algn="ctr">
                      <a:solidFill>
                        <a:srgbClr val="705152"/>
                      </a:solidFill>
                      <a:prstDash val="solid"/>
                      <a:round/>
                      <a:headEnd type="none" w="med" len="med"/>
                      <a:tailEnd type="none" w="med" len="med"/>
                    </a:lnL>
                    <a:lnR w="7620" cap="flat" cmpd="sng" algn="ctr">
                      <a:solidFill>
                        <a:srgbClr val="705152"/>
                      </a:solidFill>
                      <a:prstDash val="solid"/>
                      <a:round/>
                      <a:headEnd type="none" w="med" len="med"/>
                      <a:tailEnd type="none" w="med" len="med"/>
                    </a:lnR>
                    <a:lnT w="7620" cap="flat" cmpd="sng" algn="ctr">
                      <a:solidFill>
                        <a:srgbClr val="70515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Hometown</a:t>
                      </a:r>
                    </a:p>
                  </a:txBody>
                  <a:tcPr marT="91440" marB="91440">
                    <a:lnL w="7620" cap="flat" cmpd="sng" algn="ctr">
                      <a:solidFill>
                        <a:srgbClr val="705152"/>
                      </a:solidFill>
                      <a:prstDash val="solid"/>
                      <a:round/>
                      <a:headEnd type="none" w="med" len="med"/>
                      <a:tailEnd type="none" w="med" len="med"/>
                    </a:lnL>
                    <a:lnR w="7620" cap="flat" cmpd="sng" algn="ctr">
                      <a:solidFill>
                        <a:srgbClr val="705152"/>
                      </a:solidFill>
                      <a:prstDash val="solid"/>
                      <a:round/>
                      <a:headEnd type="none" w="med" len="med"/>
                      <a:tailEnd type="none" w="med" len="med"/>
                    </a:lnR>
                    <a:lnT w="7620" cap="flat" cmpd="sng" algn="ctr">
                      <a:solidFill>
                        <a:srgbClr val="70515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Percentage</a:t>
                      </a:r>
                    </a:p>
                  </a:txBody>
                  <a:tcPr marT="91440" marB="91440">
                    <a:lnL w="7620" cap="flat" cmpd="sng" algn="ctr">
                      <a:solidFill>
                        <a:srgbClr val="705152"/>
                      </a:solidFill>
                      <a:prstDash val="solid"/>
                      <a:round/>
                      <a:headEnd type="none" w="med" len="med"/>
                      <a:tailEnd type="none" w="med" len="med"/>
                    </a:lnL>
                    <a:lnR w="7620" cap="flat" cmpd="sng" algn="ctr">
                      <a:solidFill>
                        <a:srgbClr val="705152"/>
                      </a:solidFill>
                      <a:prstDash val="solid"/>
                      <a:round/>
                      <a:headEnd type="none" w="med" len="med"/>
                      <a:tailEnd type="none" w="med" len="med"/>
                    </a:lnR>
                    <a:lnT w="7620" cap="flat" cmpd="sng" algn="ctr">
                      <a:solidFill>
                        <a:srgbClr val="70515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Favourite_Subject</a:t>
                      </a:r>
                    </a:p>
                  </a:txBody>
                  <a:tcPr marT="91440" marB="91440">
                    <a:lnL w="7620" cap="flat" cmpd="sng" algn="ctr">
                      <a:solidFill>
                        <a:srgbClr val="705152"/>
                      </a:solidFill>
                      <a:prstDash val="solid"/>
                      <a:round/>
                      <a:headEnd type="none" w="med" len="med"/>
                      <a:tailEnd type="none" w="med" len="med"/>
                    </a:lnL>
                    <a:lnR w="7620" cap="flat" cmpd="sng" algn="ctr">
                      <a:solidFill>
                        <a:srgbClr val="705152"/>
                      </a:solidFill>
                      <a:prstDash val="solid"/>
                      <a:round/>
                      <a:headEnd type="none" w="med" len="med"/>
                      <a:tailEnd type="none" w="med" len="med"/>
                    </a:lnR>
                    <a:lnT w="7620" cap="flat" cmpd="sng" algn="ctr">
                      <a:solidFill>
                        <a:srgbClr val="70515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86405683"/>
                  </a:ext>
                </a:extLst>
              </a:tr>
              <a:tr h="0">
                <a:tc>
                  <a:txBody>
                    <a:bodyPr/>
                    <a:lstStyle/>
                    <a:p>
                      <a:pPr algn="just" fontAlgn="t"/>
                      <a:r>
                        <a:rPr lang="en-IN">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Abhishek Pawar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Production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04466645"/>
                  </a:ext>
                </a:extLst>
              </a:tr>
              <a:tr h="0">
                <a:tc>
                  <a:txBody>
                    <a:bodyPr/>
                    <a:lstStyle/>
                    <a:p>
                      <a:pPr algn="just" fontAlgn="t"/>
                      <a:r>
                        <a:rPr lang="en-IN">
                          <a:solidFill>
                            <a:srgbClr val="333333"/>
                          </a:solidFill>
                          <a:effectLst/>
                          <a:latin typeface="inter-regular"/>
                        </a:rPr>
                        <a:t>4</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Shubham Mahale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Accounts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57000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77214817"/>
                  </a:ext>
                </a:extLst>
              </a:tr>
              <a:tr h="0">
                <a:tc>
                  <a:txBody>
                    <a:bodyPr/>
                    <a:lstStyle/>
                    <a:p>
                      <a:pPr algn="just" fontAlgn="t"/>
                      <a:r>
                        <a:rPr lang="en-IN">
                          <a:solidFill>
                            <a:srgbClr val="333333"/>
                          </a:solidFill>
                          <a:effectLst/>
                          <a:latin typeface="inter-regular"/>
                        </a:rPr>
                        <a:t>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Bhushan Wagh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R&amp;D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75000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70095967"/>
                  </a:ext>
                </a:extLst>
              </a:tr>
            </a:tbl>
          </a:graphicData>
        </a:graphic>
      </p:graphicFrame>
    </p:spTree>
    <p:extLst>
      <p:ext uri="{BB962C8B-B14F-4D97-AF65-F5344CB8AC3E}">
        <p14:creationId xmlns:p14="http://schemas.microsoft.com/office/powerpoint/2010/main" val="12459386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5E39-EFDA-C5D9-DF33-E337BC167A89}"/>
              </a:ext>
            </a:extLst>
          </p:cNvPr>
          <p:cNvSpPr>
            <a:spLocks noGrp="1"/>
          </p:cNvSpPr>
          <p:nvPr>
            <p:ph type="title"/>
          </p:nvPr>
        </p:nvSpPr>
        <p:spPr/>
        <p:txBody>
          <a:bodyPr/>
          <a:lstStyle/>
          <a:p>
            <a:pPr algn="ctr"/>
            <a:r>
              <a:rPr lang="en-US" b="1" i="0" dirty="0">
                <a:solidFill>
                  <a:srgbClr val="000000"/>
                </a:solidFill>
                <a:effectLst/>
                <a:latin typeface="inter-bold"/>
              </a:rPr>
              <a:t>MINUS</a:t>
            </a:r>
            <a:br>
              <a:rPr lang="en-US" b="0" i="0" dirty="0">
                <a:solidFill>
                  <a:srgbClr val="000000"/>
                </a:solidFill>
                <a:effectLst/>
                <a:latin typeface="inter-regular"/>
              </a:rPr>
            </a:br>
            <a:endParaRPr lang="en-IN" dirty="0"/>
          </a:p>
        </p:txBody>
      </p:sp>
      <p:sp>
        <p:nvSpPr>
          <p:cNvPr id="3" name="Content Placeholder 2">
            <a:extLst>
              <a:ext uri="{FF2B5EF4-FFF2-40B4-BE49-F238E27FC236}">
                <a16:creationId xmlns:a16="http://schemas.microsoft.com/office/drawing/2014/main" id="{46E1344A-206E-EE0A-9DA0-F36BB3A13C21}"/>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It displays the rows which are present in the first query but absent in the second query with no duplicates.</a:t>
            </a:r>
          </a:p>
          <a:p>
            <a:pPr algn="just"/>
            <a:r>
              <a:rPr lang="en-US" b="1" i="0" dirty="0">
                <a:solidFill>
                  <a:srgbClr val="333333"/>
                </a:solidFill>
                <a:effectLst/>
                <a:latin typeface="inter-bold"/>
              </a:rPr>
              <a:t>Example 1:</a:t>
            </a:r>
            <a:endParaRPr lang="en-US" b="0" i="0" dirty="0">
              <a:solidFill>
                <a:srgbClr val="333333"/>
              </a:solidFill>
              <a:effectLst/>
              <a:latin typeface="inter-regular"/>
            </a:endParaRPr>
          </a:p>
          <a:p>
            <a:pPr algn="just"/>
            <a:r>
              <a:rPr lang="en-US" b="0" i="0" dirty="0">
                <a:solidFill>
                  <a:srgbClr val="333333"/>
                </a:solidFill>
                <a:effectLst/>
                <a:latin typeface="inter-regular"/>
              </a:rPr>
              <a:t>Write a query to perform a minus operation between the table </a:t>
            </a:r>
            <a:r>
              <a:rPr lang="en-US" b="0" i="0" dirty="0" err="1">
                <a:solidFill>
                  <a:srgbClr val="333333"/>
                </a:solidFill>
                <a:effectLst/>
                <a:latin typeface="inter-regular"/>
              </a:rPr>
              <a:t>t_employees</a:t>
            </a:r>
            <a:r>
              <a:rPr lang="en-US" b="0" i="0" dirty="0">
                <a:solidFill>
                  <a:srgbClr val="333333"/>
                </a:solidFill>
                <a:effectLst/>
                <a:latin typeface="inter-regular"/>
              </a:rPr>
              <a:t> and the table t2_employees.</a:t>
            </a:r>
          </a:p>
          <a:p>
            <a:pPr algn="just"/>
            <a:r>
              <a:rPr lang="en-US" b="1" i="0" dirty="0">
                <a:solidFill>
                  <a:srgbClr val="333333"/>
                </a:solidFill>
                <a:effectLst/>
                <a:latin typeface="inter-bold"/>
              </a:rPr>
              <a:t>Query:</a:t>
            </a:r>
            <a:endParaRPr lang="en-US" b="0" i="0" dirty="0">
              <a:solidFill>
                <a:srgbClr val="333333"/>
              </a:solidFill>
              <a:effectLst/>
              <a:latin typeface="inter-regular"/>
            </a:endParaRPr>
          </a:p>
          <a:p>
            <a:pPr marL="0" indent="0" algn="just">
              <a:buNone/>
            </a:pPr>
            <a:r>
              <a:rPr lang="en-US" b="1" i="0" dirty="0">
                <a:solidFill>
                  <a:srgbClr val="006699"/>
                </a:solidFill>
                <a:effectLst/>
                <a:latin typeface="inter-regular"/>
              </a:rPr>
              <a:t>       SELECT</a:t>
            </a:r>
            <a:r>
              <a:rPr lang="en-US" b="0" i="0" dirty="0">
                <a:solidFill>
                  <a:srgbClr val="000000"/>
                </a:solidFill>
                <a:effectLst/>
                <a:latin typeface="inter-regular"/>
              </a:rPr>
              <a:t> *</a:t>
            </a:r>
            <a:r>
              <a:rPr lang="en-US" b="1" i="0" dirty="0">
                <a:solidFill>
                  <a:srgbClr val="006699"/>
                </a:solidFill>
                <a:effectLst/>
                <a:latin typeface="inter-regular"/>
              </a:rPr>
              <a:t>FROM</a:t>
            </a:r>
            <a:r>
              <a:rPr lang="en-US" b="0" i="0" dirty="0">
                <a:solidFill>
                  <a:srgbClr val="000000"/>
                </a:solidFill>
                <a:effectLst/>
                <a:latin typeface="inter-regular"/>
              </a:rPr>
              <a:t> </a:t>
            </a:r>
            <a:r>
              <a:rPr lang="en-US" b="0" i="0" dirty="0" err="1">
                <a:solidFill>
                  <a:srgbClr val="000000"/>
                </a:solidFill>
                <a:effectLst/>
                <a:latin typeface="inter-regular"/>
              </a:rPr>
              <a:t>t_employees</a:t>
            </a:r>
            <a:r>
              <a:rPr lang="en-US" b="0" i="0" dirty="0">
                <a:solidFill>
                  <a:srgbClr val="000000"/>
                </a:solidFill>
                <a:effectLst/>
                <a:latin typeface="inter-regular"/>
              </a:rPr>
              <a:t> MINUS </a:t>
            </a:r>
            <a:r>
              <a:rPr lang="en-US" b="1" i="0" dirty="0">
                <a:solidFill>
                  <a:srgbClr val="006699"/>
                </a:solidFill>
                <a:effectLst/>
                <a:latin typeface="inter-regular"/>
              </a:rPr>
              <a:t>SELECT</a:t>
            </a:r>
            <a:r>
              <a:rPr lang="en-US" b="0" i="0" dirty="0">
                <a:solidFill>
                  <a:srgbClr val="000000"/>
                </a:solidFill>
                <a:effectLst/>
                <a:latin typeface="inter-regular"/>
              </a:rPr>
              <a:t> *</a:t>
            </a:r>
            <a:r>
              <a:rPr lang="en-US" b="1" i="0" dirty="0">
                <a:solidFill>
                  <a:srgbClr val="006699"/>
                </a:solidFill>
                <a:effectLst/>
                <a:latin typeface="inter-regular"/>
              </a:rPr>
              <a:t>FROM</a:t>
            </a:r>
            <a:r>
              <a:rPr lang="en-US" b="0" i="0" dirty="0">
                <a:solidFill>
                  <a:srgbClr val="000000"/>
                </a:solidFill>
                <a:effectLst/>
                <a:latin typeface="inter-regular"/>
              </a:rPr>
              <a:t> t2_employees;  </a:t>
            </a:r>
          </a:p>
          <a:p>
            <a:pPr algn="just"/>
            <a:r>
              <a:rPr lang="en-US" b="0" i="0" dirty="0">
                <a:solidFill>
                  <a:srgbClr val="333333"/>
                </a:solidFill>
                <a:effectLst/>
                <a:latin typeface="inter-regular"/>
              </a:rPr>
              <a:t>Here, in a single query, we have written two SELECT queries. The first SELECT query will fetch the records from the </a:t>
            </a:r>
            <a:r>
              <a:rPr lang="en-US" b="0" i="0" dirty="0" err="1">
                <a:solidFill>
                  <a:srgbClr val="333333"/>
                </a:solidFill>
                <a:effectLst/>
                <a:latin typeface="inter-regular"/>
              </a:rPr>
              <a:t>t_employees</a:t>
            </a:r>
            <a:r>
              <a:rPr lang="en-US" b="0" i="0" dirty="0">
                <a:solidFill>
                  <a:srgbClr val="333333"/>
                </a:solidFill>
                <a:effectLst/>
                <a:latin typeface="inter-regular"/>
              </a:rPr>
              <a:t> table and perform MINUS operation with the records fetched by the second SELECT query from the t2_employees table.</a:t>
            </a:r>
          </a:p>
          <a:p>
            <a:endParaRPr lang="en-IN" dirty="0"/>
          </a:p>
        </p:txBody>
      </p:sp>
    </p:spTree>
    <p:extLst>
      <p:ext uri="{BB962C8B-B14F-4D97-AF65-F5344CB8AC3E}">
        <p14:creationId xmlns:p14="http://schemas.microsoft.com/office/powerpoint/2010/main" val="20677732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D260-3163-D0EE-0901-AB7ED14CF814}"/>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7BC9FFE4-575A-3190-CD36-D79C8E65D123}"/>
              </a:ext>
            </a:extLst>
          </p:cNvPr>
          <p:cNvGraphicFramePr>
            <a:graphicFrameLocks noGrp="1"/>
          </p:cNvGraphicFramePr>
          <p:nvPr>
            <p:ph idx="1"/>
            <p:extLst>
              <p:ext uri="{D42A27DB-BD31-4B8C-83A1-F6EECF244321}">
                <p14:modId xmlns:p14="http://schemas.microsoft.com/office/powerpoint/2010/main" val="3446946430"/>
              </p:ext>
            </p:extLst>
          </p:nvPr>
        </p:nvGraphicFramePr>
        <p:xfrm>
          <a:off x="1018904" y="1690688"/>
          <a:ext cx="8310835" cy="3194527"/>
        </p:xfrm>
        <a:graphic>
          <a:graphicData uri="http://schemas.openxmlformats.org/drawingml/2006/table">
            <a:tbl>
              <a:tblPr/>
              <a:tblGrid>
                <a:gridCol w="1662167">
                  <a:extLst>
                    <a:ext uri="{9D8B030D-6E8A-4147-A177-3AD203B41FA5}">
                      <a16:colId xmlns:a16="http://schemas.microsoft.com/office/drawing/2014/main" val="789440730"/>
                    </a:ext>
                  </a:extLst>
                </a:gridCol>
                <a:gridCol w="1662167">
                  <a:extLst>
                    <a:ext uri="{9D8B030D-6E8A-4147-A177-3AD203B41FA5}">
                      <a16:colId xmlns:a16="http://schemas.microsoft.com/office/drawing/2014/main" val="4217331887"/>
                    </a:ext>
                  </a:extLst>
                </a:gridCol>
                <a:gridCol w="1662167">
                  <a:extLst>
                    <a:ext uri="{9D8B030D-6E8A-4147-A177-3AD203B41FA5}">
                      <a16:colId xmlns:a16="http://schemas.microsoft.com/office/drawing/2014/main" val="2968473516"/>
                    </a:ext>
                  </a:extLst>
                </a:gridCol>
                <a:gridCol w="1662167">
                  <a:extLst>
                    <a:ext uri="{9D8B030D-6E8A-4147-A177-3AD203B41FA5}">
                      <a16:colId xmlns:a16="http://schemas.microsoft.com/office/drawing/2014/main" val="2993479882"/>
                    </a:ext>
                  </a:extLst>
                </a:gridCol>
                <a:gridCol w="1662167">
                  <a:extLst>
                    <a:ext uri="{9D8B030D-6E8A-4147-A177-3AD203B41FA5}">
                      <a16:colId xmlns:a16="http://schemas.microsoft.com/office/drawing/2014/main" val="330808696"/>
                    </a:ext>
                  </a:extLst>
                </a:gridCol>
              </a:tblGrid>
              <a:tr h="901984">
                <a:tc>
                  <a:txBody>
                    <a:bodyPr/>
                    <a:lstStyle/>
                    <a:p>
                      <a:pPr algn="l" fontAlgn="t"/>
                      <a:r>
                        <a:rPr lang="en-IN">
                          <a:solidFill>
                            <a:srgbClr val="000000"/>
                          </a:solidFill>
                          <a:effectLst/>
                          <a:latin typeface="times new roman" panose="02020603050405020304" pitchFamily="18" charset="0"/>
                        </a:rPr>
                        <a:t>ID</a:t>
                      </a:r>
                    </a:p>
                  </a:txBody>
                  <a:tcPr marT="91440" marB="91440">
                    <a:lnL w="7620" cap="flat" cmpd="sng" algn="ctr">
                      <a:solidFill>
                        <a:srgbClr val="70E5DB"/>
                      </a:solidFill>
                      <a:prstDash val="solid"/>
                      <a:round/>
                      <a:headEnd type="none" w="med" len="med"/>
                      <a:tailEnd type="none" w="med" len="med"/>
                    </a:lnL>
                    <a:lnR w="7620" cap="flat" cmpd="sng" algn="ctr">
                      <a:solidFill>
                        <a:srgbClr val="70E5DB"/>
                      </a:solidFill>
                      <a:prstDash val="solid"/>
                      <a:round/>
                      <a:headEnd type="none" w="med" len="med"/>
                      <a:tailEnd type="none" w="med" len="med"/>
                    </a:lnR>
                    <a:lnT w="7620" cap="flat" cmpd="sng" algn="ctr">
                      <a:solidFill>
                        <a:srgbClr val="70E5D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Name</a:t>
                      </a:r>
                    </a:p>
                  </a:txBody>
                  <a:tcPr marT="91440" marB="91440">
                    <a:lnL w="7620" cap="flat" cmpd="sng" algn="ctr">
                      <a:solidFill>
                        <a:srgbClr val="70E5DB"/>
                      </a:solidFill>
                      <a:prstDash val="solid"/>
                      <a:round/>
                      <a:headEnd type="none" w="med" len="med"/>
                      <a:tailEnd type="none" w="med" len="med"/>
                    </a:lnL>
                    <a:lnR w="7620" cap="flat" cmpd="sng" algn="ctr">
                      <a:solidFill>
                        <a:srgbClr val="70E5DB"/>
                      </a:solidFill>
                      <a:prstDash val="solid"/>
                      <a:round/>
                      <a:headEnd type="none" w="med" len="med"/>
                      <a:tailEnd type="none" w="med" len="med"/>
                    </a:lnR>
                    <a:lnT w="7620" cap="flat" cmpd="sng" algn="ctr">
                      <a:solidFill>
                        <a:srgbClr val="70E5D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Department</a:t>
                      </a:r>
                    </a:p>
                  </a:txBody>
                  <a:tcPr marT="91440" marB="91440">
                    <a:lnL w="7620" cap="flat" cmpd="sng" algn="ctr">
                      <a:solidFill>
                        <a:srgbClr val="70E5DB"/>
                      </a:solidFill>
                      <a:prstDash val="solid"/>
                      <a:round/>
                      <a:headEnd type="none" w="med" len="med"/>
                      <a:tailEnd type="none" w="med" len="med"/>
                    </a:lnL>
                    <a:lnR w="7620" cap="flat" cmpd="sng" algn="ctr">
                      <a:solidFill>
                        <a:srgbClr val="70E5DB"/>
                      </a:solidFill>
                      <a:prstDash val="solid"/>
                      <a:round/>
                      <a:headEnd type="none" w="med" len="med"/>
                      <a:tailEnd type="none" w="med" len="med"/>
                    </a:lnR>
                    <a:lnT w="7620" cap="flat" cmpd="sng" algn="ctr">
                      <a:solidFill>
                        <a:srgbClr val="70E5D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Salary</a:t>
                      </a:r>
                    </a:p>
                  </a:txBody>
                  <a:tcPr marT="91440" marB="91440">
                    <a:lnL w="7620" cap="flat" cmpd="sng" algn="ctr">
                      <a:solidFill>
                        <a:srgbClr val="70E5DB"/>
                      </a:solidFill>
                      <a:prstDash val="solid"/>
                      <a:round/>
                      <a:headEnd type="none" w="med" len="med"/>
                      <a:tailEnd type="none" w="med" len="med"/>
                    </a:lnL>
                    <a:lnR w="7620" cap="flat" cmpd="sng" algn="ctr">
                      <a:solidFill>
                        <a:srgbClr val="70E5DB"/>
                      </a:solidFill>
                      <a:prstDash val="solid"/>
                      <a:round/>
                      <a:headEnd type="none" w="med" len="med"/>
                      <a:tailEnd type="none" w="med" len="med"/>
                    </a:lnR>
                    <a:lnT w="7620" cap="flat" cmpd="sng" algn="ctr">
                      <a:solidFill>
                        <a:srgbClr val="70E5D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Year_of_Experience</a:t>
                      </a:r>
                    </a:p>
                  </a:txBody>
                  <a:tcPr marT="91440" marB="91440">
                    <a:lnL w="7620" cap="flat" cmpd="sng" algn="ctr">
                      <a:solidFill>
                        <a:srgbClr val="70E5DB"/>
                      </a:solidFill>
                      <a:prstDash val="solid"/>
                      <a:round/>
                      <a:headEnd type="none" w="med" len="med"/>
                      <a:tailEnd type="none" w="med" len="med"/>
                    </a:lnL>
                    <a:lnR w="7620" cap="flat" cmpd="sng" algn="ctr">
                      <a:solidFill>
                        <a:srgbClr val="70E5DB"/>
                      </a:solidFill>
                      <a:prstDash val="solid"/>
                      <a:round/>
                      <a:headEnd type="none" w="med" len="med"/>
                      <a:tailEnd type="none" w="med" len="med"/>
                    </a:lnR>
                    <a:lnT w="7620" cap="flat" cmpd="sng" algn="ctr">
                      <a:solidFill>
                        <a:srgbClr val="70E5D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89434684"/>
                  </a:ext>
                </a:extLst>
              </a:tr>
              <a:tr h="488575">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Aakash Singh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Development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72000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12016455"/>
                  </a:ext>
                </a:extLst>
              </a:tr>
              <a:tr h="826818">
                <a:tc>
                  <a:txBody>
                    <a:bodyPr/>
                    <a:lstStyle/>
                    <a:p>
                      <a:pPr algn="just" fontAlgn="t"/>
                      <a:r>
                        <a:rPr lang="en-IN">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Pranav Deshmukh</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HR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59900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42971771"/>
                  </a:ext>
                </a:extLst>
              </a:tr>
              <a:tr h="488575">
                <a:tc>
                  <a:txBody>
                    <a:bodyPr/>
                    <a:lstStyle/>
                    <a:p>
                      <a:pPr algn="just" fontAlgn="t"/>
                      <a:r>
                        <a:rPr lang="en-IN">
                          <a:solidFill>
                            <a:srgbClr val="333333"/>
                          </a:solidFill>
                          <a:effectLst/>
                          <a:latin typeface="inter-regular"/>
                        </a:rPr>
                        <a:t>5</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Sunil Kulkarni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Development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87000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4552863"/>
                  </a:ext>
                </a:extLst>
              </a:tr>
              <a:tr h="488575">
                <a:tc>
                  <a:txBody>
                    <a:bodyPr/>
                    <a:lstStyle/>
                    <a:p>
                      <a:pPr algn="just" fontAlgn="t"/>
                      <a:r>
                        <a:rPr lang="en-IN">
                          <a:solidFill>
                            <a:srgbClr val="333333"/>
                          </a:solidFill>
                          <a:effectLst/>
                          <a:latin typeface="inter-regular"/>
                        </a:rPr>
                        <a:t>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Paras Jaiswal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Marketing</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32000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69146940"/>
                  </a:ext>
                </a:extLst>
              </a:tr>
            </a:tbl>
          </a:graphicData>
        </a:graphic>
      </p:graphicFrame>
    </p:spTree>
    <p:extLst>
      <p:ext uri="{BB962C8B-B14F-4D97-AF65-F5344CB8AC3E}">
        <p14:creationId xmlns:p14="http://schemas.microsoft.com/office/powerpoint/2010/main" val="7790269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BBC5-E71A-CC71-0A2A-90F242280025}"/>
              </a:ext>
            </a:extLst>
          </p:cNvPr>
          <p:cNvSpPr>
            <a:spLocks noGrp="1"/>
          </p:cNvSpPr>
          <p:nvPr>
            <p:ph type="title"/>
          </p:nvPr>
        </p:nvSpPr>
        <p:spPr/>
        <p:txBody>
          <a:bodyPr/>
          <a:lstStyle/>
          <a:p>
            <a:pPr algn="ctr"/>
            <a:r>
              <a:rPr lang="en-US" dirty="0"/>
              <a:t>The SQL GROUP BY Statement</a:t>
            </a:r>
            <a:br>
              <a:rPr lang="en-US" dirty="0"/>
            </a:br>
            <a:endParaRPr lang="en-IN" dirty="0"/>
          </a:p>
        </p:txBody>
      </p:sp>
      <p:sp>
        <p:nvSpPr>
          <p:cNvPr id="3" name="Content Placeholder 2">
            <a:extLst>
              <a:ext uri="{FF2B5EF4-FFF2-40B4-BE49-F238E27FC236}">
                <a16:creationId xmlns:a16="http://schemas.microsoft.com/office/drawing/2014/main" id="{F426031B-1386-CD92-E550-486D318E83C5}"/>
              </a:ext>
            </a:extLst>
          </p:cNvPr>
          <p:cNvSpPr>
            <a:spLocks noGrp="1"/>
          </p:cNvSpPr>
          <p:nvPr>
            <p:ph idx="1"/>
          </p:nvPr>
        </p:nvSpPr>
        <p:spPr/>
        <p:txBody>
          <a:bodyPr>
            <a:normAutofit lnSpcReduction="10000"/>
          </a:bodyPr>
          <a:lstStyle/>
          <a:p>
            <a:r>
              <a:rPr lang="en-US" dirty="0"/>
              <a:t>The GROUP BY statement groups rows that have the same values into summary rows, like "find the number of customers in each country".</a:t>
            </a:r>
          </a:p>
          <a:p>
            <a:r>
              <a:rPr lang="en-US" dirty="0"/>
              <a:t>The GROUP BY statement is often used with aggregate functions (COUNT(), MAX(), MIN(), SUM(), AVG()) to group the result-set by one or more columns.</a:t>
            </a:r>
          </a:p>
          <a:p>
            <a:r>
              <a:rPr lang="en-US" dirty="0"/>
              <a:t>GROUP BY Syntax</a:t>
            </a:r>
          </a:p>
          <a:p>
            <a:pPr marL="457200" lvl="1" indent="0">
              <a:buNone/>
            </a:pPr>
            <a:r>
              <a:rPr lang="en-US" dirty="0"/>
              <a:t>SELECT </a:t>
            </a:r>
            <a:r>
              <a:rPr lang="en-US" dirty="0" err="1"/>
              <a:t>column_name</a:t>
            </a:r>
            <a:r>
              <a:rPr lang="en-US" dirty="0"/>
              <a:t>(s)</a:t>
            </a:r>
          </a:p>
          <a:p>
            <a:pPr marL="457200" lvl="1" indent="0">
              <a:buNone/>
            </a:pPr>
            <a:r>
              <a:rPr lang="en-US" dirty="0"/>
              <a:t>FROM </a:t>
            </a:r>
            <a:r>
              <a:rPr lang="en-US" dirty="0" err="1"/>
              <a:t>table_name</a:t>
            </a:r>
            <a:endParaRPr lang="en-US" dirty="0"/>
          </a:p>
          <a:p>
            <a:pPr marL="457200" lvl="1" indent="0">
              <a:buNone/>
            </a:pPr>
            <a:r>
              <a:rPr lang="en-US" dirty="0"/>
              <a:t>WHERE condition</a:t>
            </a:r>
          </a:p>
          <a:p>
            <a:pPr marL="457200" lvl="1" indent="0">
              <a:buNone/>
            </a:pPr>
            <a:r>
              <a:rPr lang="en-US" dirty="0"/>
              <a:t>GROUP BY </a:t>
            </a:r>
            <a:r>
              <a:rPr lang="en-US" dirty="0" err="1"/>
              <a:t>column_name</a:t>
            </a:r>
            <a:r>
              <a:rPr lang="en-US" dirty="0"/>
              <a:t>(s)</a:t>
            </a:r>
          </a:p>
          <a:p>
            <a:pPr marL="457200" lvl="1" indent="0">
              <a:buNone/>
            </a:pPr>
            <a:r>
              <a:rPr lang="en-US" dirty="0"/>
              <a:t>ORDER BY </a:t>
            </a:r>
            <a:r>
              <a:rPr lang="en-US" dirty="0" err="1"/>
              <a:t>column_name</a:t>
            </a:r>
            <a:r>
              <a:rPr lang="en-US" dirty="0"/>
              <a:t>(s);</a:t>
            </a:r>
            <a:endParaRPr lang="en-IN" dirty="0"/>
          </a:p>
        </p:txBody>
      </p:sp>
    </p:spTree>
    <p:extLst>
      <p:ext uri="{BB962C8B-B14F-4D97-AF65-F5344CB8AC3E}">
        <p14:creationId xmlns:p14="http://schemas.microsoft.com/office/powerpoint/2010/main" val="2017705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B7F3-9B7E-D633-B7EA-AE61414524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08D6BC-E3CD-243F-A6D3-C9D8D9F9C52E}"/>
              </a:ext>
            </a:extLst>
          </p:cNvPr>
          <p:cNvSpPr>
            <a:spLocks noGrp="1"/>
          </p:cNvSpPr>
          <p:nvPr>
            <p:ph idx="1"/>
          </p:nvPr>
        </p:nvSpPr>
        <p:spPr/>
        <p:txBody>
          <a:bodyPr/>
          <a:lstStyle/>
          <a:p>
            <a:pPr marL="0" indent="0">
              <a:buNone/>
            </a:pPr>
            <a:r>
              <a:rPr lang="en-US" dirty="0"/>
              <a:t>SELECT COUNT(</a:t>
            </a:r>
            <a:r>
              <a:rPr lang="en-US" dirty="0" err="1"/>
              <a:t>Customer_id</a:t>
            </a:r>
            <a:r>
              <a:rPr lang="en-US" dirty="0"/>
              <a:t>), Country</a:t>
            </a:r>
          </a:p>
          <a:p>
            <a:pPr marL="0" indent="0">
              <a:buNone/>
            </a:pPr>
            <a:r>
              <a:rPr lang="en-US" dirty="0"/>
              <a:t>FROM Customers</a:t>
            </a:r>
          </a:p>
          <a:p>
            <a:pPr marL="0" indent="0">
              <a:buNone/>
            </a:pPr>
            <a:r>
              <a:rPr lang="en-US" dirty="0"/>
              <a:t>GROUP BY Country;</a:t>
            </a:r>
          </a:p>
          <a:p>
            <a:pPr marL="0" indent="0">
              <a:buNone/>
            </a:pPr>
            <a:endParaRPr lang="en-IN" dirty="0"/>
          </a:p>
        </p:txBody>
      </p:sp>
      <p:graphicFrame>
        <p:nvGraphicFramePr>
          <p:cNvPr id="4" name="Table 3">
            <a:extLst>
              <a:ext uri="{FF2B5EF4-FFF2-40B4-BE49-F238E27FC236}">
                <a16:creationId xmlns:a16="http://schemas.microsoft.com/office/drawing/2014/main" id="{5D8DF014-032B-FE65-1C48-CAA7CA94C93A}"/>
              </a:ext>
            </a:extLst>
          </p:cNvPr>
          <p:cNvGraphicFramePr>
            <a:graphicFrameLocks noGrp="1"/>
          </p:cNvGraphicFramePr>
          <p:nvPr>
            <p:extLst>
              <p:ext uri="{D42A27DB-BD31-4B8C-83A1-F6EECF244321}">
                <p14:modId xmlns:p14="http://schemas.microsoft.com/office/powerpoint/2010/main" val="1143416990"/>
              </p:ext>
            </p:extLst>
          </p:nvPr>
        </p:nvGraphicFramePr>
        <p:xfrm>
          <a:off x="930394" y="4001294"/>
          <a:ext cx="5593750" cy="1341120"/>
        </p:xfrm>
        <a:graphic>
          <a:graphicData uri="http://schemas.openxmlformats.org/drawingml/2006/table">
            <a:tbl>
              <a:tblPr/>
              <a:tblGrid>
                <a:gridCol w="2796875">
                  <a:extLst>
                    <a:ext uri="{9D8B030D-6E8A-4147-A177-3AD203B41FA5}">
                      <a16:colId xmlns:a16="http://schemas.microsoft.com/office/drawing/2014/main" val="3034270198"/>
                    </a:ext>
                  </a:extLst>
                </a:gridCol>
                <a:gridCol w="2796875">
                  <a:extLst>
                    <a:ext uri="{9D8B030D-6E8A-4147-A177-3AD203B41FA5}">
                      <a16:colId xmlns:a16="http://schemas.microsoft.com/office/drawing/2014/main" val="3907508425"/>
                    </a:ext>
                  </a:extLst>
                </a:gridCol>
              </a:tblGrid>
              <a:tr h="0">
                <a:tc>
                  <a:txBody>
                    <a:bodyPr/>
                    <a:lstStyle/>
                    <a:p>
                      <a:pPr algn="l"/>
                      <a:r>
                        <a:rPr lang="en-IN" b="0">
                          <a:effectLst/>
                          <a:latin typeface="EuclidCircularA-Medium"/>
                        </a:rPr>
                        <a:t>COUNT(Customer_id)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country</a:t>
                      </a:r>
                    </a:p>
                  </a:txBody>
                  <a:tcPr marL="137160" marR="137160" marT="30480" marB="30480" anchor="ctr">
                    <a:lnL>
                      <a:noFill/>
                    </a:lnL>
                    <a:lnR>
                      <a:noFill/>
                    </a:lnR>
                    <a:lnT>
                      <a:noFill/>
                    </a:lnT>
                    <a:lnB>
                      <a:noFill/>
                    </a:lnB>
                  </a:tcPr>
                </a:tc>
                <a:extLst>
                  <a:ext uri="{0D108BD9-81ED-4DB2-BD59-A6C34878D82A}">
                    <a16:rowId xmlns:a16="http://schemas.microsoft.com/office/drawing/2014/main" val="3022771225"/>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tc>
                  <a:txBody>
                    <a:bodyPr/>
                    <a:lstStyle/>
                    <a:p>
                      <a:pPr algn="l"/>
                      <a:r>
                        <a:rPr lang="en-IN" b="0">
                          <a:effectLst/>
                          <a:latin typeface="EuclidCircularA-Regular"/>
                        </a:rPr>
                        <a:t>UAE</a:t>
                      </a:r>
                    </a:p>
                  </a:txBody>
                  <a:tcPr marL="137160" marR="137160" marT="30480" marB="30480" anchor="ctr">
                    <a:lnL>
                      <a:noFill/>
                    </a:lnL>
                    <a:lnR>
                      <a:noFill/>
                    </a:lnR>
                    <a:lnT>
                      <a:noFill/>
                    </a:lnT>
                    <a:lnB>
                      <a:noFill/>
                    </a:lnB>
                  </a:tcPr>
                </a:tc>
                <a:extLst>
                  <a:ext uri="{0D108BD9-81ED-4DB2-BD59-A6C34878D82A}">
                    <a16:rowId xmlns:a16="http://schemas.microsoft.com/office/drawing/2014/main" val="4176159178"/>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a:effectLst/>
                          <a:latin typeface="EuclidCircularA-Regular"/>
                        </a:rPr>
                        <a:t>UK</a:t>
                      </a:r>
                    </a:p>
                  </a:txBody>
                  <a:tcPr marL="137160" marR="137160" marT="30480" marB="30480" anchor="ctr">
                    <a:lnL>
                      <a:noFill/>
                    </a:lnL>
                    <a:lnR>
                      <a:noFill/>
                    </a:lnR>
                    <a:lnT>
                      <a:noFill/>
                    </a:lnT>
                    <a:lnB>
                      <a:noFill/>
                    </a:lnB>
                  </a:tcPr>
                </a:tc>
                <a:extLst>
                  <a:ext uri="{0D108BD9-81ED-4DB2-BD59-A6C34878D82A}">
                    <a16:rowId xmlns:a16="http://schemas.microsoft.com/office/drawing/2014/main" val="293093192"/>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1730092929"/>
                  </a:ext>
                </a:extLst>
              </a:tr>
            </a:tbl>
          </a:graphicData>
        </a:graphic>
      </p:graphicFrame>
    </p:spTree>
    <p:extLst>
      <p:ext uri="{BB962C8B-B14F-4D97-AF65-F5344CB8AC3E}">
        <p14:creationId xmlns:p14="http://schemas.microsoft.com/office/powerpoint/2010/main" val="10960911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C0B6-FE3F-E91E-E61F-52861EC704D1}"/>
              </a:ext>
            </a:extLst>
          </p:cNvPr>
          <p:cNvSpPr>
            <a:spLocks noGrp="1"/>
          </p:cNvSpPr>
          <p:nvPr>
            <p:ph type="title"/>
          </p:nvPr>
        </p:nvSpPr>
        <p:spPr/>
        <p:txBody>
          <a:bodyPr/>
          <a:lstStyle/>
          <a:p>
            <a:pPr algn="ctr"/>
            <a:r>
              <a:rPr lang="en-US" dirty="0"/>
              <a:t>The SQL HAVING Clause</a:t>
            </a:r>
            <a:br>
              <a:rPr lang="en-US" dirty="0"/>
            </a:br>
            <a:endParaRPr lang="en-IN" dirty="0"/>
          </a:p>
        </p:txBody>
      </p:sp>
      <p:sp>
        <p:nvSpPr>
          <p:cNvPr id="3" name="Content Placeholder 2">
            <a:extLst>
              <a:ext uri="{FF2B5EF4-FFF2-40B4-BE49-F238E27FC236}">
                <a16:creationId xmlns:a16="http://schemas.microsoft.com/office/drawing/2014/main" id="{863BCAFE-0EFD-5C38-F1FC-D9E83BC2646B}"/>
              </a:ext>
            </a:extLst>
          </p:cNvPr>
          <p:cNvSpPr>
            <a:spLocks noGrp="1"/>
          </p:cNvSpPr>
          <p:nvPr>
            <p:ph idx="1"/>
          </p:nvPr>
        </p:nvSpPr>
        <p:spPr/>
        <p:txBody>
          <a:bodyPr>
            <a:normAutofit fontScale="92500" lnSpcReduction="10000"/>
          </a:bodyPr>
          <a:lstStyle/>
          <a:p>
            <a:r>
              <a:rPr lang="en-US" dirty="0"/>
              <a:t>The HAVING clause was added to SQL because the WHERE keyword cannot be used with aggregate functions.</a:t>
            </a:r>
          </a:p>
          <a:p>
            <a:endParaRPr lang="en-US" dirty="0"/>
          </a:p>
          <a:p>
            <a:pPr marL="0" indent="0">
              <a:buNone/>
            </a:pPr>
            <a:r>
              <a:rPr lang="en-US" dirty="0"/>
              <a:t>HAVING Syntax</a:t>
            </a:r>
          </a:p>
          <a:p>
            <a:pPr marL="0" indent="0">
              <a:buNone/>
            </a:pPr>
            <a:r>
              <a:rPr lang="en-US" dirty="0"/>
              <a:t>SELECT </a:t>
            </a:r>
            <a:r>
              <a:rPr lang="en-US" dirty="0" err="1"/>
              <a:t>column_name</a:t>
            </a:r>
            <a:r>
              <a:rPr lang="en-US" dirty="0"/>
              <a:t>(s)</a:t>
            </a:r>
          </a:p>
          <a:p>
            <a:pPr marL="0" indent="0">
              <a:buNone/>
            </a:pPr>
            <a:r>
              <a:rPr lang="en-US" dirty="0"/>
              <a:t>FROM </a:t>
            </a:r>
            <a:r>
              <a:rPr lang="en-US" dirty="0" err="1"/>
              <a:t>table_name</a:t>
            </a:r>
            <a:endParaRPr lang="en-US" dirty="0"/>
          </a:p>
          <a:p>
            <a:pPr marL="0" indent="0">
              <a:buNone/>
            </a:pPr>
            <a:r>
              <a:rPr lang="en-US" dirty="0"/>
              <a:t>WHERE condition</a:t>
            </a:r>
          </a:p>
          <a:p>
            <a:pPr marL="0" indent="0">
              <a:buNone/>
            </a:pPr>
            <a:r>
              <a:rPr lang="en-US" dirty="0"/>
              <a:t>GROUP BY </a:t>
            </a:r>
            <a:r>
              <a:rPr lang="en-US" dirty="0" err="1"/>
              <a:t>column_name</a:t>
            </a:r>
            <a:r>
              <a:rPr lang="en-US" dirty="0"/>
              <a:t>(s)</a:t>
            </a:r>
          </a:p>
          <a:p>
            <a:pPr marL="0" indent="0">
              <a:buNone/>
            </a:pPr>
            <a:r>
              <a:rPr lang="en-US" dirty="0"/>
              <a:t>HAVING condition</a:t>
            </a:r>
          </a:p>
          <a:p>
            <a:pPr marL="0" indent="0">
              <a:buNone/>
            </a:pPr>
            <a:r>
              <a:rPr lang="en-US" dirty="0"/>
              <a:t>ORDER BY </a:t>
            </a:r>
            <a:r>
              <a:rPr lang="en-US" dirty="0" err="1"/>
              <a:t>column_name</a:t>
            </a:r>
            <a:r>
              <a:rPr lang="en-US" dirty="0"/>
              <a:t>(s);</a:t>
            </a:r>
            <a:endParaRPr lang="en-IN" dirty="0"/>
          </a:p>
        </p:txBody>
      </p:sp>
    </p:spTree>
    <p:extLst>
      <p:ext uri="{BB962C8B-B14F-4D97-AF65-F5344CB8AC3E}">
        <p14:creationId xmlns:p14="http://schemas.microsoft.com/office/powerpoint/2010/main" val="10808153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BF61-166F-BCF2-A8A9-18F7DA1C28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E4DEB1-6312-65BC-F85F-376AF91E6C7E}"/>
              </a:ext>
            </a:extLst>
          </p:cNvPr>
          <p:cNvSpPr>
            <a:spLocks noGrp="1"/>
          </p:cNvSpPr>
          <p:nvPr>
            <p:ph idx="1"/>
          </p:nvPr>
        </p:nvSpPr>
        <p:spPr/>
        <p:txBody>
          <a:bodyPr/>
          <a:lstStyle/>
          <a:p>
            <a:pPr marL="0" indent="0">
              <a:buNone/>
            </a:pPr>
            <a:r>
              <a:rPr lang="en-US" dirty="0"/>
              <a:t>SELECT COUNT(</a:t>
            </a:r>
            <a:r>
              <a:rPr lang="en-US" dirty="0" err="1"/>
              <a:t>Customer_id</a:t>
            </a:r>
            <a:r>
              <a:rPr lang="en-US" dirty="0"/>
              <a:t>), Country</a:t>
            </a:r>
          </a:p>
          <a:p>
            <a:pPr marL="0" indent="0">
              <a:buNone/>
            </a:pPr>
            <a:r>
              <a:rPr lang="en-US" dirty="0"/>
              <a:t>FROM Customers</a:t>
            </a:r>
          </a:p>
          <a:p>
            <a:pPr marL="0" indent="0">
              <a:buNone/>
            </a:pPr>
            <a:r>
              <a:rPr lang="en-US" dirty="0"/>
              <a:t>GROUP BY Country</a:t>
            </a:r>
          </a:p>
          <a:p>
            <a:pPr marL="0" indent="0">
              <a:buNone/>
            </a:pPr>
            <a:r>
              <a:rPr lang="en-US" dirty="0"/>
              <a:t>having count(</a:t>
            </a:r>
            <a:r>
              <a:rPr lang="en-US" dirty="0" err="1"/>
              <a:t>customer_id</a:t>
            </a:r>
            <a:r>
              <a:rPr lang="en-US" dirty="0"/>
              <a:t>)&gt;1;</a:t>
            </a:r>
          </a:p>
          <a:p>
            <a:pPr marL="0" indent="0">
              <a:buNone/>
            </a:pPr>
            <a:endParaRPr lang="en-IN" dirty="0"/>
          </a:p>
        </p:txBody>
      </p:sp>
      <p:graphicFrame>
        <p:nvGraphicFramePr>
          <p:cNvPr id="4" name="Table 3">
            <a:extLst>
              <a:ext uri="{FF2B5EF4-FFF2-40B4-BE49-F238E27FC236}">
                <a16:creationId xmlns:a16="http://schemas.microsoft.com/office/drawing/2014/main" id="{34E9C192-158C-AB27-B8CB-1A3991551C79}"/>
              </a:ext>
            </a:extLst>
          </p:cNvPr>
          <p:cNvGraphicFramePr>
            <a:graphicFrameLocks noGrp="1"/>
          </p:cNvGraphicFramePr>
          <p:nvPr>
            <p:extLst>
              <p:ext uri="{D42A27DB-BD31-4B8C-83A1-F6EECF244321}">
                <p14:modId xmlns:p14="http://schemas.microsoft.com/office/powerpoint/2010/main" val="600388477"/>
              </p:ext>
            </p:extLst>
          </p:nvPr>
        </p:nvGraphicFramePr>
        <p:xfrm>
          <a:off x="1897045" y="4691448"/>
          <a:ext cx="5593750" cy="1005840"/>
        </p:xfrm>
        <a:graphic>
          <a:graphicData uri="http://schemas.openxmlformats.org/drawingml/2006/table">
            <a:tbl>
              <a:tblPr/>
              <a:tblGrid>
                <a:gridCol w="2796875">
                  <a:extLst>
                    <a:ext uri="{9D8B030D-6E8A-4147-A177-3AD203B41FA5}">
                      <a16:colId xmlns:a16="http://schemas.microsoft.com/office/drawing/2014/main" val="1786357251"/>
                    </a:ext>
                  </a:extLst>
                </a:gridCol>
                <a:gridCol w="2796875">
                  <a:extLst>
                    <a:ext uri="{9D8B030D-6E8A-4147-A177-3AD203B41FA5}">
                      <a16:colId xmlns:a16="http://schemas.microsoft.com/office/drawing/2014/main" val="2038793474"/>
                    </a:ext>
                  </a:extLst>
                </a:gridCol>
              </a:tblGrid>
              <a:tr h="0">
                <a:tc>
                  <a:txBody>
                    <a:bodyPr/>
                    <a:lstStyle/>
                    <a:p>
                      <a:pPr algn="l"/>
                      <a:r>
                        <a:rPr lang="en-IN" b="0">
                          <a:effectLst/>
                          <a:latin typeface="EuclidCircularA-Medium"/>
                        </a:rPr>
                        <a:t>COUNT(Customer_id)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country</a:t>
                      </a:r>
                    </a:p>
                  </a:txBody>
                  <a:tcPr marL="137160" marR="137160" marT="30480" marB="30480" anchor="ctr">
                    <a:lnL>
                      <a:noFill/>
                    </a:lnL>
                    <a:lnR>
                      <a:noFill/>
                    </a:lnR>
                    <a:lnT>
                      <a:noFill/>
                    </a:lnT>
                    <a:lnB>
                      <a:noFill/>
                    </a:lnB>
                  </a:tcPr>
                </a:tc>
                <a:extLst>
                  <a:ext uri="{0D108BD9-81ED-4DB2-BD59-A6C34878D82A}">
                    <a16:rowId xmlns:a16="http://schemas.microsoft.com/office/drawing/2014/main" val="1155786816"/>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a:effectLst/>
                          <a:latin typeface="EuclidCircularA-Regular"/>
                        </a:rPr>
                        <a:t>UK</a:t>
                      </a:r>
                    </a:p>
                  </a:txBody>
                  <a:tcPr marL="137160" marR="137160" marT="30480" marB="30480" anchor="ctr">
                    <a:lnL>
                      <a:noFill/>
                    </a:lnL>
                    <a:lnR>
                      <a:noFill/>
                    </a:lnR>
                    <a:lnT>
                      <a:noFill/>
                    </a:lnT>
                    <a:lnB>
                      <a:noFill/>
                    </a:lnB>
                  </a:tcPr>
                </a:tc>
                <a:extLst>
                  <a:ext uri="{0D108BD9-81ED-4DB2-BD59-A6C34878D82A}">
                    <a16:rowId xmlns:a16="http://schemas.microsoft.com/office/drawing/2014/main" val="2048342509"/>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4027790370"/>
                  </a:ext>
                </a:extLst>
              </a:tr>
            </a:tbl>
          </a:graphicData>
        </a:graphic>
      </p:graphicFrame>
    </p:spTree>
    <p:extLst>
      <p:ext uri="{BB962C8B-B14F-4D97-AF65-F5344CB8AC3E}">
        <p14:creationId xmlns:p14="http://schemas.microsoft.com/office/powerpoint/2010/main" val="5554401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DA53-93A6-3BFE-404A-7D4FD936DEED}"/>
              </a:ext>
            </a:extLst>
          </p:cNvPr>
          <p:cNvSpPr>
            <a:spLocks noGrp="1"/>
          </p:cNvSpPr>
          <p:nvPr>
            <p:ph type="title"/>
          </p:nvPr>
        </p:nvSpPr>
        <p:spPr/>
        <p:txBody>
          <a:bodyPr/>
          <a:lstStyle/>
          <a:p>
            <a:pPr algn="ctr"/>
            <a:r>
              <a:rPr lang="en-US" b="0" i="0" dirty="0">
                <a:solidFill>
                  <a:srgbClr val="610B38"/>
                </a:solidFill>
                <a:effectLst/>
                <a:latin typeface="erdana"/>
              </a:rPr>
              <a:t>SQL Subquery</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0CDC33D-E075-223C-80BC-22DE44A55106}"/>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inter-regular"/>
              </a:rPr>
              <a:t>The Subquery or Inner query is an SQL query placed inside another SQL query. It is embedded in the HAVING or WHERE clause of the SQL statements.</a:t>
            </a:r>
          </a:p>
          <a:p>
            <a:pPr algn="just"/>
            <a:r>
              <a:rPr lang="en-US" b="1" i="0" dirty="0">
                <a:solidFill>
                  <a:srgbClr val="333333"/>
                </a:solidFill>
                <a:effectLst/>
                <a:latin typeface="inter-bold"/>
              </a:rPr>
              <a:t>Following are the important rules which must be followed by the SQL Subquery:</a:t>
            </a:r>
            <a:endParaRPr lang="en-US" b="0" i="0" dirty="0">
              <a:solidFill>
                <a:srgbClr val="333333"/>
              </a:solidFill>
              <a:effectLst/>
              <a:latin typeface="inter-regular"/>
            </a:endParaRPr>
          </a:p>
          <a:p>
            <a:pPr algn="just"/>
            <a:r>
              <a:rPr lang="en-US" b="0" i="0" dirty="0">
                <a:solidFill>
                  <a:srgbClr val="333333"/>
                </a:solidFill>
                <a:effectLst/>
                <a:latin typeface="inter-regular"/>
              </a:rPr>
              <a:t>The SQL subqueries can be used with the following statements along with the SQL expression operators:</a:t>
            </a:r>
          </a:p>
          <a:p>
            <a:pPr algn="just">
              <a:buFont typeface="Wingdings" panose="05000000000000000000" pitchFamily="2" charset="2"/>
              <a:buChar char="Ø"/>
            </a:pPr>
            <a:r>
              <a:rPr lang="en-US" b="0" i="0" dirty="0">
                <a:solidFill>
                  <a:srgbClr val="000000"/>
                </a:solidFill>
                <a:effectLst/>
                <a:latin typeface="inter-regular"/>
              </a:rPr>
              <a:t>SELECT statement,</a:t>
            </a:r>
          </a:p>
          <a:p>
            <a:pPr algn="just">
              <a:buFont typeface="Wingdings" panose="05000000000000000000" pitchFamily="2" charset="2"/>
              <a:buChar char="Ø"/>
            </a:pPr>
            <a:r>
              <a:rPr lang="en-US" b="0" i="0" dirty="0">
                <a:solidFill>
                  <a:srgbClr val="000000"/>
                </a:solidFill>
                <a:effectLst/>
                <a:latin typeface="inter-regular"/>
              </a:rPr>
              <a:t>UPDATE statement,</a:t>
            </a:r>
          </a:p>
          <a:p>
            <a:pPr algn="just">
              <a:buFont typeface="Wingdings" panose="05000000000000000000" pitchFamily="2" charset="2"/>
              <a:buChar char="Ø"/>
            </a:pPr>
            <a:r>
              <a:rPr lang="en-US" b="0" i="0" dirty="0">
                <a:solidFill>
                  <a:srgbClr val="000000"/>
                </a:solidFill>
                <a:effectLst/>
                <a:latin typeface="inter-regular"/>
              </a:rPr>
              <a:t>INSERT statement, and</a:t>
            </a:r>
          </a:p>
          <a:p>
            <a:pPr algn="just">
              <a:buFont typeface="Wingdings" panose="05000000000000000000" pitchFamily="2" charset="2"/>
              <a:buChar char="Ø"/>
            </a:pPr>
            <a:r>
              <a:rPr lang="en-US" b="0" i="0" dirty="0">
                <a:solidFill>
                  <a:srgbClr val="000000"/>
                </a:solidFill>
                <a:effectLst/>
                <a:latin typeface="inter-regular"/>
              </a:rPr>
              <a:t>DELETE statement.</a:t>
            </a:r>
          </a:p>
          <a:p>
            <a:endParaRPr lang="en-IN" dirty="0"/>
          </a:p>
        </p:txBody>
      </p:sp>
    </p:spTree>
    <p:extLst>
      <p:ext uri="{BB962C8B-B14F-4D97-AF65-F5344CB8AC3E}">
        <p14:creationId xmlns:p14="http://schemas.microsoft.com/office/powerpoint/2010/main" val="3013237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7A72-5837-73C1-2F00-0C5BDFCAD0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75F50C-06A0-848F-A35B-258CA8D71F70}"/>
              </a:ext>
            </a:extLst>
          </p:cNvPr>
          <p:cNvSpPr>
            <a:spLocks noGrp="1"/>
          </p:cNvSpPr>
          <p:nvPr>
            <p:ph idx="1"/>
          </p:nvPr>
        </p:nvSpPr>
        <p:spPr/>
        <p:txBody>
          <a:bodyPr>
            <a:normAutofit fontScale="92500" lnSpcReduction="20000"/>
          </a:bodyPr>
          <a:lstStyle/>
          <a:p>
            <a:r>
              <a:rPr lang="en-US" dirty="0"/>
              <a:t>The subqueries in SQL are always enclosed in the parenthesis and placed on the right side of the SQL operators.</a:t>
            </a:r>
          </a:p>
          <a:p>
            <a:pPr algn="just"/>
            <a:r>
              <a:rPr lang="en-US" b="0" i="0" dirty="0">
                <a:solidFill>
                  <a:srgbClr val="333333"/>
                </a:solidFill>
                <a:effectLst/>
                <a:latin typeface="inter-regular"/>
              </a:rPr>
              <a:t>We cannot use the ORDER BY clause in the subquery. But, we can use the GROUP BY clause, which performs the same function as the ORDER BY clause.</a:t>
            </a:r>
          </a:p>
          <a:p>
            <a:pPr algn="just"/>
            <a:r>
              <a:rPr lang="en-US" b="0" i="0" dirty="0">
                <a:solidFill>
                  <a:srgbClr val="333333"/>
                </a:solidFill>
                <a:effectLst/>
                <a:latin typeface="inter-regular"/>
              </a:rPr>
              <a:t>If the subquery returns more than one record, we have to use the multiple value operators before the Subquery.</a:t>
            </a:r>
          </a:p>
          <a:p>
            <a:pPr algn="just"/>
            <a:r>
              <a:rPr lang="en-US" b="0" i="0" dirty="0">
                <a:solidFill>
                  <a:srgbClr val="333333"/>
                </a:solidFill>
                <a:effectLst/>
                <a:latin typeface="inter-regular"/>
              </a:rPr>
              <a:t>We can use the BETWEEN operator within the subquery but not with the subquery.</a:t>
            </a:r>
          </a:p>
          <a:p>
            <a:pPr marL="0" indent="0" algn="just">
              <a:buNone/>
            </a:pPr>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pPr marL="0" indent="0" algn="just">
              <a:buNone/>
            </a:pPr>
            <a:r>
              <a:rPr lang="en-US" b="0" i="0" dirty="0">
                <a:solidFill>
                  <a:srgbClr val="333333"/>
                </a:solidFill>
                <a:effectLst/>
                <a:latin typeface="inter-regular"/>
              </a:rPr>
              <a:t> </a:t>
            </a:r>
            <a:endParaRPr lang="en-US" dirty="0"/>
          </a:p>
          <a:p>
            <a:endParaRPr lang="en-US" dirty="0"/>
          </a:p>
          <a:p>
            <a:endParaRPr lang="en-US" dirty="0"/>
          </a:p>
          <a:p>
            <a:endParaRPr lang="en-IN" dirty="0"/>
          </a:p>
        </p:txBody>
      </p:sp>
    </p:spTree>
    <p:extLst>
      <p:ext uri="{BB962C8B-B14F-4D97-AF65-F5344CB8AC3E}">
        <p14:creationId xmlns:p14="http://schemas.microsoft.com/office/powerpoint/2010/main" val="33786125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4633-C30B-157E-76AC-E0B8449032B8}"/>
              </a:ext>
            </a:extLst>
          </p:cNvPr>
          <p:cNvSpPr>
            <a:spLocks noGrp="1"/>
          </p:cNvSpPr>
          <p:nvPr>
            <p:ph type="title"/>
          </p:nvPr>
        </p:nvSpPr>
        <p:spPr/>
        <p:txBody>
          <a:bodyPr/>
          <a:lstStyle/>
          <a:p>
            <a:pPr algn="ctr"/>
            <a:r>
              <a:rPr lang="en-US" b="0" i="0" dirty="0">
                <a:solidFill>
                  <a:srgbClr val="610B38"/>
                </a:solidFill>
                <a:effectLst/>
                <a:latin typeface="erdana"/>
              </a:rPr>
              <a:t>Subquery with SELECT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7B99B25-4D98-0C8A-6E37-8A34BB4E5FD6}"/>
              </a:ext>
            </a:extLst>
          </p:cNvPr>
          <p:cNvSpPr>
            <a:spLocks noGrp="1"/>
          </p:cNvSpPr>
          <p:nvPr>
            <p:ph idx="1"/>
          </p:nvPr>
        </p:nvSpPr>
        <p:spPr/>
        <p:txBody>
          <a:bodyPr/>
          <a:lstStyle/>
          <a:p>
            <a:pPr algn="just"/>
            <a:r>
              <a:rPr lang="en-US" b="0" i="0" dirty="0">
                <a:solidFill>
                  <a:srgbClr val="333333"/>
                </a:solidFill>
                <a:effectLst/>
                <a:latin typeface="inter-regular"/>
              </a:rPr>
              <a:t>In SQL, inner queries or nested queries are used most frequently with the SELECT statement. The syntax of Subquery with the SELECT statement is described in the following block:</a:t>
            </a:r>
          </a:p>
          <a:p>
            <a:pPr marL="0" indent="0" algn="just">
              <a:buNone/>
            </a:pPr>
            <a:r>
              <a:rPr lang="en-US" b="0" i="0" dirty="0">
                <a:solidFill>
                  <a:srgbClr val="000000"/>
                </a:solidFill>
                <a:effectLst/>
                <a:latin typeface="inter-regular"/>
              </a:rPr>
              <a:t>SELECT Column_Name1, Column_Name2, ...., </a:t>
            </a:r>
            <a:r>
              <a:rPr lang="en-US" b="0" i="0" dirty="0" err="1">
                <a:solidFill>
                  <a:srgbClr val="000000"/>
                </a:solidFill>
                <a:effectLst/>
                <a:latin typeface="inter-regular"/>
              </a:rPr>
              <a:t>Column_NameN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FROM </a:t>
            </a:r>
            <a:r>
              <a:rPr lang="en-US" b="0" i="0" dirty="0" err="1">
                <a:solidFill>
                  <a:srgbClr val="000000"/>
                </a:solidFill>
                <a:effectLst/>
                <a:latin typeface="inter-regular"/>
              </a:rPr>
              <a:t>Table_Name</a:t>
            </a:r>
            <a:r>
              <a:rPr lang="en-US" b="0" i="0" dirty="0">
                <a:solidFill>
                  <a:srgbClr val="000000"/>
                </a:solidFill>
                <a:effectLst/>
                <a:latin typeface="inter-regular"/>
              </a:rPr>
              <a:t> WHERE </a:t>
            </a:r>
            <a:r>
              <a:rPr lang="en-US" b="0" i="0" dirty="0" err="1">
                <a:solidFill>
                  <a:srgbClr val="000000"/>
                </a:solidFill>
                <a:effectLst/>
                <a:latin typeface="inter-regular"/>
              </a:rPr>
              <a:t>Column_Name</a:t>
            </a:r>
            <a:r>
              <a:rPr lang="en-US" b="0" i="0" dirty="0">
                <a:solidFill>
                  <a:srgbClr val="000000"/>
                </a:solidFill>
                <a:effectLst/>
                <a:latin typeface="inter-regular"/>
              </a:rPr>
              <a:t> </a:t>
            </a:r>
            <a:r>
              <a:rPr lang="en-US" b="0" i="0" dirty="0" err="1">
                <a:solidFill>
                  <a:srgbClr val="000000"/>
                </a:solidFill>
                <a:effectLst/>
                <a:latin typeface="inter-regular"/>
              </a:rPr>
              <a:t>Comparison_Operator</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SELECT Column_Name1, Column_Name2, ...., </a:t>
            </a:r>
            <a:r>
              <a:rPr lang="en-US" b="0" i="0" dirty="0" err="1">
                <a:solidFill>
                  <a:srgbClr val="000000"/>
                </a:solidFill>
                <a:effectLst/>
                <a:latin typeface="inter-regular"/>
              </a:rPr>
              <a:t>Column_NameN</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FROM </a:t>
            </a:r>
            <a:r>
              <a:rPr lang="en-US" b="0" i="0" dirty="0" err="1">
                <a:solidFill>
                  <a:srgbClr val="000000"/>
                </a:solidFill>
                <a:effectLst/>
                <a:latin typeface="inter-regular"/>
              </a:rPr>
              <a:t>Table_Name</a:t>
            </a:r>
            <a:r>
              <a:rPr lang="en-US" b="0" i="0" dirty="0">
                <a:solidFill>
                  <a:srgbClr val="000000"/>
                </a:solidFill>
                <a:effectLst/>
                <a:latin typeface="inter-regular"/>
              </a:rPr>
              <a:t> WHERE condition);   </a:t>
            </a:r>
          </a:p>
          <a:p>
            <a:pPr marL="0" indent="0">
              <a:buNone/>
            </a:pPr>
            <a:endParaRPr lang="en-IN" dirty="0"/>
          </a:p>
        </p:txBody>
      </p:sp>
    </p:spTree>
    <p:extLst>
      <p:ext uri="{BB962C8B-B14F-4D97-AF65-F5344CB8AC3E}">
        <p14:creationId xmlns:p14="http://schemas.microsoft.com/office/powerpoint/2010/main" val="278498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lstStyle/>
          <a:p>
            <a:pPr marL="0" indent="0" algn="just">
              <a:buNone/>
            </a:pPr>
            <a:r>
              <a:rPr lang="en-US" b="0" i="0" dirty="0">
                <a:solidFill>
                  <a:srgbClr val="000000"/>
                </a:solidFill>
                <a:effectLst/>
                <a:latin typeface="inter-regular"/>
              </a:rPr>
              <a:t>INSERT INTO TABLE_NAME    </a:t>
            </a:r>
          </a:p>
          <a:p>
            <a:pPr marL="0" indent="0" algn="just">
              <a:buNone/>
            </a:pPr>
            <a:r>
              <a:rPr lang="en-US" b="0" i="0" dirty="0">
                <a:solidFill>
                  <a:srgbClr val="000000"/>
                </a:solidFill>
                <a:effectLst/>
                <a:latin typeface="inter-regular"/>
              </a:rPr>
              <a:t>VALUES (value1, value2, value3, .... </a:t>
            </a:r>
            <a:r>
              <a:rPr lang="en-US" b="0" i="0" dirty="0" err="1">
                <a:solidFill>
                  <a:srgbClr val="000000"/>
                </a:solidFill>
                <a:effectLst/>
                <a:latin typeface="inter-regular"/>
              </a:rPr>
              <a:t>valueN</a:t>
            </a:r>
            <a:r>
              <a:rPr lang="en-US" b="0" i="0" dirty="0">
                <a:solidFill>
                  <a:srgbClr val="000000"/>
                </a:solidFill>
                <a:effectLst/>
                <a:latin typeface="inter-regular"/>
              </a:rPr>
              <a:t>);    </a:t>
            </a:r>
          </a:p>
          <a:p>
            <a:pPr marL="0" indent="0" algn="just">
              <a:buNone/>
            </a:pPr>
            <a:r>
              <a:rPr lang="en-US" b="1" i="0" dirty="0">
                <a:solidFill>
                  <a:srgbClr val="333333"/>
                </a:solidFill>
                <a:effectLst/>
                <a:latin typeface="inter-bold"/>
              </a:rPr>
              <a:t>For example:</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INSERT INTO </a:t>
            </a:r>
            <a:r>
              <a:rPr lang="en-US" b="0" i="0" dirty="0" err="1">
                <a:solidFill>
                  <a:srgbClr val="000000"/>
                </a:solidFill>
                <a:effectLst/>
                <a:latin typeface="inter-regular"/>
              </a:rPr>
              <a:t>javatpoint</a:t>
            </a:r>
            <a:r>
              <a:rPr lang="en-US" b="0" i="0" dirty="0">
                <a:solidFill>
                  <a:srgbClr val="000000"/>
                </a:solidFill>
                <a:effectLst/>
                <a:latin typeface="inter-regular"/>
              </a:rPr>
              <a:t> (Author, Subject) VALUES (</a:t>
            </a:r>
            <a:r>
              <a:rPr lang="en-US" b="0" i="0" dirty="0">
                <a:solidFill>
                  <a:srgbClr val="0000FF"/>
                </a:solidFill>
                <a:effectLst/>
                <a:latin typeface="inter-regular"/>
              </a:rPr>
              <a:t>"</a:t>
            </a:r>
            <a:r>
              <a:rPr lang="en-US" b="0" i="0" dirty="0" err="1">
                <a:solidFill>
                  <a:srgbClr val="0000FF"/>
                </a:solidFill>
                <a:effectLst/>
                <a:latin typeface="inter-regular"/>
              </a:rPr>
              <a:t>Sonoo</a:t>
            </a:r>
            <a:r>
              <a:rPr lang="en-US" b="0" i="0" dirty="0">
                <a:solidFill>
                  <a:srgbClr val="0000FF"/>
                </a:solidFill>
                <a:effectLst/>
                <a:latin typeface="inter-regular"/>
              </a:rPr>
              <a:t>"</a:t>
            </a:r>
            <a:r>
              <a:rPr lang="en-US" b="0" i="0" dirty="0">
                <a:solidFill>
                  <a:srgbClr val="000000"/>
                </a:solidFill>
                <a:effectLst/>
                <a:latin typeface="inter-regular"/>
              </a:rPr>
              <a:t>, </a:t>
            </a:r>
            <a:r>
              <a:rPr lang="en-US" b="0" i="0" dirty="0">
                <a:solidFill>
                  <a:srgbClr val="0000FF"/>
                </a:solidFill>
                <a:effectLst/>
                <a:latin typeface="inter-regular"/>
              </a:rPr>
              <a:t>"DBMS"</a:t>
            </a:r>
            <a:r>
              <a:rPr lang="en-US"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7702034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B3C3-2478-338B-86C9-C8F519B3EB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3544DF-20A4-F675-22C5-526B265610F1}"/>
              </a:ext>
            </a:extLst>
          </p:cNvPr>
          <p:cNvSpPr>
            <a:spLocks noGrp="1"/>
          </p:cNvSpPr>
          <p:nvPr>
            <p:ph idx="1"/>
          </p:nvPr>
        </p:nvSpPr>
        <p:spPr/>
        <p:txBody>
          <a:bodyPr/>
          <a:lstStyle/>
          <a:p>
            <a:pPr marL="0" indent="0">
              <a:buNone/>
            </a:pPr>
            <a:r>
              <a:rPr lang="en-US" dirty="0"/>
              <a:t>SELECT * FROM Orders</a:t>
            </a:r>
          </a:p>
          <a:p>
            <a:pPr marL="0" indent="0">
              <a:buNone/>
            </a:pPr>
            <a:r>
              <a:rPr lang="en-US" dirty="0"/>
              <a:t>WHERE amount&gt; ( SELECT AVG(amount ) from orders); </a:t>
            </a:r>
            <a:endParaRPr lang="en-IN" dirty="0"/>
          </a:p>
        </p:txBody>
      </p:sp>
      <p:graphicFrame>
        <p:nvGraphicFramePr>
          <p:cNvPr id="6" name="Table 5">
            <a:extLst>
              <a:ext uri="{FF2B5EF4-FFF2-40B4-BE49-F238E27FC236}">
                <a16:creationId xmlns:a16="http://schemas.microsoft.com/office/drawing/2014/main" id="{79994A3C-FAC1-A78D-6A65-6CBAD7126A02}"/>
              </a:ext>
            </a:extLst>
          </p:cNvPr>
          <p:cNvGraphicFramePr>
            <a:graphicFrameLocks noGrp="1"/>
          </p:cNvGraphicFramePr>
          <p:nvPr>
            <p:extLst>
              <p:ext uri="{D42A27DB-BD31-4B8C-83A1-F6EECF244321}">
                <p14:modId xmlns:p14="http://schemas.microsoft.com/office/powerpoint/2010/main" val="3900440910"/>
              </p:ext>
            </p:extLst>
          </p:nvPr>
        </p:nvGraphicFramePr>
        <p:xfrm>
          <a:off x="775063" y="3528854"/>
          <a:ext cx="7717220" cy="670560"/>
        </p:xfrm>
        <a:graphic>
          <a:graphicData uri="http://schemas.openxmlformats.org/drawingml/2006/table">
            <a:tbl>
              <a:tblPr/>
              <a:tblGrid>
                <a:gridCol w="1929305">
                  <a:extLst>
                    <a:ext uri="{9D8B030D-6E8A-4147-A177-3AD203B41FA5}">
                      <a16:colId xmlns:a16="http://schemas.microsoft.com/office/drawing/2014/main" val="1371660602"/>
                    </a:ext>
                  </a:extLst>
                </a:gridCol>
                <a:gridCol w="1929305">
                  <a:extLst>
                    <a:ext uri="{9D8B030D-6E8A-4147-A177-3AD203B41FA5}">
                      <a16:colId xmlns:a16="http://schemas.microsoft.com/office/drawing/2014/main" val="3638535397"/>
                    </a:ext>
                  </a:extLst>
                </a:gridCol>
                <a:gridCol w="1929305">
                  <a:extLst>
                    <a:ext uri="{9D8B030D-6E8A-4147-A177-3AD203B41FA5}">
                      <a16:colId xmlns:a16="http://schemas.microsoft.com/office/drawing/2014/main" val="1888749292"/>
                    </a:ext>
                  </a:extLst>
                </a:gridCol>
                <a:gridCol w="1929305">
                  <a:extLst>
                    <a:ext uri="{9D8B030D-6E8A-4147-A177-3AD203B41FA5}">
                      <a16:colId xmlns:a16="http://schemas.microsoft.com/office/drawing/2014/main" val="4020993527"/>
                    </a:ext>
                  </a:extLst>
                </a:gridCol>
              </a:tblGrid>
              <a:tr h="0">
                <a:tc>
                  <a:txBody>
                    <a:bodyPr/>
                    <a:lstStyle/>
                    <a:p>
                      <a:pPr algn="l"/>
                      <a:r>
                        <a:rPr lang="en-IN" b="0">
                          <a:effectLst/>
                          <a:latin typeface="EuclidCircularA-Medium"/>
                        </a:rPr>
                        <a:t>order_id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item</a:t>
                      </a:r>
                    </a:p>
                  </a:txBody>
                  <a:tcPr marL="137160" marR="137160" marT="30480" marB="30480" anchor="ctr">
                    <a:lnL>
                      <a:noFill/>
                    </a:lnL>
                    <a:lnR>
                      <a:noFill/>
                    </a:lnR>
                    <a:lnT>
                      <a:noFill/>
                    </a:lnT>
                    <a:lnB>
                      <a:noFill/>
                    </a:lnB>
                  </a:tcPr>
                </a:tc>
                <a:tc>
                  <a:txBody>
                    <a:bodyPr/>
                    <a:lstStyle/>
                    <a:p>
                      <a:pPr algn="l"/>
                      <a:r>
                        <a:rPr lang="en-IN" b="0">
                          <a:effectLst/>
                          <a:latin typeface="EuclidCircularA-Medium"/>
                        </a:rPr>
                        <a:t>amount</a:t>
                      </a:r>
                    </a:p>
                  </a:txBody>
                  <a:tcPr marL="137160" marR="137160" marT="30480" marB="30480" anchor="ctr">
                    <a:lnL>
                      <a:noFill/>
                    </a:lnL>
                    <a:lnR>
                      <a:noFill/>
                    </a:lnR>
                    <a:lnT>
                      <a:noFill/>
                    </a:lnT>
                    <a:lnB>
                      <a:noFill/>
                    </a:lnB>
                  </a:tcPr>
                </a:tc>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extLst>
                  <a:ext uri="{0D108BD9-81ED-4DB2-BD59-A6C34878D82A}">
                    <a16:rowId xmlns:a16="http://schemas.microsoft.com/office/drawing/2014/main" val="394976157"/>
                  </a:ext>
                </a:extLst>
              </a:tr>
              <a:tr h="0">
                <a:tc>
                  <a:txBody>
                    <a:bodyPr/>
                    <a:lstStyle/>
                    <a:p>
                      <a:pPr algn="l"/>
                      <a:r>
                        <a:rPr lang="en-IN" b="0">
                          <a:effectLst/>
                          <a:latin typeface="EuclidCircularA-Regular"/>
                        </a:rPr>
                        <a:t>3</a:t>
                      </a:r>
                    </a:p>
                  </a:txBody>
                  <a:tcPr marL="137160" marR="137160" marT="30480" marB="30480" anchor="ctr">
                    <a:lnL>
                      <a:noFill/>
                    </a:lnL>
                    <a:lnR>
                      <a:noFill/>
                    </a:lnR>
                    <a:lnT>
                      <a:noFill/>
                    </a:lnT>
                    <a:lnB>
                      <a:noFill/>
                    </a:lnB>
                  </a:tcPr>
                </a:tc>
                <a:tc>
                  <a:txBody>
                    <a:bodyPr/>
                    <a:lstStyle/>
                    <a:p>
                      <a:pPr algn="l"/>
                      <a:r>
                        <a:rPr lang="en-IN" b="0">
                          <a:effectLst/>
                          <a:latin typeface="EuclidCircularA-Regular"/>
                        </a:rPr>
                        <a:t>Monitor</a:t>
                      </a:r>
                    </a:p>
                  </a:txBody>
                  <a:tcPr marL="137160" marR="137160" marT="30480" marB="30480" anchor="ctr">
                    <a:lnL>
                      <a:noFill/>
                    </a:lnL>
                    <a:lnR>
                      <a:noFill/>
                    </a:lnR>
                    <a:lnT>
                      <a:noFill/>
                    </a:lnT>
                    <a:lnB>
                      <a:noFill/>
                    </a:lnB>
                  </a:tcPr>
                </a:tc>
                <a:tc>
                  <a:txBody>
                    <a:bodyPr/>
                    <a:lstStyle/>
                    <a:p>
                      <a:pPr algn="l"/>
                      <a:r>
                        <a:rPr lang="en-IN" b="0">
                          <a:effectLst/>
                          <a:latin typeface="EuclidCircularA-Regular"/>
                        </a:rPr>
                        <a:t>12000</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3</a:t>
                      </a:r>
                    </a:p>
                  </a:txBody>
                  <a:tcPr marL="137160" marR="137160" marT="30480" marB="30480" anchor="ctr">
                    <a:lnL>
                      <a:noFill/>
                    </a:lnL>
                    <a:lnR>
                      <a:noFill/>
                    </a:lnR>
                    <a:lnT>
                      <a:noFill/>
                    </a:lnT>
                    <a:lnB>
                      <a:noFill/>
                    </a:lnB>
                  </a:tcPr>
                </a:tc>
                <a:extLst>
                  <a:ext uri="{0D108BD9-81ED-4DB2-BD59-A6C34878D82A}">
                    <a16:rowId xmlns:a16="http://schemas.microsoft.com/office/drawing/2014/main" val="4081787321"/>
                  </a:ext>
                </a:extLst>
              </a:tr>
            </a:tbl>
          </a:graphicData>
        </a:graphic>
      </p:graphicFrame>
      <p:graphicFrame>
        <p:nvGraphicFramePr>
          <p:cNvPr id="7" name="Table 6">
            <a:extLst>
              <a:ext uri="{FF2B5EF4-FFF2-40B4-BE49-F238E27FC236}">
                <a16:creationId xmlns:a16="http://schemas.microsoft.com/office/drawing/2014/main" id="{3CF54181-31BC-D8F8-7106-2DBD96AD852F}"/>
              </a:ext>
            </a:extLst>
          </p:cNvPr>
          <p:cNvGraphicFramePr>
            <a:graphicFrameLocks noGrp="1"/>
          </p:cNvGraphicFramePr>
          <p:nvPr>
            <p:extLst>
              <p:ext uri="{D42A27DB-BD31-4B8C-83A1-F6EECF244321}">
                <p14:modId xmlns:p14="http://schemas.microsoft.com/office/powerpoint/2010/main" val="3890220146"/>
              </p:ext>
            </p:extLst>
          </p:nvPr>
        </p:nvGraphicFramePr>
        <p:xfrm>
          <a:off x="838200" y="5085511"/>
          <a:ext cx="5593751" cy="670560"/>
        </p:xfrm>
        <a:graphic>
          <a:graphicData uri="http://schemas.openxmlformats.org/drawingml/2006/table">
            <a:tbl>
              <a:tblPr/>
              <a:tblGrid>
                <a:gridCol w="5593751">
                  <a:extLst>
                    <a:ext uri="{9D8B030D-6E8A-4147-A177-3AD203B41FA5}">
                      <a16:colId xmlns:a16="http://schemas.microsoft.com/office/drawing/2014/main" val="3604738504"/>
                    </a:ext>
                  </a:extLst>
                </a:gridCol>
              </a:tblGrid>
              <a:tr h="0">
                <a:tc>
                  <a:txBody>
                    <a:bodyPr/>
                    <a:lstStyle/>
                    <a:p>
                      <a:pPr algn="l"/>
                      <a:r>
                        <a:rPr lang="en-IN" b="0">
                          <a:effectLst/>
                          <a:latin typeface="EuclidCircularA-Medium"/>
                        </a:rPr>
                        <a:t>AVG(amount )</a:t>
                      </a:r>
                    </a:p>
                  </a:txBody>
                  <a:tcPr marL="137160" marR="137160" marT="30480" marB="30480" anchor="ctr">
                    <a:lnL>
                      <a:noFill/>
                    </a:lnL>
                    <a:lnR>
                      <a:noFill/>
                    </a:lnR>
                    <a:lnT>
                      <a:noFill/>
                    </a:lnT>
                    <a:lnB>
                      <a:noFill/>
                    </a:lnB>
                  </a:tcPr>
                </a:tc>
                <a:extLst>
                  <a:ext uri="{0D108BD9-81ED-4DB2-BD59-A6C34878D82A}">
                    <a16:rowId xmlns:a16="http://schemas.microsoft.com/office/drawing/2014/main" val="1038199167"/>
                  </a:ext>
                </a:extLst>
              </a:tr>
              <a:tr h="0">
                <a:tc>
                  <a:txBody>
                    <a:bodyPr/>
                    <a:lstStyle/>
                    <a:p>
                      <a:pPr algn="l"/>
                      <a:r>
                        <a:rPr lang="en-IN" b="0" dirty="0">
                          <a:effectLst/>
                          <a:latin typeface="EuclidCircularA-Regular"/>
                        </a:rPr>
                        <a:t>2670</a:t>
                      </a:r>
                    </a:p>
                  </a:txBody>
                  <a:tcPr marL="137160" marR="137160" marT="30480" marB="30480" anchor="ctr">
                    <a:lnL>
                      <a:noFill/>
                    </a:lnL>
                    <a:lnR>
                      <a:noFill/>
                    </a:lnR>
                    <a:lnT>
                      <a:noFill/>
                    </a:lnT>
                    <a:lnB>
                      <a:noFill/>
                    </a:lnB>
                  </a:tcPr>
                </a:tc>
                <a:extLst>
                  <a:ext uri="{0D108BD9-81ED-4DB2-BD59-A6C34878D82A}">
                    <a16:rowId xmlns:a16="http://schemas.microsoft.com/office/drawing/2014/main" val="539338504"/>
                  </a:ext>
                </a:extLst>
              </a:tr>
            </a:tbl>
          </a:graphicData>
        </a:graphic>
      </p:graphicFrame>
    </p:spTree>
    <p:extLst>
      <p:ext uri="{BB962C8B-B14F-4D97-AF65-F5344CB8AC3E}">
        <p14:creationId xmlns:p14="http://schemas.microsoft.com/office/powerpoint/2010/main" val="860376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B7F3-9B7E-D633-B7EA-AE61414524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08D6BC-E3CD-243F-A6D3-C9D8D9F9C52E}"/>
              </a:ext>
            </a:extLst>
          </p:cNvPr>
          <p:cNvSpPr>
            <a:spLocks noGrp="1"/>
          </p:cNvSpPr>
          <p:nvPr>
            <p:ph idx="1"/>
          </p:nvPr>
        </p:nvSpPr>
        <p:spPr/>
        <p:txBody>
          <a:bodyPr/>
          <a:lstStyle/>
          <a:p>
            <a:pPr marL="0" indent="0">
              <a:buNone/>
            </a:pPr>
            <a:r>
              <a:rPr lang="en-US" dirty="0"/>
              <a:t>SELECT * FROM Orders WHERE </a:t>
            </a:r>
            <a:r>
              <a:rPr lang="en-US" dirty="0" err="1"/>
              <a:t>customer_id</a:t>
            </a:r>
            <a:r>
              <a:rPr lang="en-US" dirty="0"/>
              <a:t> IN (   </a:t>
            </a:r>
          </a:p>
          <a:p>
            <a:pPr marL="0" indent="0">
              <a:buNone/>
            </a:pPr>
            <a:r>
              <a:rPr lang="en-US" dirty="0"/>
              <a:t>SELECT </a:t>
            </a:r>
            <a:r>
              <a:rPr lang="en-US" dirty="0" err="1"/>
              <a:t>customer_id</a:t>
            </a:r>
            <a:r>
              <a:rPr lang="en-US" dirty="0"/>
              <a:t> FROM Customers WHERE country = 'UK' ) ;</a:t>
            </a:r>
          </a:p>
          <a:p>
            <a:pPr marL="0" indent="0">
              <a:buNone/>
            </a:pPr>
            <a:endParaRPr lang="en-IN" dirty="0"/>
          </a:p>
        </p:txBody>
      </p:sp>
      <p:graphicFrame>
        <p:nvGraphicFramePr>
          <p:cNvPr id="4" name="Table 3">
            <a:extLst>
              <a:ext uri="{FF2B5EF4-FFF2-40B4-BE49-F238E27FC236}">
                <a16:creationId xmlns:a16="http://schemas.microsoft.com/office/drawing/2014/main" id="{2D722E4F-DE3C-64B2-843C-25E86A5EF3A2}"/>
              </a:ext>
            </a:extLst>
          </p:cNvPr>
          <p:cNvGraphicFramePr>
            <a:graphicFrameLocks noGrp="1"/>
          </p:cNvGraphicFramePr>
          <p:nvPr/>
        </p:nvGraphicFramePr>
        <p:xfrm>
          <a:off x="3363136" y="3193574"/>
          <a:ext cx="5465728" cy="1615440"/>
        </p:xfrm>
        <a:graphic>
          <a:graphicData uri="http://schemas.openxmlformats.org/drawingml/2006/table">
            <a:tbl>
              <a:tblPr/>
              <a:tblGrid>
                <a:gridCol w="1366432">
                  <a:extLst>
                    <a:ext uri="{9D8B030D-6E8A-4147-A177-3AD203B41FA5}">
                      <a16:colId xmlns:a16="http://schemas.microsoft.com/office/drawing/2014/main" val="842158455"/>
                    </a:ext>
                  </a:extLst>
                </a:gridCol>
                <a:gridCol w="1366432">
                  <a:extLst>
                    <a:ext uri="{9D8B030D-6E8A-4147-A177-3AD203B41FA5}">
                      <a16:colId xmlns:a16="http://schemas.microsoft.com/office/drawing/2014/main" val="2059274781"/>
                    </a:ext>
                  </a:extLst>
                </a:gridCol>
                <a:gridCol w="1366432">
                  <a:extLst>
                    <a:ext uri="{9D8B030D-6E8A-4147-A177-3AD203B41FA5}">
                      <a16:colId xmlns:a16="http://schemas.microsoft.com/office/drawing/2014/main" val="3516846060"/>
                    </a:ext>
                  </a:extLst>
                </a:gridCol>
                <a:gridCol w="1366432">
                  <a:extLst>
                    <a:ext uri="{9D8B030D-6E8A-4147-A177-3AD203B41FA5}">
                      <a16:colId xmlns:a16="http://schemas.microsoft.com/office/drawing/2014/main" val="3908429495"/>
                    </a:ext>
                  </a:extLst>
                </a:gridCol>
              </a:tblGrid>
              <a:tr h="0">
                <a:tc>
                  <a:txBody>
                    <a:bodyPr/>
                    <a:lstStyle/>
                    <a:p>
                      <a:pPr algn="l"/>
                      <a:r>
                        <a:rPr lang="en-IN" b="0">
                          <a:effectLst/>
                          <a:latin typeface="EuclidCircularA-Medium"/>
                        </a:rPr>
                        <a:t>order_id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item</a:t>
                      </a:r>
                    </a:p>
                  </a:txBody>
                  <a:tcPr marL="137160" marR="137160" marT="30480" marB="30480" anchor="ctr">
                    <a:lnL>
                      <a:noFill/>
                    </a:lnL>
                    <a:lnR>
                      <a:noFill/>
                    </a:lnR>
                    <a:lnT>
                      <a:noFill/>
                    </a:lnT>
                    <a:lnB>
                      <a:noFill/>
                    </a:lnB>
                  </a:tcPr>
                </a:tc>
                <a:tc>
                  <a:txBody>
                    <a:bodyPr/>
                    <a:lstStyle/>
                    <a:p>
                      <a:pPr algn="l"/>
                      <a:r>
                        <a:rPr lang="en-IN" b="0">
                          <a:effectLst/>
                          <a:latin typeface="EuclidCircularA-Medium"/>
                        </a:rPr>
                        <a:t>amount</a:t>
                      </a:r>
                    </a:p>
                  </a:txBody>
                  <a:tcPr marL="137160" marR="137160" marT="30480" marB="30480" anchor="ctr">
                    <a:lnL>
                      <a:noFill/>
                    </a:lnL>
                    <a:lnR>
                      <a:noFill/>
                    </a:lnR>
                    <a:lnT>
                      <a:noFill/>
                    </a:lnT>
                    <a:lnB>
                      <a:noFill/>
                    </a:lnB>
                  </a:tcPr>
                </a:tc>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extLst>
                  <a:ext uri="{0D108BD9-81ED-4DB2-BD59-A6C34878D82A}">
                    <a16:rowId xmlns:a16="http://schemas.microsoft.com/office/drawing/2014/main" val="3735585615"/>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tc>
                  <a:txBody>
                    <a:bodyPr/>
                    <a:lstStyle/>
                    <a:p>
                      <a:pPr algn="l"/>
                      <a:r>
                        <a:rPr lang="en-IN" b="0">
                          <a:effectLst/>
                          <a:latin typeface="EuclidCircularA-Regular"/>
                        </a:rPr>
                        <a:t>Keyboard</a:t>
                      </a:r>
                    </a:p>
                  </a:txBody>
                  <a:tcPr marL="137160" marR="137160" marT="30480" marB="30480" anchor="ctr">
                    <a:lnL>
                      <a:noFill/>
                    </a:lnL>
                    <a:lnR>
                      <a:noFill/>
                    </a:lnR>
                    <a:lnT>
                      <a:noFill/>
                    </a:lnT>
                    <a:lnB>
                      <a:noFill/>
                    </a:lnB>
                  </a:tcPr>
                </a:tc>
                <a:tc>
                  <a:txBody>
                    <a:bodyPr/>
                    <a:lstStyle/>
                    <a:p>
                      <a:pPr algn="l"/>
                      <a:r>
                        <a:rPr lang="en-IN" b="0">
                          <a:effectLst/>
                          <a:latin typeface="EuclidCircularA-Regular"/>
                        </a:rPr>
                        <a:t>400</a:t>
                      </a:r>
                    </a:p>
                  </a:txBody>
                  <a:tcPr marL="137160" marR="137160" marT="30480" marB="30480" anchor="ctr">
                    <a:lnL>
                      <a:noFill/>
                    </a:lnL>
                    <a:lnR>
                      <a:noFill/>
                    </a:lnR>
                    <a:lnT>
                      <a:noFill/>
                    </a:lnT>
                    <a:lnB>
                      <a:noFill/>
                    </a:lnB>
                  </a:tcPr>
                </a:tc>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extLst>
                  <a:ext uri="{0D108BD9-81ED-4DB2-BD59-A6C34878D82A}">
                    <a16:rowId xmlns:a16="http://schemas.microsoft.com/office/drawing/2014/main" val="4074427380"/>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a:effectLst/>
                          <a:latin typeface="EuclidCircularA-Regular"/>
                        </a:rPr>
                        <a:t>Mouse</a:t>
                      </a:r>
                    </a:p>
                  </a:txBody>
                  <a:tcPr marL="137160" marR="137160" marT="30480" marB="30480" anchor="ctr">
                    <a:lnL>
                      <a:noFill/>
                    </a:lnL>
                    <a:lnR>
                      <a:noFill/>
                    </a:lnR>
                    <a:lnT>
                      <a:noFill/>
                    </a:lnT>
                    <a:lnB>
                      <a:noFill/>
                    </a:lnB>
                  </a:tcPr>
                </a:tc>
                <a:tc>
                  <a:txBody>
                    <a:bodyPr/>
                    <a:lstStyle/>
                    <a:p>
                      <a:pPr algn="l"/>
                      <a:r>
                        <a:rPr lang="en-IN" b="0">
                          <a:effectLst/>
                          <a:latin typeface="EuclidCircularA-Regular"/>
                        </a:rPr>
                        <a:t>300</a:t>
                      </a:r>
                    </a:p>
                  </a:txBody>
                  <a:tcPr marL="137160" marR="137160" marT="30480" marB="30480" anchor="ctr">
                    <a:lnL>
                      <a:noFill/>
                    </a:lnL>
                    <a:lnR>
                      <a:noFill/>
                    </a:lnR>
                    <a:lnT>
                      <a:noFill/>
                    </a:lnT>
                    <a:lnB>
                      <a:noFill/>
                    </a:lnB>
                  </a:tcPr>
                </a:tc>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extLst>
                  <a:ext uri="{0D108BD9-81ED-4DB2-BD59-A6C34878D82A}">
                    <a16:rowId xmlns:a16="http://schemas.microsoft.com/office/drawing/2014/main" val="1260151732"/>
                  </a:ext>
                </a:extLst>
              </a:tr>
              <a:tr h="0">
                <a:tc>
                  <a:txBody>
                    <a:bodyPr/>
                    <a:lstStyle/>
                    <a:p>
                      <a:pPr algn="l"/>
                      <a:r>
                        <a:rPr lang="en-IN" b="0">
                          <a:effectLst/>
                          <a:latin typeface="EuclidCircularA-Regular"/>
                        </a:rPr>
                        <a:t>3</a:t>
                      </a:r>
                    </a:p>
                  </a:txBody>
                  <a:tcPr marL="137160" marR="137160" marT="30480" marB="30480" anchor="ctr">
                    <a:lnL>
                      <a:noFill/>
                    </a:lnL>
                    <a:lnR>
                      <a:noFill/>
                    </a:lnR>
                    <a:lnT>
                      <a:noFill/>
                    </a:lnT>
                    <a:lnB>
                      <a:noFill/>
                    </a:lnB>
                  </a:tcPr>
                </a:tc>
                <a:tc>
                  <a:txBody>
                    <a:bodyPr/>
                    <a:lstStyle/>
                    <a:p>
                      <a:pPr algn="l"/>
                      <a:r>
                        <a:rPr lang="en-IN" b="0">
                          <a:effectLst/>
                          <a:latin typeface="EuclidCircularA-Regular"/>
                        </a:rPr>
                        <a:t>Monitor</a:t>
                      </a:r>
                    </a:p>
                  </a:txBody>
                  <a:tcPr marL="137160" marR="137160" marT="30480" marB="30480" anchor="ctr">
                    <a:lnL>
                      <a:noFill/>
                    </a:lnL>
                    <a:lnR>
                      <a:noFill/>
                    </a:lnR>
                    <a:lnT>
                      <a:noFill/>
                    </a:lnT>
                    <a:lnB>
                      <a:noFill/>
                    </a:lnB>
                  </a:tcPr>
                </a:tc>
                <a:tc>
                  <a:txBody>
                    <a:bodyPr/>
                    <a:lstStyle/>
                    <a:p>
                      <a:pPr algn="l"/>
                      <a:r>
                        <a:rPr lang="en-IN" b="0">
                          <a:effectLst/>
                          <a:latin typeface="EuclidCircularA-Regular"/>
                        </a:rPr>
                        <a:t>12000</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3</a:t>
                      </a:r>
                    </a:p>
                  </a:txBody>
                  <a:tcPr marL="137160" marR="137160" marT="30480" marB="30480" anchor="ctr">
                    <a:lnL>
                      <a:noFill/>
                    </a:lnL>
                    <a:lnR>
                      <a:noFill/>
                    </a:lnR>
                    <a:lnT>
                      <a:noFill/>
                    </a:lnT>
                    <a:lnB>
                      <a:noFill/>
                    </a:lnB>
                  </a:tcPr>
                </a:tc>
                <a:extLst>
                  <a:ext uri="{0D108BD9-81ED-4DB2-BD59-A6C34878D82A}">
                    <a16:rowId xmlns:a16="http://schemas.microsoft.com/office/drawing/2014/main" val="1285567680"/>
                  </a:ext>
                </a:extLst>
              </a:tr>
            </a:tbl>
          </a:graphicData>
        </a:graphic>
      </p:graphicFrame>
    </p:spTree>
    <p:extLst>
      <p:ext uri="{BB962C8B-B14F-4D97-AF65-F5344CB8AC3E}">
        <p14:creationId xmlns:p14="http://schemas.microsoft.com/office/powerpoint/2010/main" val="42248362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323B-D059-63FE-543E-2FA35F5CB606}"/>
              </a:ext>
            </a:extLst>
          </p:cNvPr>
          <p:cNvSpPr>
            <a:spLocks noGrp="1"/>
          </p:cNvSpPr>
          <p:nvPr>
            <p:ph type="title"/>
          </p:nvPr>
        </p:nvSpPr>
        <p:spPr/>
        <p:txBody>
          <a:bodyPr/>
          <a:lstStyle/>
          <a:p>
            <a:pPr algn="ctr"/>
            <a:r>
              <a:rPr lang="en-US" dirty="0"/>
              <a:t>Subquery with the INSERT statement</a:t>
            </a:r>
            <a:br>
              <a:rPr lang="en-US" dirty="0"/>
            </a:br>
            <a:endParaRPr lang="en-IN" dirty="0"/>
          </a:p>
        </p:txBody>
      </p:sp>
      <p:sp>
        <p:nvSpPr>
          <p:cNvPr id="3" name="Content Placeholder 2">
            <a:extLst>
              <a:ext uri="{FF2B5EF4-FFF2-40B4-BE49-F238E27FC236}">
                <a16:creationId xmlns:a16="http://schemas.microsoft.com/office/drawing/2014/main" id="{939C1F65-993E-22AC-AED8-EE561AD01F31}"/>
              </a:ext>
            </a:extLst>
          </p:cNvPr>
          <p:cNvSpPr>
            <a:spLocks noGrp="1"/>
          </p:cNvSpPr>
          <p:nvPr>
            <p:ph idx="1"/>
          </p:nvPr>
        </p:nvSpPr>
        <p:spPr/>
        <p:txBody>
          <a:bodyPr>
            <a:normAutofit/>
          </a:bodyPr>
          <a:lstStyle/>
          <a:p>
            <a:pPr algn="just"/>
            <a:r>
              <a:rPr lang="en-US" dirty="0"/>
              <a:t>We can also use the subqueries and nested queries with the INSERT statement in Structured Query Language. </a:t>
            </a:r>
          </a:p>
          <a:p>
            <a:pPr algn="just"/>
            <a:r>
              <a:rPr lang="en-US" dirty="0"/>
              <a:t>We can insert the results of the subquery into the table of the outer query. The syntax of Subquery with the INSERT statement is described in the following block:</a:t>
            </a:r>
          </a:p>
          <a:p>
            <a:endParaRPr lang="en-US" dirty="0"/>
          </a:p>
          <a:p>
            <a:pPr marL="457200" lvl="1" indent="0">
              <a:buNone/>
            </a:pPr>
            <a:r>
              <a:rPr lang="en-US" dirty="0">
                <a:solidFill>
                  <a:srgbClr val="FF0000"/>
                </a:solidFill>
              </a:rPr>
              <a:t>INSERT INTO </a:t>
            </a:r>
            <a:r>
              <a:rPr lang="en-US" dirty="0" err="1">
                <a:solidFill>
                  <a:srgbClr val="FF0000"/>
                </a:solidFill>
              </a:rPr>
              <a:t>Table_Name</a:t>
            </a:r>
            <a:r>
              <a:rPr lang="en-US" dirty="0">
                <a:solidFill>
                  <a:srgbClr val="FF0000"/>
                </a:solidFill>
              </a:rPr>
              <a:t> SELECT * FROM </a:t>
            </a:r>
            <a:r>
              <a:rPr lang="en-US" dirty="0" err="1">
                <a:solidFill>
                  <a:srgbClr val="FF0000"/>
                </a:solidFill>
              </a:rPr>
              <a:t>Table_Name</a:t>
            </a:r>
            <a:r>
              <a:rPr lang="en-US" dirty="0">
                <a:solidFill>
                  <a:srgbClr val="FF0000"/>
                </a:solidFill>
              </a:rPr>
              <a:t> WHERE </a:t>
            </a:r>
            <a:r>
              <a:rPr lang="en-US" dirty="0" err="1">
                <a:solidFill>
                  <a:srgbClr val="FF0000"/>
                </a:solidFill>
              </a:rPr>
              <a:t>Column_Name</a:t>
            </a:r>
            <a:r>
              <a:rPr lang="en-US" dirty="0">
                <a:solidFill>
                  <a:srgbClr val="FF0000"/>
                </a:solidFill>
              </a:rPr>
              <a:t> Operator (Subquery);  </a:t>
            </a:r>
          </a:p>
          <a:p>
            <a:r>
              <a:rPr lang="en-US" dirty="0"/>
              <a:t>Examples of Subquery with the INSERT Statement</a:t>
            </a:r>
            <a:endParaRPr lang="en-IN" dirty="0"/>
          </a:p>
        </p:txBody>
      </p:sp>
    </p:spTree>
    <p:extLst>
      <p:ext uri="{BB962C8B-B14F-4D97-AF65-F5344CB8AC3E}">
        <p14:creationId xmlns:p14="http://schemas.microsoft.com/office/powerpoint/2010/main" val="7768982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4E246-5F7D-1CA3-3D66-5893FF0FE91F}"/>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6448FA99-11F8-E6BA-B62F-AC8181E6121B}"/>
              </a:ext>
            </a:extLst>
          </p:cNvPr>
          <p:cNvGraphicFramePr>
            <a:graphicFrameLocks noGrp="1"/>
          </p:cNvGraphicFramePr>
          <p:nvPr>
            <p:ph idx="1"/>
          </p:nvPr>
        </p:nvGraphicFramePr>
        <p:xfrm>
          <a:off x="3330751" y="3498374"/>
          <a:ext cx="5530497" cy="1005840"/>
        </p:xfrm>
        <a:graphic>
          <a:graphicData uri="http://schemas.openxmlformats.org/drawingml/2006/table">
            <a:tbl>
              <a:tblPr/>
              <a:tblGrid>
                <a:gridCol w="1843499">
                  <a:extLst>
                    <a:ext uri="{9D8B030D-6E8A-4147-A177-3AD203B41FA5}">
                      <a16:colId xmlns:a16="http://schemas.microsoft.com/office/drawing/2014/main" val="2900634016"/>
                    </a:ext>
                  </a:extLst>
                </a:gridCol>
                <a:gridCol w="1843499">
                  <a:extLst>
                    <a:ext uri="{9D8B030D-6E8A-4147-A177-3AD203B41FA5}">
                      <a16:colId xmlns:a16="http://schemas.microsoft.com/office/drawing/2014/main" val="4080194054"/>
                    </a:ext>
                  </a:extLst>
                </a:gridCol>
                <a:gridCol w="1843499">
                  <a:extLst>
                    <a:ext uri="{9D8B030D-6E8A-4147-A177-3AD203B41FA5}">
                      <a16:colId xmlns:a16="http://schemas.microsoft.com/office/drawing/2014/main" val="665741633"/>
                    </a:ext>
                  </a:extLst>
                </a:gridCol>
              </a:tblGrid>
              <a:tr h="0">
                <a:tc>
                  <a:txBody>
                    <a:bodyPr/>
                    <a:lstStyle/>
                    <a:p>
                      <a:pPr algn="l"/>
                      <a:r>
                        <a:rPr lang="en-IN" b="0">
                          <a:effectLst/>
                          <a:latin typeface="EuclidCircularA-Medium"/>
                        </a:rPr>
                        <a:t>id</a:t>
                      </a:r>
                    </a:p>
                  </a:txBody>
                  <a:tcPr marL="137160" marR="137160" marT="30480" marB="30480" anchor="ctr">
                    <a:lnL>
                      <a:noFill/>
                    </a:lnL>
                    <a:lnR>
                      <a:noFill/>
                    </a:lnR>
                    <a:lnT>
                      <a:noFill/>
                    </a:lnT>
                    <a:lnB>
                      <a:noFill/>
                    </a:lnB>
                  </a:tcPr>
                </a:tc>
                <a:tc>
                  <a:txBody>
                    <a:bodyPr/>
                    <a:lstStyle/>
                    <a:p>
                      <a:pPr algn="l"/>
                      <a:r>
                        <a:rPr lang="en-IN" b="0">
                          <a:effectLst/>
                          <a:latin typeface="EuclidCircularA-Medium"/>
                        </a:rPr>
                        <a:t>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age</a:t>
                      </a:r>
                    </a:p>
                  </a:txBody>
                  <a:tcPr marL="137160" marR="137160" marT="30480" marB="30480" anchor="ctr">
                    <a:lnL>
                      <a:noFill/>
                    </a:lnL>
                    <a:lnR>
                      <a:noFill/>
                    </a:lnR>
                    <a:lnT>
                      <a:noFill/>
                    </a:lnT>
                    <a:lnB>
                      <a:noFill/>
                    </a:lnB>
                  </a:tcPr>
                </a:tc>
                <a:extLst>
                  <a:ext uri="{0D108BD9-81ED-4DB2-BD59-A6C34878D82A}">
                    <a16:rowId xmlns:a16="http://schemas.microsoft.com/office/drawing/2014/main" val="3212497139"/>
                  </a:ext>
                </a:extLst>
              </a:tr>
              <a:tr h="0">
                <a:tc>
                  <a:txBody>
                    <a:bodyPr/>
                    <a:lstStyle/>
                    <a:p>
                      <a:pPr algn="l"/>
                      <a:r>
                        <a:rPr lang="en-IN" b="0">
                          <a:effectLst/>
                          <a:latin typeface="EuclidCircularA-Regular"/>
                        </a:rPr>
                        <a:t>123</a:t>
                      </a:r>
                    </a:p>
                  </a:txBody>
                  <a:tcPr marL="137160" marR="137160" marT="30480" marB="30480" anchor="ctr">
                    <a:lnL>
                      <a:noFill/>
                    </a:lnL>
                    <a:lnR>
                      <a:noFill/>
                    </a:lnR>
                    <a:lnT>
                      <a:noFill/>
                    </a:lnT>
                    <a:lnB>
                      <a:noFill/>
                    </a:lnB>
                  </a:tcPr>
                </a:tc>
                <a:tc>
                  <a:txBody>
                    <a:bodyPr/>
                    <a:lstStyle/>
                    <a:p>
                      <a:pPr algn="l"/>
                      <a:r>
                        <a:rPr lang="en-IN" b="0">
                          <a:effectLst/>
                          <a:latin typeface="EuclidCircularA-Regular"/>
                        </a:rPr>
                        <a:t>Akshat</a:t>
                      </a:r>
                    </a:p>
                  </a:txBody>
                  <a:tcPr marL="137160" marR="137160" marT="30480" marB="30480" anchor="ctr">
                    <a:lnL>
                      <a:noFill/>
                    </a:lnL>
                    <a:lnR>
                      <a:noFill/>
                    </a:lnR>
                    <a:lnT>
                      <a:noFill/>
                    </a:lnT>
                    <a:lnB>
                      <a:noFill/>
                    </a:lnB>
                  </a:tcPr>
                </a:tc>
                <a:tc>
                  <a:txBody>
                    <a:bodyPr/>
                    <a:lstStyle/>
                    <a:p>
                      <a:pPr algn="l"/>
                      <a:r>
                        <a:rPr lang="en-IN" b="0">
                          <a:effectLst/>
                          <a:latin typeface="EuclidCircularA-Regular"/>
                        </a:rPr>
                        <a:t>15</a:t>
                      </a:r>
                    </a:p>
                  </a:txBody>
                  <a:tcPr marL="137160" marR="137160" marT="30480" marB="30480" anchor="ctr">
                    <a:lnL>
                      <a:noFill/>
                    </a:lnL>
                    <a:lnR>
                      <a:noFill/>
                    </a:lnR>
                    <a:lnT>
                      <a:noFill/>
                    </a:lnT>
                    <a:lnB>
                      <a:noFill/>
                    </a:lnB>
                  </a:tcPr>
                </a:tc>
                <a:extLst>
                  <a:ext uri="{0D108BD9-81ED-4DB2-BD59-A6C34878D82A}">
                    <a16:rowId xmlns:a16="http://schemas.microsoft.com/office/drawing/2014/main" val="275899007"/>
                  </a:ext>
                </a:extLst>
              </a:tr>
              <a:tr h="0">
                <a:tc>
                  <a:txBody>
                    <a:bodyPr/>
                    <a:lstStyle/>
                    <a:p>
                      <a:pPr algn="l"/>
                      <a:r>
                        <a:rPr lang="en-IN" b="0">
                          <a:effectLst/>
                          <a:latin typeface="EuclidCircularA-Regular"/>
                        </a:rPr>
                        <a:t>124</a:t>
                      </a:r>
                    </a:p>
                  </a:txBody>
                  <a:tcPr marL="137160" marR="137160" marT="30480" marB="30480" anchor="ctr">
                    <a:lnL>
                      <a:noFill/>
                    </a:lnL>
                    <a:lnR>
                      <a:noFill/>
                    </a:lnR>
                    <a:lnT>
                      <a:noFill/>
                    </a:lnT>
                    <a:lnB>
                      <a:noFill/>
                    </a:lnB>
                  </a:tcPr>
                </a:tc>
                <a:tc>
                  <a:txBody>
                    <a:bodyPr/>
                    <a:lstStyle/>
                    <a:p>
                      <a:pPr algn="l"/>
                      <a:r>
                        <a:rPr lang="en-IN" b="0">
                          <a:effectLst/>
                          <a:latin typeface="EuclidCircularA-Regular"/>
                        </a:rPr>
                        <a:t>Akshera</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15</a:t>
                      </a:r>
                    </a:p>
                  </a:txBody>
                  <a:tcPr marL="137160" marR="137160" marT="30480" marB="30480" anchor="ctr">
                    <a:lnL>
                      <a:noFill/>
                    </a:lnL>
                    <a:lnR>
                      <a:noFill/>
                    </a:lnR>
                    <a:lnT>
                      <a:noFill/>
                    </a:lnT>
                    <a:lnB>
                      <a:noFill/>
                    </a:lnB>
                  </a:tcPr>
                </a:tc>
                <a:extLst>
                  <a:ext uri="{0D108BD9-81ED-4DB2-BD59-A6C34878D82A}">
                    <a16:rowId xmlns:a16="http://schemas.microsoft.com/office/drawing/2014/main" val="805365382"/>
                  </a:ext>
                </a:extLst>
              </a:tr>
            </a:tbl>
          </a:graphicData>
        </a:graphic>
      </p:graphicFrame>
      <p:sp>
        <p:nvSpPr>
          <p:cNvPr id="6" name="TextBox 5">
            <a:extLst>
              <a:ext uri="{FF2B5EF4-FFF2-40B4-BE49-F238E27FC236}">
                <a16:creationId xmlns:a16="http://schemas.microsoft.com/office/drawing/2014/main" id="{BDD8FF04-E40A-948D-F28A-4CD0E635EEC7}"/>
              </a:ext>
            </a:extLst>
          </p:cNvPr>
          <p:cNvSpPr txBox="1"/>
          <p:nvPr/>
        </p:nvSpPr>
        <p:spPr>
          <a:xfrm>
            <a:off x="722810" y="1948199"/>
            <a:ext cx="9849395" cy="646331"/>
          </a:xfrm>
          <a:prstGeom prst="rect">
            <a:avLst/>
          </a:prstGeom>
          <a:noFill/>
        </p:spPr>
        <p:txBody>
          <a:bodyPr wrap="square">
            <a:spAutoFit/>
          </a:bodyPr>
          <a:lstStyle/>
          <a:p>
            <a:r>
              <a:rPr lang="en-IN" dirty="0"/>
              <a:t>insert into person1 select * from person;</a:t>
            </a:r>
          </a:p>
          <a:p>
            <a:r>
              <a:rPr lang="en-IN" dirty="0"/>
              <a:t>select * from person1;</a:t>
            </a:r>
          </a:p>
        </p:txBody>
      </p:sp>
    </p:spTree>
    <p:extLst>
      <p:ext uri="{BB962C8B-B14F-4D97-AF65-F5344CB8AC3E}">
        <p14:creationId xmlns:p14="http://schemas.microsoft.com/office/powerpoint/2010/main" val="18438274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F916-AFFB-8AFE-8B28-3886271BE9E6}"/>
              </a:ext>
            </a:extLst>
          </p:cNvPr>
          <p:cNvSpPr>
            <a:spLocks noGrp="1"/>
          </p:cNvSpPr>
          <p:nvPr>
            <p:ph type="title"/>
          </p:nvPr>
        </p:nvSpPr>
        <p:spPr/>
        <p:txBody>
          <a:bodyPr/>
          <a:lstStyle/>
          <a:p>
            <a:pPr algn="ctr"/>
            <a:r>
              <a:rPr lang="en-US" dirty="0"/>
              <a:t>Subquery with the UPDATE statement</a:t>
            </a:r>
            <a:br>
              <a:rPr lang="en-US" dirty="0"/>
            </a:br>
            <a:endParaRPr lang="en-IN" dirty="0"/>
          </a:p>
        </p:txBody>
      </p:sp>
      <p:sp>
        <p:nvSpPr>
          <p:cNvPr id="3" name="Content Placeholder 2">
            <a:extLst>
              <a:ext uri="{FF2B5EF4-FFF2-40B4-BE49-F238E27FC236}">
                <a16:creationId xmlns:a16="http://schemas.microsoft.com/office/drawing/2014/main" id="{CB10CD6C-A624-CEC1-F974-DA7EC485C8EA}"/>
              </a:ext>
            </a:extLst>
          </p:cNvPr>
          <p:cNvSpPr>
            <a:spLocks noGrp="1"/>
          </p:cNvSpPr>
          <p:nvPr>
            <p:ph idx="1"/>
          </p:nvPr>
        </p:nvSpPr>
        <p:spPr/>
        <p:txBody>
          <a:bodyPr>
            <a:normAutofit fontScale="92500" lnSpcReduction="20000"/>
          </a:bodyPr>
          <a:lstStyle/>
          <a:p>
            <a:r>
              <a:rPr lang="en-US" dirty="0"/>
              <a:t>The subqueries and nested queries can be used with the UPDATE statement in Structured Query Language for updating the columns of the existing table. We can easily update one or more columns using a subquery with the UPDATE statement.</a:t>
            </a:r>
          </a:p>
          <a:p>
            <a:pPr marL="0" indent="0">
              <a:buNone/>
            </a:pPr>
            <a:r>
              <a:rPr lang="en-US" dirty="0"/>
              <a:t>Syntax of Subquery with the UPDATE statement</a:t>
            </a:r>
          </a:p>
          <a:p>
            <a:pPr marL="0" indent="0" algn="just">
              <a:buNone/>
            </a:pPr>
            <a:r>
              <a:rPr lang="en-US" dirty="0">
                <a:solidFill>
                  <a:srgbClr val="FF0000"/>
                </a:solidFill>
              </a:rPr>
              <a:t>UPDATE </a:t>
            </a:r>
            <a:r>
              <a:rPr lang="en-US" dirty="0" err="1">
                <a:solidFill>
                  <a:srgbClr val="FF0000"/>
                </a:solidFill>
              </a:rPr>
              <a:t>Table_Name</a:t>
            </a:r>
            <a:r>
              <a:rPr lang="en-US" dirty="0">
                <a:solidFill>
                  <a:srgbClr val="FF0000"/>
                </a:solidFill>
              </a:rPr>
              <a:t> SET </a:t>
            </a:r>
            <a:r>
              <a:rPr lang="en-US" dirty="0" err="1">
                <a:solidFill>
                  <a:srgbClr val="FF0000"/>
                </a:solidFill>
              </a:rPr>
              <a:t>Column_Name</a:t>
            </a:r>
            <a:r>
              <a:rPr lang="en-US" dirty="0">
                <a:solidFill>
                  <a:srgbClr val="FF0000"/>
                </a:solidFill>
              </a:rPr>
              <a:t> = </a:t>
            </a:r>
            <a:r>
              <a:rPr lang="en-US" dirty="0" err="1">
                <a:solidFill>
                  <a:srgbClr val="FF0000"/>
                </a:solidFill>
              </a:rPr>
              <a:t>New_value</a:t>
            </a:r>
            <a:r>
              <a:rPr lang="en-US" dirty="0">
                <a:solidFill>
                  <a:srgbClr val="FF0000"/>
                </a:solidFill>
              </a:rPr>
              <a:t> WHERE Value OPERATOR (SELECT COLUMN_NAME FROM TABLE_NAME WHERE Condition) ;  </a:t>
            </a:r>
          </a:p>
          <a:p>
            <a:r>
              <a:rPr lang="en-US" dirty="0"/>
              <a:t>Example of Subquery with the UPDATE statement</a:t>
            </a:r>
          </a:p>
          <a:p>
            <a:endParaRPr lang="en-US" dirty="0"/>
          </a:p>
          <a:p>
            <a:r>
              <a:rPr lang="en-US" dirty="0"/>
              <a:t>This example updates the record of one table using the IN operator with Subquery in the UPDATE statement.</a:t>
            </a:r>
            <a:endParaRPr lang="en-IN" dirty="0"/>
          </a:p>
        </p:txBody>
      </p:sp>
    </p:spTree>
    <p:extLst>
      <p:ext uri="{BB962C8B-B14F-4D97-AF65-F5344CB8AC3E}">
        <p14:creationId xmlns:p14="http://schemas.microsoft.com/office/powerpoint/2010/main" val="11713622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E036-5FC9-6525-9342-97990E451A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E9FE8B-AABA-6A56-9624-D82E5C230ECD}"/>
              </a:ext>
            </a:extLst>
          </p:cNvPr>
          <p:cNvSpPr>
            <a:spLocks noGrp="1"/>
          </p:cNvSpPr>
          <p:nvPr>
            <p:ph idx="1"/>
          </p:nvPr>
        </p:nvSpPr>
        <p:spPr/>
        <p:txBody>
          <a:bodyPr/>
          <a:lstStyle/>
          <a:p>
            <a:pPr marL="0" indent="0">
              <a:buNone/>
            </a:pPr>
            <a:r>
              <a:rPr lang="en-US" dirty="0"/>
              <a:t>UPDATE Orders SET amount = amount + 500 WHERE </a:t>
            </a:r>
            <a:r>
              <a:rPr lang="en-US" dirty="0" err="1"/>
              <a:t>customer_id</a:t>
            </a:r>
            <a:r>
              <a:rPr lang="en-US" dirty="0"/>
              <a:t> IN ( SELECT </a:t>
            </a:r>
            <a:r>
              <a:rPr lang="en-US" dirty="0" err="1"/>
              <a:t>customer_id</a:t>
            </a:r>
            <a:r>
              <a:rPr lang="en-US" dirty="0"/>
              <a:t> FROM Customers WHERE country = 'USA' ) ;</a:t>
            </a:r>
          </a:p>
          <a:p>
            <a:pPr marL="0" indent="0">
              <a:buNone/>
            </a:pPr>
            <a:endParaRPr lang="en-US" dirty="0"/>
          </a:p>
          <a:p>
            <a:pPr marL="0" indent="0">
              <a:buNone/>
            </a:pPr>
            <a:endParaRPr lang="en-IN" dirty="0"/>
          </a:p>
        </p:txBody>
      </p:sp>
      <p:graphicFrame>
        <p:nvGraphicFramePr>
          <p:cNvPr id="4" name="Table 3">
            <a:extLst>
              <a:ext uri="{FF2B5EF4-FFF2-40B4-BE49-F238E27FC236}">
                <a16:creationId xmlns:a16="http://schemas.microsoft.com/office/drawing/2014/main" id="{970BA34A-F6D0-21A3-306E-D3CE0C4FFF33}"/>
              </a:ext>
            </a:extLst>
          </p:cNvPr>
          <p:cNvGraphicFramePr>
            <a:graphicFrameLocks noGrp="1"/>
          </p:cNvGraphicFramePr>
          <p:nvPr>
            <p:extLst>
              <p:ext uri="{D42A27DB-BD31-4B8C-83A1-F6EECF244321}">
                <p14:modId xmlns:p14="http://schemas.microsoft.com/office/powerpoint/2010/main" val="3824153574"/>
              </p:ext>
            </p:extLst>
          </p:nvPr>
        </p:nvGraphicFramePr>
        <p:xfrm>
          <a:off x="1558835" y="3145677"/>
          <a:ext cx="6531944" cy="2011680"/>
        </p:xfrm>
        <a:graphic>
          <a:graphicData uri="http://schemas.openxmlformats.org/drawingml/2006/table">
            <a:tbl>
              <a:tblPr/>
              <a:tblGrid>
                <a:gridCol w="1632986">
                  <a:extLst>
                    <a:ext uri="{9D8B030D-6E8A-4147-A177-3AD203B41FA5}">
                      <a16:colId xmlns:a16="http://schemas.microsoft.com/office/drawing/2014/main" val="1786102022"/>
                    </a:ext>
                  </a:extLst>
                </a:gridCol>
                <a:gridCol w="1632986">
                  <a:extLst>
                    <a:ext uri="{9D8B030D-6E8A-4147-A177-3AD203B41FA5}">
                      <a16:colId xmlns:a16="http://schemas.microsoft.com/office/drawing/2014/main" val="1859946216"/>
                    </a:ext>
                  </a:extLst>
                </a:gridCol>
                <a:gridCol w="1632986">
                  <a:extLst>
                    <a:ext uri="{9D8B030D-6E8A-4147-A177-3AD203B41FA5}">
                      <a16:colId xmlns:a16="http://schemas.microsoft.com/office/drawing/2014/main" val="686643664"/>
                    </a:ext>
                  </a:extLst>
                </a:gridCol>
                <a:gridCol w="1632986">
                  <a:extLst>
                    <a:ext uri="{9D8B030D-6E8A-4147-A177-3AD203B41FA5}">
                      <a16:colId xmlns:a16="http://schemas.microsoft.com/office/drawing/2014/main" val="1331942702"/>
                    </a:ext>
                  </a:extLst>
                </a:gridCol>
              </a:tblGrid>
              <a:tr h="0">
                <a:tc>
                  <a:txBody>
                    <a:bodyPr/>
                    <a:lstStyle/>
                    <a:p>
                      <a:pPr algn="l"/>
                      <a:r>
                        <a:rPr lang="en-IN" b="0">
                          <a:effectLst/>
                          <a:latin typeface="EuclidCircularA-Medium"/>
                        </a:rPr>
                        <a:t>order_id</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Medium"/>
                        </a:rPr>
                        <a:t>item</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Medium"/>
                        </a:rPr>
                        <a:t>amount</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Medium"/>
                        </a:rPr>
                        <a:t>customer_id</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2026132438"/>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Keyboard</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2400</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4</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215241343"/>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Mouse</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2300</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4</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1053837508"/>
                  </a:ext>
                </a:extLst>
              </a:tr>
              <a:tr h="0">
                <a:tc>
                  <a:txBody>
                    <a:bodyPr/>
                    <a:lstStyle/>
                    <a:p>
                      <a:pPr algn="l"/>
                      <a:r>
                        <a:rPr lang="en-IN" b="0">
                          <a:effectLst/>
                          <a:latin typeface="EuclidCircularA-Regular"/>
                        </a:rPr>
                        <a:t>3</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Monitor</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14000</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3</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2614870062"/>
                  </a:ext>
                </a:extLst>
              </a:tr>
              <a:tr h="0">
                <a:tc>
                  <a:txBody>
                    <a:bodyPr/>
                    <a:lstStyle/>
                    <a:p>
                      <a:pPr algn="l"/>
                      <a:r>
                        <a:rPr lang="en-IN" b="0">
                          <a:effectLst/>
                          <a:latin typeface="EuclidCircularA-Regular"/>
                        </a:rPr>
                        <a:t>4</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Keyboard</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1900</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1</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1514823531"/>
                  </a:ext>
                </a:extLst>
              </a:tr>
              <a:tr h="0">
                <a:tc>
                  <a:txBody>
                    <a:bodyPr/>
                    <a:lstStyle/>
                    <a:p>
                      <a:pPr algn="l"/>
                      <a:r>
                        <a:rPr lang="en-IN" b="0">
                          <a:effectLst/>
                          <a:latin typeface="EuclidCircularA-Regular"/>
                        </a:rPr>
                        <a:t>5</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Mousepad</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1750</a:t>
                      </a:r>
                    </a:p>
                  </a:txBody>
                  <a:tcPr marL="137160" marR="137160" marT="30480" marB="30480" anchor="ctr">
                    <a:lnL>
                      <a:noFill/>
                    </a:lnL>
                    <a:lnR>
                      <a:noFill/>
                    </a:lnR>
                    <a:lnT>
                      <a:noFill/>
                    </a:lnT>
                    <a:lnB>
                      <a:noFill/>
                    </a:lnB>
                    <a:solidFill>
                      <a:srgbClr val="FFFFFF"/>
                    </a:solidFill>
                  </a:tcPr>
                </a:tc>
                <a:tc>
                  <a:txBody>
                    <a:bodyPr/>
                    <a:lstStyle/>
                    <a:p>
                      <a:pPr algn="l"/>
                      <a:r>
                        <a:rPr lang="en-IN" b="0" dirty="0">
                          <a:effectLst/>
                          <a:latin typeface="EuclidCircularA-Regular"/>
                        </a:rPr>
                        <a:t>2</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2367061204"/>
                  </a:ext>
                </a:extLst>
              </a:tr>
            </a:tbl>
          </a:graphicData>
        </a:graphic>
      </p:graphicFrame>
    </p:spTree>
    <p:extLst>
      <p:ext uri="{BB962C8B-B14F-4D97-AF65-F5344CB8AC3E}">
        <p14:creationId xmlns:p14="http://schemas.microsoft.com/office/powerpoint/2010/main" val="112293405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7D1A-7CB2-6935-AB54-422BC7226492}"/>
              </a:ext>
            </a:extLst>
          </p:cNvPr>
          <p:cNvSpPr>
            <a:spLocks noGrp="1"/>
          </p:cNvSpPr>
          <p:nvPr>
            <p:ph type="title"/>
          </p:nvPr>
        </p:nvSpPr>
        <p:spPr/>
        <p:txBody>
          <a:bodyPr/>
          <a:lstStyle/>
          <a:p>
            <a:pPr algn="ctr"/>
            <a:r>
              <a:rPr lang="en-US" b="0" i="0" dirty="0">
                <a:solidFill>
                  <a:srgbClr val="610B38"/>
                </a:solidFill>
                <a:effectLst/>
                <a:latin typeface="erdana"/>
              </a:rPr>
              <a:t>Subquery with the DELETE statement</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03209015-7636-CC2F-5794-9A3C9B93F900}"/>
              </a:ext>
            </a:extLst>
          </p:cNvPr>
          <p:cNvSpPr>
            <a:spLocks noGrp="1"/>
          </p:cNvSpPr>
          <p:nvPr>
            <p:ph idx="1"/>
          </p:nvPr>
        </p:nvSpPr>
        <p:spPr/>
        <p:txBody>
          <a:bodyPr>
            <a:normAutofit/>
          </a:bodyPr>
          <a:lstStyle/>
          <a:p>
            <a:pPr algn="just"/>
            <a:r>
              <a:rPr lang="en-US" b="0" i="0" dirty="0">
                <a:solidFill>
                  <a:srgbClr val="333333"/>
                </a:solidFill>
                <a:effectLst/>
                <a:latin typeface="inter-regular"/>
              </a:rPr>
              <a:t>We can easily delete one or more records from the SQL table using Subquery with the DELETE statement in Structured Query Language.</a:t>
            </a:r>
          </a:p>
          <a:p>
            <a:pPr algn="just"/>
            <a:r>
              <a:rPr lang="en-US" b="1" i="0" dirty="0">
                <a:solidFill>
                  <a:srgbClr val="333333"/>
                </a:solidFill>
                <a:effectLst/>
                <a:latin typeface="inter-bold"/>
              </a:rPr>
              <a:t>Syntax of Subquery with DELETE statement</a:t>
            </a:r>
            <a:endParaRPr lang="en-US" b="0" i="0" dirty="0">
              <a:solidFill>
                <a:srgbClr val="333333"/>
              </a:solidFill>
              <a:effectLst/>
              <a:latin typeface="inter-regular"/>
            </a:endParaRPr>
          </a:p>
          <a:p>
            <a:pPr marL="457200" lvl="1" indent="0" algn="just">
              <a:buNone/>
            </a:pPr>
            <a:r>
              <a:rPr lang="en-US" b="0" i="0" dirty="0">
                <a:solidFill>
                  <a:srgbClr val="FF0000"/>
                </a:solidFill>
                <a:effectLst/>
                <a:latin typeface="inter-regular"/>
              </a:rPr>
              <a:t>DELETE FROM </a:t>
            </a:r>
            <a:r>
              <a:rPr lang="en-US" b="0" i="0" dirty="0" err="1">
                <a:solidFill>
                  <a:srgbClr val="FF0000"/>
                </a:solidFill>
                <a:effectLst/>
                <a:latin typeface="inter-regular"/>
              </a:rPr>
              <a:t>Table_Name</a:t>
            </a:r>
            <a:r>
              <a:rPr lang="en-US" b="0" i="0" dirty="0">
                <a:solidFill>
                  <a:srgbClr val="FF0000"/>
                </a:solidFill>
                <a:effectLst/>
                <a:latin typeface="inter-regular"/>
              </a:rPr>
              <a:t> WHERE Value OPERATOR (SELECT COLUMN_NAME FROM TABLE_NAME WHERE Condition) ;  </a:t>
            </a:r>
          </a:p>
          <a:p>
            <a:pPr algn="just"/>
            <a:r>
              <a:rPr lang="en-US" b="1" i="0" dirty="0">
                <a:solidFill>
                  <a:srgbClr val="333333"/>
                </a:solidFill>
                <a:effectLst/>
                <a:latin typeface="inter-bold"/>
              </a:rPr>
              <a:t>Example of Subquery with DELETE statement</a:t>
            </a:r>
            <a:endParaRPr lang="en-US" b="0" i="0" dirty="0">
              <a:solidFill>
                <a:srgbClr val="333333"/>
              </a:solidFill>
              <a:effectLst/>
              <a:latin typeface="inter-regular"/>
            </a:endParaRPr>
          </a:p>
          <a:p>
            <a:pPr algn="just"/>
            <a:r>
              <a:rPr lang="en-US" b="0" i="0" dirty="0">
                <a:solidFill>
                  <a:srgbClr val="333333"/>
                </a:solidFill>
                <a:effectLst/>
                <a:latin typeface="inter-regular"/>
              </a:rPr>
              <a:t>This example deletes the records from the table using the IN operator with Subquery in the DELETE statement.</a:t>
            </a:r>
          </a:p>
          <a:p>
            <a:endParaRPr lang="en-IN" dirty="0"/>
          </a:p>
        </p:txBody>
      </p:sp>
    </p:spTree>
    <p:extLst>
      <p:ext uri="{BB962C8B-B14F-4D97-AF65-F5344CB8AC3E}">
        <p14:creationId xmlns:p14="http://schemas.microsoft.com/office/powerpoint/2010/main" val="359054750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EE7F-26CE-0192-5C20-F7AF1437C8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A3A070-5462-DF58-A38F-6B981B25AA5C}"/>
              </a:ext>
            </a:extLst>
          </p:cNvPr>
          <p:cNvSpPr>
            <a:spLocks noGrp="1"/>
          </p:cNvSpPr>
          <p:nvPr>
            <p:ph idx="1"/>
          </p:nvPr>
        </p:nvSpPr>
        <p:spPr/>
        <p:txBody>
          <a:bodyPr/>
          <a:lstStyle/>
          <a:p>
            <a:pPr marL="0" indent="0">
              <a:buNone/>
            </a:pPr>
            <a:r>
              <a:rPr lang="en-US" dirty="0"/>
              <a:t>DELETE from Orders where </a:t>
            </a:r>
            <a:r>
              <a:rPr lang="en-US" dirty="0" err="1"/>
              <a:t>customer_id</a:t>
            </a:r>
            <a:r>
              <a:rPr lang="en-US" dirty="0"/>
              <a:t> in ( select </a:t>
            </a:r>
            <a:r>
              <a:rPr lang="en-US" dirty="0" err="1"/>
              <a:t>customer_id</a:t>
            </a:r>
            <a:r>
              <a:rPr lang="en-US" dirty="0"/>
              <a:t> from orders where amount &gt;2000);</a:t>
            </a:r>
          </a:p>
          <a:p>
            <a:pPr marL="0" indent="0">
              <a:buNone/>
            </a:pPr>
            <a:endParaRPr lang="en-IN" dirty="0"/>
          </a:p>
        </p:txBody>
      </p:sp>
    </p:spTree>
    <p:extLst>
      <p:ext uri="{BB962C8B-B14F-4D97-AF65-F5344CB8AC3E}">
        <p14:creationId xmlns:p14="http://schemas.microsoft.com/office/powerpoint/2010/main" val="1609808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lstStyle/>
          <a:p>
            <a:r>
              <a:rPr lang="en-US" b="1" i="0" dirty="0">
                <a:solidFill>
                  <a:srgbClr val="333333"/>
                </a:solidFill>
                <a:effectLst/>
                <a:latin typeface="inter-bold"/>
              </a:rPr>
              <a:t>UPDATE:</a:t>
            </a:r>
            <a:r>
              <a:rPr lang="en-US" b="0" i="0" dirty="0">
                <a:solidFill>
                  <a:srgbClr val="333333"/>
                </a:solidFill>
                <a:effectLst/>
                <a:latin typeface="inter-regular"/>
              </a:rPr>
              <a:t> This command is used to update or modify the value of a column in the table.</a:t>
            </a:r>
          </a:p>
          <a:p>
            <a:pPr marL="0" indent="0" algn="just">
              <a:buNone/>
            </a:pPr>
            <a:r>
              <a:rPr lang="en-IN" b="1" i="0" dirty="0">
                <a:solidFill>
                  <a:srgbClr val="333333"/>
                </a:solidFill>
                <a:effectLst/>
                <a:latin typeface="inter-bold"/>
              </a:rPr>
              <a:t>Syntax:</a:t>
            </a:r>
            <a:endParaRPr lang="en-IN" b="0" i="0" dirty="0">
              <a:solidFill>
                <a:srgbClr val="333333"/>
              </a:solidFill>
              <a:effectLst/>
              <a:latin typeface="inter-regular"/>
            </a:endParaRPr>
          </a:p>
          <a:p>
            <a:pPr marL="0" indent="0" algn="just">
              <a:buNone/>
            </a:pPr>
            <a:r>
              <a:rPr lang="en-IN" b="0" i="0" dirty="0">
                <a:solidFill>
                  <a:srgbClr val="000000"/>
                </a:solidFill>
                <a:effectLst/>
                <a:latin typeface="inter-regular"/>
              </a:rPr>
              <a:t>UPDATE </a:t>
            </a:r>
            <a:r>
              <a:rPr lang="en-IN" b="0" i="0" dirty="0" err="1">
                <a:solidFill>
                  <a:srgbClr val="000000"/>
                </a:solidFill>
                <a:effectLst/>
                <a:latin typeface="inter-regular"/>
              </a:rPr>
              <a:t>table_name</a:t>
            </a:r>
            <a:r>
              <a:rPr lang="en-IN" b="0" i="0" dirty="0">
                <a:solidFill>
                  <a:srgbClr val="000000"/>
                </a:solidFill>
                <a:effectLst/>
                <a:latin typeface="inter-regular"/>
              </a:rPr>
              <a:t> SET [column_name1= value1,...</a:t>
            </a:r>
            <a:r>
              <a:rPr lang="en-IN" b="0" i="0" dirty="0" err="1">
                <a:solidFill>
                  <a:srgbClr val="000000"/>
                </a:solidFill>
                <a:effectLst/>
                <a:latin typeface="inter-regular"/>
              </a:rPr>
              <a:t>column_nameN</a:t>
            </a:r>
            <a:r>
              <a:rPr lang="en-IN" b="0" i="0" dirty="0">
                <a:solidFill>
                  <a:srgbClr val="000000"/>
                </a:solidFill>
                <a:effectLst/>
                <a:latin typeface="inter-regular"/>
              </a:rPr>
              <a:t> = </a:t>
            </a:r>
            <a:r>
              <a:rPr lang="en-IN" b="0" i="0" dirty="0" err="1">
                <a:solidFill>
                  <a:srgbClr val="000000"/>
                </a:solidFill>
                <a:effectLst/>
                <a:latin typeface="inter-regular"/>
              </a:rPr>
              <a:t>valueN</a:t>
            </a:r>
            <a:r>
              <a:rPr lang="en-IN" b="0" i="0" dirty="0">
                <a:solidFill>
                  <a:srgbClr val="000000"/>
                </a:solidFill>
                <a:effectLst/>
                <a:latin typeface="inter-regular"/>
              </a:rPr>
              <a:t>] [WHERE CONDITION]   </a:t>
            </a:r>
          </a:p>
          <a:p>
            <a:pPr marL="0" indent="0" algn="just">
              <a:buNone/>
            </a:pPr>
            <a:r>
              <a:rPr lang="en-IN" b="1" i="0" dirty="0">
                <a:solidFill>
                  <a:srgbClr val="333333"/>
                </a:solidFill>
                <a:effectLst/>
                <a:latin typeface="inter-bold"/>
              </a:rPr>
              <a:t>For example:</a:t>
            </a:r>
            <a:endParaRPr lang="en-IN" b="0" i="0" dirty="0">
              <a:solidFill>
                <a:srgbClr val="333333"/>
              </a:solidFill>
              <a:effectLst/>
              <a:latin typeface="inter-regular"/>
            </a:endParaRPr>
          </a:p>
          <a:p>
            <a:pPr marL="0" indent="0" algn="just">
              <a:buNone/>
            </a:pPr>
            <a:r>
              <a:rPr lang="en-IN" b="0" i="0" dirty="0">
                <a:solidFill>
                  <a:srgbClr val="000000"/>
                </a:solidFill>
                <a:effectLst/>
                <a:latin typeface="inter-regular"/>
              </a:rPr>
              <a:t>UPDATE students    </a:t>
            </a:r>
          </a:p>
          <a:p>
            <a:pPr marL="0" indent="0" algn="just">
              <a:buNone/>
            </a:pPr>
            <a:r>
              <a:rPr lang="en-IN" b="0" i="0" dirty="0">
                <a:solidFill>
                  <a:srgbClr val="000000"/>
                </a:solidFill>
                <a:effectLst/>
                <a:latin typeface="inter-regular"/>
              </a:rPr>
              <a:t>SET </a:t>
            </a:r>
            <a:r>
              <a:rPr lang="en-IN" b="0" i="0" dirty="0" err="1">
                <a:solidFill>
                  <a:srgbClr val="000000"/>
                </a:solidFill>
                <a:effectLst/>
                <a:latin typeface="inter-regular"/>
              </a:rPr>
              <a:t>User_Name</a:t>
            </a:r>
            <a:r>
              <a:rPr lang="en-IN" b="0" i="0" dirty="0">
                <a:solidFill>
                  <a:srgbClr val="000000"/>
                </a:solidFill>
                <a:effectLst/>
                <a:latin typeface="inter-regular"/>
              </a:rPr>
              <a:t> = </a:t>
            </a:r>
            <a:r>
              <a:rPr lang="en-IN" b="0" i="0" dirty="0">
                <a:solidFill>
                  <a:srgbClr val="0000FF"/>
                </a:solidFill>
                <a:effectLst/>
                <a:latin typeface="inter-regular"/>
              </a:rPr>
              <a:t>'</a:t>
            </a:r>
            <a:r>
              <a:rPr lang="en-IN" b="0" i="0" dirty="0" err="1">
                <a:solidFill>
                  <a:srgbClr val="0000FF"/>
                </a:solidFill>
                <a:effectLst/>
                <a:latin typeface="inter-regular"/>
              </a:rPr>
              <a:t>Sonoo</a:t>
            </a:r>
            <a:r>
              <a:rPr lang="en-IN" b="0" i="0" dirty="0">
                <a:solidFill>
                  <a:srgbClr val="0000FF"/>
                </a:solidFill>
                <a:effectLst/>
                <a:latin typeface="inter-regular"/>
              </a:rPr>
              <a: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WHERE </a:t>
            </a:r>
            <a:r>
              <a:rPr lang="en-IN" b="0" i="0" dirty="0" err="1">
                <a:solidFill>
                  <a:srgbClr val="000000"/>
                </a:solidFill>
                <a:effectLst/>
                <a:latin typeface="inter-regular"/>
              </a:rPr>
              <a:t>Student_Id</a:t>
            </a:r>
            <a:r>
              <a:rPr lang="en-IN" b="0" i="0" dirty="0">
                <a:solidFill>
                  <a:srgbClr val="000000"/>
                </a:solidFill>
                <a:effectLst/>
                <a:latin typeface="inter-regular"/>
              </a:rPr>
              <a:t> = </a:t>
            </a:r>
            <a:r>
              <a:rPr lang="en-IN" b="0" i="0" dirty="0">
                <a:solidFill>
                  <a:srgbClr val="0000FF"/>
                </a:solidFill>
                <a:effectLst/>
                <a:latin typeface="inter-regular"/>
              </a:rPr>
              <a:t>'3'</a:t>
            </a:r>
            <a:r>
              <a:rPr lang="en-IN" b="0" i="0" dirty="0">
                <a:solidFill>
                  <a:srgbClr val="000000"/>
                </a:solidFill>
                <a:effectLst/>
                <a:latin typeface="inter-regular"/>
              </a:rPr>
              <a:t>  </a:t>
            </a:r>
          </a:p>
          <a:p>
            <a:endParaRPr lang="en-IN" dirty="0"/>
          </a:p>
        </p:txBody>
      </p:sp>
      <p:sp>
        <p:nvSpPr>
          <p:cNvPr id="5" name="Rectangle 2">
            <a:extLst>
              <a:ext uri="{FF2B5EF4-FFF2-40B4-BE49-F238E27FC236}">
                <a16:creationId xmlns:a16="http://schemas.microsoft.com/office/drawing/2014/main" id="{A8D312E1-D502-FD51-7607-110E618E0FD4}"/>
              </a:ext>
            </a:extLst>
          </p:cNvPr>
          <p:cNvSpPr>
            <a:spLocks noGrp="1" noChangeArrowheads="1"/>
          </p:cNvSpPr>
          <p:nvPr>
            <p:ph type="title"/>
          </p:nvPr>
        </p:nvSpPr>
        <p:spPr bwMode="auto">
          <a:xfrm>
            <a:off x="838200" y="843240"/>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6898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lstStyle/>
          <a:p>
            <a:pPr marL="0" indent="0" algn="just">
              <a:buNone/>
            </a:pPr>
            <a:r>
              <a:rPr lang="en-US" b="1" i="0" dirty="0">
                <a:solidFill>
                  <a:srgbClr val="333333"/>
                </a:solidFill>
                <a:effectLst/>
                <a:latin typeface="inter-bold"/>
              </a:rPr>
              <a:t>DELETE:</a:t>
            </a:r>
            <a:r>
              <a:rPr lang="en-US" b="0" i="0" dirty="0">
                <a:solidFill>
                  <a:srgbClr val="333333"/>
                </a:solidFill>
                <a:effectLst/>
                <a:latin typeface="inter-regular"/>
              </a:rPr>
              <a:t> It is used to remove one or more row from a table.</a:t>
            </a:r>
          </a:p>
          <a:p>
            <a:pPr marL="0" indent="0" algn="just">
              <a:buNone/>
            </a:pPr>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DELETE FROM </a:t>
            </a:r>
            <a:r>
              <a:rPr lang="en-US" b="0" i="0" dirty="0" err="1">
                <a:solidFill>
                  <a:srgbClr val="000000"/>
                </a:solidFill>
                <a:effectLst/>
                <a:latin typeface="inter-regular"/>
              </a:rPr>
              <a:t>table_name</a:t>
            </a:r>
            <a:r>
              <a:rPr lang="en-US" b="0" i="0" dirty="0">
                <a:solidFill>
                  <a:srgbClr val="000000"/>
                </a:solidFill>
                <a:effectLst/>
                <a:latin typeface="inter-regular"/>
              </a:rPr>
              <a:t> [WHERE condition];  </a:t>
            </a:r>
          </a:p>
          <a:p>
            <a:pPr marL="0" indent="0" algn="just">
              <a:buNone/>
            </a:pPr>
            <a:r>
              <a:rPr lang="en-US" b="1" i="0" dirty="0">
                <a:solidFill>
                  <a:srgbClr val="333333"/>
                </a:solidFill>
                <a:effectLst/>
                <a:latin typeface="inter-bold"/>
              </a:rPr>
              <a:t>For example:</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DELETE FROM </a:t>
            </a:r>
            <a:r>
              <a:rPr lang="en-US" b="0" i="0" dirty="0" err="1">
                <a:solidFill>
                  <a:srgbClr val="000000"/>
                </a:solidFill>
                <a:effectLst/>
                <a:latin typeface="inter-regular"/>
              </a:rPr>
              <a:t>javatpoint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WHERE Author=</a:t>
            </a:r>
            <a:r>
              <a:rPr lang="en-US" b="0" i="0" dirty="0">
                <a:solidFill>
                  <a:srgbClr val="0000FF"/>
                </a:solidFill>
                <a:effectLst/>
                <a:latin typeface="inter-regular"/>
              </a:rPr>
              <a:t>"</a:t>
            </a:r>
            <a:r>
              <a:rPr lang="en-US" b="0" i="0" dirty="0" err="1">
                <a:solidFill>
                  <a:srgbClr val="0000FF"/>
                </a:solidFill>
                <a:effectLst/>
                <a:latin typeface="inter-regular"/>
              </a:rPr>
              <a:t>Sonoo</a:t>
            </a:r>
            <a:r>
              <a:rPr lang="en-US" b="0" i="0" dirty="0">
                <a:solidFill>
                  <a:srgbClr val="0000FF"/>
                </a:solidFill>
                <a:effectLst/>
                <a:latin typeface="inter-regular"/>
              </a:rPr>
              <a:t>"</a:t>
            </a:r>
            <a:r>
              <a:rPr lang="en-US"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366999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r>
              <a:rPr lang="en-US" b="0" i="0" dirty="0">
                <a:solidFill>
                  <a:srgbClr val="610B4B"/>
                </a:solidFill>
                <a:effectLst/>
                <a:latin typeface="erdana"/>
              </a:rPr>
              <a:t>Data Control Language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lstStyle/>
          <a:p>
            <a:pPr algn="just"/>
            <a:r>
              <a:rPr lang="en-US" b="0" i="0" dirty="0">
                <a:solidFill>
                  <a:srgbClr val="333333"/>
                </a:solidFill>
                <a:effectLst/>
                <a:latin typeface="inter-regular"/>
              </a:rPr>
              <a:t>DCL commands are used to grant and take back authority from any database user.</a:t>
            </a:r>
          </a:p>
          <a:p>
            <a:pPr marL="0" indent="0" algn="just">
              <a:buNone/>
            </a:pPr>
            <a:r>
              <a:rPr lang="en-US" b="0" i="0" dirty="0">
                <a:solidFill>
                  <a:srgbClr val="333333"/>
                </a:solidFill>
                <a:effectLst/>
                <a:latin typeface="inter-regular"/>
              </a:rPr>
              <a:t>Here are some commands that come under DCL:</a:t>
            </a:r>
          </a:p>
          <a:p>
            <a:pPr marL="0" indent="0" algn="just">
              <a:buNone/>
            </a:pPr>
            <a:r>
              <a:rPr lang="en-US" b="0" i="0" dirty="0">
                <a:solidFill>
                  <a:srgbClr val="000000"/>
                </a:solidFill>
                <a:effectLst/>
                <a:latin typeface="inter-regular"/>
              </a:rPr>
              <a:t>Grant</a:t>
            </a:r>
          </a:p>
          <a:p>
            <a:pPr marL="0" indent="0" algn="just">
              <a:buNone/>
            </a:pPr>
            <a:r>
              <a:rPr lang="en-US" b="0" i="0" dirty="0">
                <a:solidFill>
                  <a:srgbClr val="000000"/>
                </a:solidFill>
                <a:effectLst/>
                <a:latin typeface="inter-regular"/>
              </a:rPr>
              <a:t>Revoke</a:t>
            </a:r>
          </a:p>
          <a:p>
            <a:pPr marL="0" indent="0" algn="just">
              <a:buNone/>
            </a:pPr>
            <a:r>
              <a:rPr lang="en-US" b="1" i="0" dirty="0">
                <a:solidFill>
                  <a:srgbClr val="333333"/>
                </a:solidFill>
                <a:effectLst/>
                <a:latin typeface="inter-bold"/>
              </a:rPr>
              <a:t>a. Grant:</a:t>
            </a:r>
            <a:r>
              <a:rPr lang="en-US" b="0" i="0" dirty="0">
                <a:solidFill>
                  <a:srgbClr val="333333"/>
                </a:solidFill>
                <a:effectLst/>
                <a:latin typeface="inter-regular"/>
              </a:rPr>
              <a:t> It is used to give user access privileges to a database.</a:t>
            </a:r>
          </a:p>
          <a:p>
            <a:pPr marL="0" indent="0" algn="just">
              <a:buNone/>
            </a:pPr>
            <a:r>
              <a:rPr lang="en-US" b="1" i="0" dirty="0">
                <a:solidFill>
                  <a:srgbClr val="333333"/>
                </a:solidFill>
                <a:effectLst/>
                <a:latin typeface="inter-bold"/>
              </a:rPr>
              <a:t>Example</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GRANT SELECT, UPDATE ON MY_TABLE TO SOME_USER, ANOTHER_USER;  </a:t>
            </a:r>
          </a:p>
          <a:p>
            <a:endParaRPr lang="en-IN" dirty="0"/>
          </a:p>
        </p:txBody>
      </p:sp>
    </p:spTree>
    <p:extLst>
      <p:ext uri="{BB962C8B-B14F-4D97-AF65-F5344CB8AC3E}">
        <p14:creationId xmlns:p14="http://schemas.microsoft.com/office/powerpoint/2010/main" val="288552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lstStyle/>
          <a:p>
            <a:pPr algn="just"/>
            <a:r>
              <a:rPr lang="en-US" b="1" i="0" dirty="0">
                <a:solidFill>
                  <a:srgbClr val="333333"/>
                </a:solidFill>
                <a:effectLst/>
                <a:latin typeface="inter-bold"/>
              </a:rPr>
              <a:t> Revoke:</a:t>
            </a:r>
            <a:r>
              <a:rPr lang="en-US" b="0" i="0" dirty="0">
                <a:solidFill>
                  <a:srgbClr val="333333"/>
                </a:solidFill>
                <a:effectLst/>
                <a:latin typeface="inter-regular"/>
              </a:rPr>
              <a:t> It is used to take back permissions from the user.</a:t>
            </a:r>
          </a:p>
          <a:p>
            <a:pPr algn="just"/>
            <a:r>
              <a:rPr lang="en-US" b="1" i="0" dirty="0">
                <a:solidFill>
                  <a:srgbClr val="333333"/>
                </a:solidFill>
                <a:effectLst/>
                <a:latin typeface="inter-bold"/>
              </a:rPr>
              <a:t>Example</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	REVOKE SELECT, UPDATE ON MY_TABLE FROM USER1, USER2;  </a:t>
            </a:r>
          </a:p>
          <a:p>
            <a:pPr marL="0" indent="0">
              <a:buNone/>
            </a:pPr>
            <a:endParaRPr lang="en-IN" dirty="0"/>
          </a:p>
        </p:txBody>
      </p:sp>
    </p:spTree>
    <p:extLst>
      <p:ext uri="{BB962C8B-B14F-4D97-AF65-F5344CB8AC3E}">
        <p14:creationId xmlns:p14="http://schemas.microsoft.com/office/powerpoint/2010/main" val="1296813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pPr algn="ctr"/>
            <a:r>
              <a:rPr lang="en-US" b="0" i="0" dirty="0">
                <a:solidFill>
                  <a:srgbClr val="610B4B"/>
                </a:solidFill>
                <a:effectLst/>
                <a:latin typeface="erdana"/>
              </a:rPr>
              <a:t>Transaction Control Language</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lstStyle/>
          <a:p>
            <a:pPr algn="just"/>
            <a:r>
              <a:rPr lang="en-US" b="0" i="0" dirty="0">
                <a:solidFill>
                  <a:srgbClr val="333333"/>
                </a:solidFill>
                <a:effectLst/>
                <a:latin typeface="inter-regular"/>
              </a:rPr>
              <a:t>TCL commands can only use with DML commands like INSERT, DELETE and UPDATE only.</a:t>
            </a:r>
          </a:p>
          <a:p>
            <a:pPr algn="just"/>
            <a:r>
              <a:rPr lang="en-US" b="0" i="0" dirty="0">
                <a:solidFill>
                  <a:srgbClr val="333333"/>
                </a:solidFill>
                <a:effectLst/>
                <a:latin typeface="inter-regular"/>
              </a:rPr>
              <a:t>These operations are automatically committed in the database that's why they cannot be used while creating tables or dropping them.</a:t>
            </a:r>
          </a:p>
          <a:p>
            <a:pPr algn="just"/>
            <a:r>
              <a:rPr lang="en-US" b="0" i="0" dirty="0">
                <a:solidFill>
                  <a:srgbClr val="333333"/>
                </a:solidFill>
                <a:effectLst/>
                <a:latin typeface="inter-regular"/>
              </a:rPr>
              <a:t>Here are some commands that come under TCL:</a:t>
            </a:r>
          </a:p>
          <a:p>
            <a:pPr algn="just">
              <a:buFont typeface="Arial" panose="020B0604020202020204" pitchFamily="34" charset="0"/>
              <a:buChar char="•"/>
            </a:pPr>
            <a:r>
              <a:rPr lang="en-US" b="0" i="0" dirty="0">
                <a:solidFill>
                  <a:srgbClr val="000000"/>
                </a:solidFill>
                <a:effectLst/>
                <a:latin typeface="inter-regular"/>
              </a:rPr>
              <a:t>COMMIT</a:t>
            </a:r>
          </a:p>
          <a:p>
            <a:pPr algn="just">
              <a:buFont typeface="Arial" panose="020B0604020202020204" pitchFamily="34" charset="0"/>
              <a:buChar char="•"/>
            </a:pPr>
            <a:r>
              <a:rPr lang="en-US" b="0" i="0" dirty="0">
                <a:solidFill>
                  <a:srgbClr val="000000"/>
                </a:solidFill>
                <a:effectLst/>
                <a:latin typeface="inter-regular"/>
              </a:rPr>
              <a:t>ROLLBACK</a:t>
            </a:r>
          </a:p>
          <a:p>
            <a:pPr algn="just">
              <a:buFont typeface="Arial" panose="020B0604020202020204" pitchFamily="34" charset="0"/>
              <a:buChar char="•"/>
            </a:pPr>
            <a:r>
              <a:rPr lang="en-US" b="0" i="0" dirty="0">
                <a:solidFill>
                  <a:srgbClr val="000000"/>
                </a:solidFill>
                <a:effectLst/>
                <a:latin typeface="inter-regular"/>
              </a:rPr>
              <a:t>SAVEPOINT</a:t>
            </a:r>
          </a:p>
          <a:p>
            <a:pPr marL="0" indent="0">
              <a:buNone/>
            </a:pPr>
            <a:endParaRPr lang="en-IN" dirty="0"/>
          </a:p>
        </p:txBody>
      </p:sp>
    </p:spTree>
    <p:extLst>
      <p:ext uri="{BB962C8B-B14F-4D97-AF65-F5344CB8AC3E}">
        <p14:creationId xmlns:p14="http://schemas.microsoft.com/office/powerpoint/2010/main" val="361043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lstStyle/>
          <a:p>
            <a:pPr algn="just"/>
            <a:r>
              <a:rPr lang="en-US" b="1" i="0" dirty="0">
                <a:solidFill>
                  <a:srgbClr val="333333"/>
                </a:solidFill>
                <a:effectLst/>
                <a:latin typeface="inter-bold"/>
              </a:rPr>
              <a:t>Commit:</a:t>
            </a:r>
            <a:r>
              <a:rPr lang="en-US" b="0" i="0" dirty="0">
                <a:solidFill>
                  <a:srgbClr val="333333"/>
                </a:solidFill>
                <a:effectLst/>
                <a:latin typeface="inter-regular"/>
              </a:rPr>
              <a:t> Commit command is used to save all the transactions to the database.</a:t>
            </a:r>
          </a:p>
          <a:p>
            <a:pPr marL="0" indent="0" algn="just">
              <a:buNone/>
              <a:tabLst>
                <a:tab pos="2422525" algn="l"/>
              </a:tabLst>
            </a:pPr>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tabLst>
                <a:tab pos="2422525" algn="l"/>
              </a:tabLst>
            </a:pPr>
            <a:r>
              <a:rPr lang="en-US" b="0" i="0" dirty="0">
                <a:solidFill>
                  <a:srgbClr val="000000"/>
                </a:solidFill>
                <a:effectLst/>
                <a:latin typeface="inter-regular"/>
              </a:rPr>
              <a:t>COMMIT;  </a:t>
            </a:r>
          </a:p>
          <a:p>
            <a:pPr marL="0" indent="0" algn="just">
              <a:buNone/>
            </a:pPr>
            <a:r>
              <a:rPr lang="en-US" b="1" i="0" dirty="0">
                <a:solidFill>
                  <a:srgbClr val="333333"/>
                </a:solidFill>
                <a:effectLst/>
                <a:latin typeface="inter-bold"/>
              </a:rPr>
              <a:t>Example:</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DELETE FROM CUSTOMERS  </a:t>
            </a:r>
          </a:p>
          <a:p>
            <a:pPr marL="0" indent="0" algn="just">
              <a:buNone/>
            </a:pPr>
            <a:r>
              <a:rPr lang="en-US" b="0" i="0" dirty="0">
                <a:solidFill>
                  <a:srgbClr val="000000"/>
                </a:solidFill>
                <a:effectLst/>
                <a:latin typeface="inter-regular"/>
              </a:rPr>
              <a:t>WHERE AGE = </a:t>
            </a:r>
            <a:r>
              <a:rPr lang="en-US" b="0" i="0" dirty="0">
                <a:solidFill>
                  <a:srgbClr val="C00000"/>
                </a:solidFill>
                <a:effectLst/>
                <a:latin typeface="inter-regular"/>
              </a:rPr>
              <a:t>25</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COMMIT;  </a:t>
            </a:r>
          </a:p>
          <a:p>
            <a:pPr marL="0" indent="0" algn="just">
              <a:buNone/>
              <a:tabLst>
                <a:tab pos="2422525" algn="l"/>
              </a:tabLst>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4157454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lstStyle/>
          <a:p>
            <a:pPr algn="just"/>
            <a:r>
              <a:rPr lang="en-US" b="1" i="0" dirty="0">
                <a:solidFill>
                  <a:srgbClr val="333333"/>
                </a:solidFill>
                <a:effectLst/>
                <a:latin typeface="inter-bold"/>
              </a:rPr>
              <a:t>Rollback:</a:t>
            </a:r>
            <a:r>
              <a:rPr lang="en-US" b="0" i="0" dirty="0">
                <a:solidFill>
                  <a:srgbClr val="333333"/>
                </a:solidFill>
                <a:effectLst/>
                <a:latin typeface="inter-regular"/>
              </a:rPr>
              <a:t> Rollback command is used to undo transactions that have not already been saved to the database.</a:t>
            </a:r>
          </a:p>
          <a:p>
            <a:pPr marL="0" indent="0" algn="just">
              <a:buNone/>
            </a:pPr>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ROLLBACK;  </a:t>
            </a:r>
          </a:p>
          <a:p>
            <a:pPr marL="0" indent="0" algn="just">
              <a:buNone/>
            </a:pPr>
            <a:r>
              <a:rPr lang="en-US" b="1" i="0" dirty="0">
                <a:solidFill>
                  <a:srgbClr val="333333"/>
                </a:solidFill>
                <a:effectLst/>
                <a:latin typeface="inter-bold"/>
              </a:rPr>
              <a:t>Example:</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DELETE FROM CUSTOMERS  </a:t>
            </a:r>
          </a:p>
          <a:p>
            <a:pPr marL="0" indent="0" algn="just">
              <a:buNone/>
            </a:pPr>
            <a:r>
              <a:rPr lang="en-US" b="0" i="0" dirty="0">
                <a:solidFill>
                  <a:srgbClr val="000000"/>
                </a:solidFill>
                <a:effectLst/>
                <a:latin typeface="inter-regular"/>
              </a:rPr>
              <a:t>WHERE AGE = </a:t>
            </a:r>
            <a:r>
              <a:rPr lang="en-US" b="0" i="0" dirty="0">
                <a:solidFill>
                  <a:srgbClr val="C00000"/>
                </a:solidFill>
                <a:effectLst/>
                <a:latin typeface="inter-regular"/>
              </a:rPr>
              <a:t>25</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ROLLBACK;  </a:t>
            </a:r>
          </a:p>
          <a:p>
            <a:pPr marL="0" indent="0">
              <a:buNone/>
            </a:pPr>
            <a:endParaRPr lang="en-IN" dirty="0"/>
          </a:p>
        </p:txBody>
      </p:sp>
    </p:spTree>
    <p:extLst>
      <p:ext uri="{BB962C8B-B14F-4D97-AF65-F5344CB8AC3E}">
        <p14:creationId xmlns:p14="http://schemas.microsoft.com/office/powerpoint/2010/main" val="50176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lstStyle/>
          <a:p>
            <a:pPr algn="just"/>
            <a:r>
              <a:rPr lang="en-US" b="1" i="0" dirty="0">
                <a:solidFill>
                  <a:srgbClr val="333333"/>
                </a:solidFill>
                <a:effectLst/>
                <a:latin typeface="inter-bold"/>
              </a:rPr>
              <a:t>SAVEPOINT:</a:t>
            </a:r>
            <a:r>
              <a:rPr lang="en-US" b="0" i="0" dirty="0">
                <a:solidFill>
                  <a:srgbClr val="333333"/>
                </a:solidFill>
                <a:effectLst/>
                <a:latin typeface="inter-regular"/>
              </a:rPr>
              <a:t> It is used to roll the transaction back to a certain point without rolling back the entire transaction.</a:t>
            </a:r>
          </a:p>
          <a:p>
            <a:pPr marL="0" indent="0" algn="just">
              <a:buNone/>
            </a:pPr>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SAVEPOINT SAVEPOINT_NAME;  </a:t>
            </a:r>
          </a:p>
          <a:p>
            <a:pPr marL="0" indent="0">
              <a:buNone/>
            </a:pPr>
            <a:endParaRPr lang="en-IN" dirty="0"/>
          </a:p>
        </p:txBody>
      </p:sp>
    </p:spTree>
    <p:extLst>
      <p:ext uri="{BB962C8B-B14F-4D97-AF65-F5344CB8AC3E}">
        <p14:creationId xmlns:p14="http://schemas.microsoft.com/office/powerpoint/2010/main" val="2312388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DC87-1AA4-08E1-54C6-B1F05D66BDBD}"/>
              </a:ext>
            </a:extLst>
          </p:cNvPr>
          <p:cNvSpPr>
            <a:spLocks noGrp="1"/>
          </p:cNvSpPr>
          <p:nvPr>
            <p:ph type="title"/>
          </p:nvPr>
        </p:nvSpPr>
        <p:spPr/>
        <p:txBody>
          <a:bodyPr/>
          <a:lstStyle/>
          <a:p>
            <a:pPr algn="ctr"/>
            <a:r>
              <a:rPr lang="en-US" b="1" i="0" dirty="0">
                <a:effectLst/>
                <a:latin typeface="Poppins" panose="00000500000000000000" pitchFamily="2" charset="0"/>
              </a:rPr>
              <a:t>SQL</a:t>
            </a:r>
            <a:br>
              <a:rPr lang="en-US" b="1" i="0" dirty="0">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274F3106-E1EC-C8B0-FF80-785EBBF6747D}"/>
              </a:ext>
            </a:extLst>
          </p:cNvPr>
          <p:cNvSpPr>
            <a:spLocks noGrp="1"/>
          </p:cNvSpPr>
          <p:nvPr>
            <p:ph idx="1"/>
          </p:nvPr>
        </p:nvSpPr>
        <p:spPr/>
        <p:txBody>
          <a:bodyPr>
            <a:normAutofit lnSpcReduction="10000"/>
          </a:bodyPr>
          <a:lstStyle/>
          <a:p>
            <a:pPr algn="just" fontAlgn="base"/>
            <a:r>
              <a:rPr lang="en-US" b="0" i="0" dirty="0">
                <a:solidFill>
                  <a:srgbClr val="444444"/>
                </a:solidFill>
                <a:effectLst/>
                <a:latin typeface="Times New Roman" panose="02020603050405020304" pitchFamily="18" charset="0"/>
                <a:cs typeface="Times New Roman" panose="02020603050405020304" pitchFamily="18" charset="0"/>
              </a:rPr>
              <a:t>SQL, or Structured Query Language, is a domain-specific language designed for managing and querying relational databases. It provides a standardized way to interact with databases, making it an essential tool for anyone working with data.</a:t>
            </a:r>
          </a:p>
          <a:p>
            <a:pPr algn="just" fontAlgn="base"/>
            <a:r>
              <a:rPr lang="en-US" b="0" i="0" dirty="0">
                <a:solidFill>
                  <a:srgbClr val="444444"/>
                </a:solidFill>
                <a:effectLst/>
                <a:latin typeface="Times New Roman" panose="02020603050405020304" pitchFamily="18" charset="0"/>
                <a:cs typeface="Times New Roman" panose="02020603050405020304" pitchFamily="18" charset="0"/>
              </a:rPr>
              <a:t>SQL commands are the fundamental building blocks for communicating with a </a:t>
            </a:r>
            <a:r>
              <a:rPr lang="en-US" b="0" i="0" u="none" strike="noStrike" dirty="0">
                <a:solidFill>
                  <a:srgbClr val="444444"/>
                </a:solidFill>
                <a:effectLst/>
                <a:latin typeface="Times New Roman" panose="02020603050405020304" pitchFamily="18" charset="0"/>
                <a:cs typeface="Times New Roman" panose="02020603050405020304" pitchFamily="18" charset="0"/>
                <a:hlinkClick r:id="rId2"/>
              </a:rPr>
              <a:t>database management system</a:t>
            </a:r>
            <a:r>
              <a:rPr lang="en-US" b="0" i="0" dirty="0">
                <a:solidFill>
                  <a:srgbClr val="444444"/>
                </a:solidFill>
                <a:effectLst/>
                <a:latin typeface="Times New Roman" panose="02020603050405020304" pitchFamily="18" charset="0"/>
                <a:cs typeface="Times New Roman" panose="02020603050405020304" pitchFamily="18" charset="0"/>
              </a:rPr>
              <a:t> (DBMS). </a:t>
            </a:r>
          </a:p>
          <a:p>
            <a:pPr algn="just" fontAlgn="base"/>
            <a:r>
              <a:rPr lang="en-US" b="0" i="0" dirty="0">
                <a:solidFill>
                  <a:srgbClr val="444444"/>
                </a:solidFill>
                <a:effectLst/>
                <a:latin typeface="Times New Roman" panose="02020603050405020304" pitchFamily="18" charset="0"/>
                <a:cs typeface="Times New Roman" panose="02020603050405020304" pitchFamily="18" charset="0"/>
              </a:rPr>
              <a:t>These commands are used to perform various operations on a database, such as creating tables, inserting data, querying information, and controlling access and security. SQL commands can be categorized into different types, each serving a specific purpose in the database management process.</a:t>
            </a:r>
          </a:p>
          <a:p>
            <a:endParaRPr lang="en-IN" dirty="0"/>
          </a:p>
        </p:txBody>
      </p:sp>
    </p:spTree>
    <p:extLst>
      <p:ext uri="{BB962C8B-B14F-4D97-AF65-F5344CB8AC3E}">
        <p14:creationId xmlns:p14="http://schemas.microsoft.com/office/powerpoint/2010/main" val="1392927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r>
              <a:rPr lang="en-US" b="0" i="0" dirty="0">
                <a:solidFill>
                  <a:srgbClr val="610B4B"/>
                </a:solidFill>
                <a:effectLst/>
                <a:latin typeface="erdana"/>
              </a:rPr>
              <a:t>Data Query Language(DQL)</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normAutofit fontScale="70000" lnSpcReduction="20000"/>
          </a:bodyPr>
          <a:lstStyle/>
          <a:p>
            <a:pPr algn="just"/>
            <a:r>
              <a:rPr lang="en-US" b="0" i="0" dirty="0">
                <a:solidFill>
                  <a:srgbClr val="333333"/>
                </a:solidFill>
                <a:effectLst/>
                <a:latin typeface="inter-regular"/>
              </a:rPr>
              <a:t>DQL is used to fetch the data from the database.</a:t>
            </a:r>
          </a:p>
          <a:p>
            <a:pPr algn="just"/>
            <a:r>
              <a:rPr lang="en-US" b="0" i="0" dirty="0">
                <a:solidFill>
                  <a:srgbClr val="333333"/>
                </a:solidFill>
                <a:effectLst/>
                <a:latin typeface="inter-regular"/>
              </a:rPr>
              <a:t>It uses only one command:</a:t>
            </a:r>
          </a:p>
          <a:p>
            <a:pPr algn="just">
              <a:buFont typeface="Arial" panose="020B0604020202020204" pitchFamily="34" charset="0"/>
              <a:buChar char="•"/>
            </a:pPr>
            <a:r>
              <a:rPr lang="en-US" b="0" i="0" dirty="0">
                <a:solidFill>
                  <a:srgbClr val="000000"/>
                </a:solidFill>
                <a:effectLst/>
                <a:latin typeface="inter-regular"/>
              </a:rPr>
              <a:t>SELECT</a:t>
            </a:r>
          </a:p>
          <a:p>
            <a:pPr algn="just"/>
            <a:r>
              <a:rPr lang="en-US" b="1" i="0" dirty="0">
                <a:solidFill>
                  <a:srgbClr val="333333"/>
                </a:solidFill>
                <a:effectLst/>
                <a:latin typeface="inter-bold"/>
              </a:rPr>
              <a:t>a. SELECT:</a:t>
            </a:r>
            <a:r>
              <a:rPr lang="en-US" b="0" i="0" dirty="0">
                <a:solidFill>
                  <a:srgbClr val="333333"/>
                </a:solidFill>
                <a:effectLst/>
                <a:latin typeface="inter-regular"/>
              </a:rPr>
              <a:t> This is the same as the projection operation of relational algebra. It is used to select the attribute based on the condition described by WHERE clause.</a:t>
            </a: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SELECT expressions    </a:t>
            </a:r>
          </a:p>
          <a:p>
            <a:pPr marL="0" indent="0" algn="just">
              <a:buNone/>
            </a:pPr>
            <a:r>
              <a:rPr lang="en-US" b="0" i="0" dirty="0">
                <a:solidFill>
                  <a:srgbClr val="000000"/>
                </a:solidFill>
                <a:effectLst/>
                <a:latin typeface="inter-regular"/>
              </a:rPr>
              <a:t>FROM TABLES    </a:t>
            </a:r>
          </a:p>
          <a:p>
            <a:pPr marL="0" indent="0" algn="just">
              <a:buNone/>
            </a:pPr>
            <a:r>
              <a:rPr lang="en-US" b="0" i="0" dirty="0">
                <a:solidFill>
                  <a:srgbClr val="000000"/>
                </a:solidFill>
                <a:effectLst/>
                <a:latin typeface="inter-regular"/>
              </a:rPr>
              <a:t>WHERE conditions;  </a:t>
            </a:r>
          </a:p>
          <a:p>
            <a:pPr algn="just"/>
            <a:r>
              <a:rPr lang="en-US" b="1" i="0" dirty="0">
                <a:solidFill>
                  <a:srgbClr val="333333"/>
                </a:solidFill>
                <a:effectLst/>
                <a:latin typeface="inter-bold"/>
              </a:rPr>
              <a:t>For example:</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SELECT </a:t>
            </a:r>
            <a:r>
              <a:rPr lang="en-US" b="0" i="0" dirty="0" err="1">
                <a:solidFill>
                  <a:srgbClr val="000000"/>
                </a:solidFill>
                <a:effectLst/>
                <a:latin typeface="inter-regular"/>
              </a:rPr>
              <a:t>emp_name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FROM employee  </a:t>
            </a:r>
          </a:p>
          <a:p>
            <a:pPr marL="0" indent="0" algn="just">
              <a:buNone/>
            </a:pPr>
            <a:r>
              <a:rPr lang="en-US" b="0" i="0" dirty="0">
                <a:solidFill>
                  <a:srgbClr val="000000"/>
                </a:solidFill>
                <a:effectLst/>
                <a:latin typeface="inter-regular"/>
              </a:rPr>
              <a:t>WHERE age &gt; </a:t>
            </a:r>
            <a:r>
              <a:rPr lang="en-US" b="0" i="0" dirty="0">
                <a:solidFill>
                  <a:srgbClr val="C00000"/>
                </a:solidFill>
                <a:effectLst/>
                <a:latin typeface="inter-regular"/>
              </a:rPr>
              <a:t>20</a:t>
            </a:r>
            <a:r>
              <a:rPr lang="en-US"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416465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B03C-7D81-760B-171F-564DE29F1604}"/>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SQL Constraints</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A8223E48-99BE-9755-5478-A16C3B4D7A4A}"/>
              </a:ext>
            </a:extLst>
          </p:cNvPr>
          <p:cNvSpPr>
            <a:spLocks noGrp="1"/>
          </p:cNvSpPr>
          <p:nvPr>
            <p:ph idx="1"/>
          </p:nvPr>
        </p:nvSpPr>
        <p:spPr/>
        <p:txBody>
          <a:bodyPr/>
          <a:lstStyle/>
          <a:p>
            <a:r>
              <a:rPr lang="en-US" dirty="0"/>
              <a:t>SQL constraints are used to specify rules for data in a table.</a:t>
            </a:r>
          </a:p>
          <a:p>
            <a:pPr marL="0" indent="0">
              <a:buNone/>
            </a:pPr>
            <a:r>
              <a:rPr lang="en-US" dirty="0"/>
              <a:t>SQL Create Constraints</a:t>
            </a:r>
          </a:p>
          <a:p>
            <a:pPr marL="0" indent="0">
              <a:buNone/>
            </a:pPr>
            <a:r>
              <a:rPr lang="en-US" dirty="0"/>
              <a:t>Constraints can be specified when the table is created with the CREATE TABLE statement, or after the table is created with the ALTER TABLE statement.</a:t>
            </a:r>
          </a:p>
          <a:p>
            <a:endParaRPr lang="en-US" dirty="0"/>
          </a:p>
          <a:p>
            <a:pPr marL="0" indent="0">
              <a:buNone/>
            </a:pPr>
            <a:r>
              <a:rPr lang="en-US" dirty="0"/>
              <a:t> Syntax</a:t>
            </a:r>
            <a:endParaRPr lang="en-IN" dirty="0"/>
          </a:p>
        </p:txBody>
      </p:sp>
    </p:spTree>
    <p:extLst>
      <p:ext uri="{BB962C8B-B14F-4D97-AF65-F5344CB8AC3E}">
        <p14:creationId xmlns:p14="http://schemas.microsoft.com/office/powerpoint/2010/main" val="4266202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98E0-417B-F44D-B37C-D5063B6159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75B5A3-6F45-7E70-8BD4-62397D946847}"/>
              </a:ext>
            </a:extLst>
          </p:cNvPr>
          <p:cNvSpPr>
            <a:spLocks noGrp="1"/>
          </p:cNvSpPr>
          <p:nvPr>
            <p:ph idx="1"/>
          </p:nvPr>
        </p:nvSpPr>
        <p:spPr/>
        <p:txBody>
          <a:bodyPr/>
          <a:lstStyle/>
          <a:p>
            <a:pPr marL="0" indent="0">
              <a:buNone/>
            </a:pPr>
            <a:r>
              <a:rPr lang="en-IN" dirty="0"/>
              <a:t>CREATE TABLE </a:t>
            </a:r>
            <a:r>
              <a:rPr lang="en-IN" dirty="0" err="1"/>
              <a:t>table_name</a:t>
            </a:r>
            <a:r>
              <a:rPr lang="en-IN" dirty="0"/>
              <a:t> (</a:t>
            </a:r>
          </a:p>
          <a:p>
            <a:pPr marL="0" indent="0">
              <a:buNone/>
            </a:pPr>
            <a:r>
              <a:rPr lang="en-IN" dirty="0"/>
              <a:t>    column1 datatype constraint,</a:t>
            </a:r>
          </a:p>
          <a:p>
            <a:pPr marL="0" indent="0">
              <a:buNone/>
            </a:pPr>
            <a:r>
              <a:rPr lang="en-IN" dirty="0"/>
              <a:t>    column2 datatype constraint,</a:t>
            </a:r>
          </a:p>
          <a:p>
            <a:pPr marL="0" indent="0">
              <a:buNone/>
            </a:pPr>
            <a:r>
              <a:rPr lang="en-IN" dirty="0"/>
              <a:t>    column3 datatype constraint,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743257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81A9-C6B5-9FF9-EB5C-479E07FEB1EB}"/>
              </a:ext>
            </a:extLst>
          </p:cNvPr>
          <p:cNvSpPr>
            <a:spLocks noGrp="1"/>
          </p:cNvSpPr>
          <p:nvPr>
            <p:ph type="title"/>
          </p:nvPr>
        </p:nvSpPr>
        <p:spPr/>
        <p:txBody>
          <a:bodyPr/>
          <a:lstStyle/>
          <a:p>
            <a:pPr algn="ctr"/>
            <a:r>
              <a:rPr lang="en-US" dirty="0"/>
              <a:t>SQL Constraints</a:t>
            </a:r>
            <a:br>
              <a:rPr lang="en-US" dirty="0"/>
            </a:br>
            <a:endParaRPr lang="en-IN" dirty="0"/>
          </a:p>
        </p:txBody>
      </p:sp>
      <p:sp>
        <p:nvSpPr>
          <p:cNvPr id="3" name="Content Placeholder 2">
            <a:extLst>
              <a:ext uri="{FF2B5EF4-FFF2-40B4-BE49-F238E27FC236}">
                <a16:creationId xmlns:a16="http://schemas.microsoft.com/office/drawing/2014/main" id="{472A5AE4-0608-F7C8-63E3-D0EC2605A3AB}"/>
              </a:ext>
            </a:extLst>
          </p:cNvPr>
          <p:cNvSpPr>
            <a:spLocks noGrp="1"/>
          </p:cNvSpPr>
          <p:nvPr>
            <p:ph idx="1"/>
          </p:nvPr>
        </p:nvSpPr>
        <p:spPr/>
        <p:txBody>
          <a:bodyPr>
            <a:normAutofit fontScale="62500" lnSpcReduction="20000"/>
          </a:bodyPr>
          <a:lstStyle/>
          <a:p>
            <a:r>
              <a:rPr lang="en-US" dirty="0"/>
              <a:t>SQL constraints are used to specify rules for the data in a table.</a:t>
            </a:r>
          </a:p>
          <a:p>
            <a:pPr algn="just"/>
            <a:r>
              <a:rPr lang="en-US" dirty="0"/>
              <a:t>Constraints are used to limit the type of data that can go into a table. This ensures the accuracy and reliability of the data in the table. If there is any violation between the constraint and the data action, the action is aborted.</a:t>
            </a:r>
          </a:p>
          <a:p>
            <a:pPr algn="just"/>
            <a:r>
              <a:rPr lang="en-US" dirty="0"/>
              <a:t>Constraints can be column level or table level. Column level constraints apply to a column, and table level constraints apply to the whole table.</a:t>
            </a:r>
          </a:p>
          <a:p>
            <a:pPr algn="just"/>
            <a:r>
              <a:rPr lang="en-US" dirty="0"/>
              <a:t>The following constraints are commonly used in SQL:</a:t>
            </a:r>
          </a:p>
          <a:p>
            <a:pPr algn="just"/>
            <a:r>
              <a:rPr lang="en-US" dirty="0"/>
              <a:t>NOT NULL - Ensures that a column cannot have a NULL value</a:t>
            </a:r>
          </a:p>
          <a:p>
            <a:pPr algn="just"/>
            <a:r>
              <a:rPr lang="en-US" dirty="0"/>
              <a:t>UNIQUE - Ensures that all values in a column are different</a:t>
            </a:r>
          </a:p>
          <a:p>
            <a:pPr algn="just"/>
            <a:r>
              <a:rPr lang="en-US" dirty="0"/>
              <a:t>PRIMARY KEY - A combination of a NOT NULL and UNIQUE. Uniquely identifies each row in a table</a:t>
            </a:r>
          </a:p>
          <a:p>
            <a:pPr algn="just"/>
            <a:r>
              <a:rPr lang="en-US" dirty="0"/>
              <a:t>FOREIGN KEY - Prevents actions that would destroy links between tables</a:t>
            </a:r>
          </a:p>
          <a:p>
            <a:pPr algn="just"/>
            <a:r>
              <a:rPr lang="en-US" dirty="0"/>
              <a:t>CHECK - Ensures that the values in a column satisfies a specific condition</a:t>
            </a:r>
          </a:p>
          <a:p>
            <a:pPr algn="just"/>
            <a:r>
              <a:rPr lang="en-US" dirty="0"/>
              <a:t>DEFAULT - Sets a default value for a column if no value is specified</a:t>
            </a:r>
          </a:p>
          <a:p>
            <a:pPr algn="just"/>
            <a:r>
              <a:rPr lang="en-US" dirty="0"/>
              <a:t>CREATE INDEX - Used to create and retrieve data from the database very quickly</a:t>
            </a:r>
            <a:endParaRPr lang="en-IN" dirty="0"/>
          </a:p>
        </p:txBody>
      </p:sp>
    </p:spTree>
    <p:extLst>
      <p:ext uri="{BB962C8B-B14F-4D97-AF65-F5344CB8AC3E}">
        <p14:creationId xmlns:p14="http://schemas.microsoft.com/office/powerpoint/2010/main" val="2654202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E6A8-7EC2-5250-54B0-8A2C2BEC5F00}"/>
              </a:ext>
            </a:extLst>
          </p:cNvPr>
          <p:cNvSpPr>
            <a:spLocks noGrp="1"/>
          </p:cNvSpPr>
          <p:nvPr>
            <p:ph type="title"/>
          </p:nvPr>
        </p:nvSpPr>
        <p:spPr/>
        <p:txBody>
          <a:bodyPr/>
          <a:lstStyle/>
          <a:p>
            <a:r>
              <a:rPr lang="en-US" dirty="0"/>
              <a:t>SQL NOT NULL Constraint</a:t>
            </a:r>
            <a:br>
              <a:rPr lang="en-US" dirty="0"/>
            </a:br>
            <a:endParaRPr lang="en-IN" dirty="0"/>
          </a:p>
        </p:txBody>
      </p:sp>
      <p:sp>
        <p:nvSpPr>
          <p:cNvPr id="3" name="Content Placeholder 2">
            <a:extLst>
              <a:ext uri="{FF2B5EF4-FFF2-40B4-BE49-F238E27FC236}">
                <a16:creationId xmlns:a16="http://schemas.microsoft.com/office/drawing/2014/main" id="{5D32FC24-B3CE-CDE4-8607-0CF8136EC3D1}"/>
              </a:ext>
            </a:extLst>
          </p:cNvPr>
          <p:cNvSpPr>
            <a:spLocks noGrp="1"/>
          </p:cNvSpPr>
          <p:nvPr>
            <p:ph idx="1"/>
          </p:nvPr>
        </p:nvSpPr>
        <p:spPr/>
        <p:txBody>
          <a:bodyPr>
            <a:normAutofit fontScale="70000" lnSpcReduction="20000"/>
          </a:bodyPr>
          <a:lstStyle/>
          <a:p>
            <a:r>
              <a:rPr lang="en-US" dirty="0"/>
              <a:t>By default, a column can hold NULL values.</a:t>
            </a:r>
          </a:p>
          <a:p>
            <a:r>
              <a:rPr lang="en-US" dirty="0"/>
              <a:t>The NOT NULL constraint enforces a column to NOT accept NULL values.</a:t>
            </a:r>
          </a:p>
          <a:p>
            <a:r>
              <a:rPr lang="en-US" dirty="0"/>
              <a:t>This enforces a field to always contain a value, which means that you cannot insert a new record, or update a record without adding a value to this field.</a:t>
            </a:r>
          </a:p>
          <a:p>
            <a:r>
              <a:rPr lang="en-US" dirty="0"/>
              <a:t>SQL NOT NULL on CREATE TABLE</a:t>
            </a:r>
          </a:p>
          <a:p>
            <a:r>
              <a:rPr lang="en-US" dirty="0"/>
              <a:t>The following SQL ensures that the "ID", "</a:t>
            </a:r>
            <a:r>
              <a:rPr lang="en-US" dirty="0" err="1"/>
              <a:t>LastName</a:t>
            </a:r>
            <a:r>
              <a:rPr lang="en-US" dirty="0"/>
              <a:t>", and "FirstName" columns will NOT accept NULL values when the "Persons" table is created:</a:t>
            </a:r>
          </a:p>
          <a:p>
            <a:pPr marL="0" indent="0">
              <a:buNone/>
            </a:pPr>
            <a:r>
              <a:rPr lang="en-US" dirty="0">
                <a:solidFill>
                  <a:srgbClr val="FF0000"/>
                </a:solidFill>
              </a:rPr>
              <a:t>CREATE TABLE Persons (</a:t>
            </a:r>
          </a:p>
          <a:p>
            <a:pPr marL="0" indent="0">
              <a:buNone/>
            </a:pPr>
            <a:r>
              <a:rPr lang="en-US" dirty="0">
                <a:solidFill>
                  <a:srgbClr val="FF0000"/>
                </a:solidFill>
              </a:rPr>
              <a:t>    ID int NOT NULL,</a:t>
            </a:r>
          </a:p>
          <a:p>
            <a:pPr marL="0" indent="0">
              <a:buNone/>
            </a:pPr>
            <a:r>
              <a:rPr lang="en-US" dirty="0">
                <a:solidFill>
                  <a:srgbClr val="FF0000"/>
                </a:solidFill>
              </a:rPr>
              <a:t>    </a:t>
            </a:r>
            <a:r>
              <a:rPr lang="en-US" dirty="0" err="1">
                <a:solidFill>
                  <a:srgbClr val="FF0000"/>
                </a:solidFill>
              </a:rPr>
              <a:t>LastName</a:t>
            </a:r>
            <a:r>
              <a:rPr lang="en-US" dirty="0">
                <a:solidFill>
                  <a:srgbClr val="FF0000"/>
                </a:solidFill>
              </a:rPr>
              <a:t> varchar(255) NOT NULL,</a:t>
            </a:r>
          </a:p>
          <a:p>
            <a:pPr marL="0" indent="0">
              <a:buNone/>
            </a:pPr>
            <a:r>
              <a:rPr lang="en-US" dirty="0">
                <a:solidFill>
                  <a:srgbClr val="FF0000"/>
                </a:solidFill>
              </a:rPr>
              <a:t>    FirstName varchar(255) NOT NULL,</a:t>
            </a:r>
          </a:p>
          <a:p>
            <a:pPr marL="0" indent="0">
              <a:buNone/>
            </a:pPr>
            <a:r>
              <a:rPr lang="en-US" dirty="0">
                <a:solidFill>
                  <a:srgbClr val="FF0000"/>
                </a:solidFill>
              </a:rPr>
              <a:t>    Age int</a:t>
            </a:r>
          </a:p>
          <a:p>
            <a:pPr marL="0" indent="0">
              <a:buNone/>
            </a:pPr>
            <a:r>
              <a:rPr lang="en-US" dirty="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1950689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E864-2C48-FDBD-836B-82D1942EFCD5}"/>
              </a:ext>
            </a:extLst>
          </p:cNvPr>
          <p:cNvSpPr>
            <a:spLocks noGrp="1"/>
          </p:cNvSpPr>
          <p:nvPr>
            <p:ph type="title"/>
          </p:nvPr>
        </p:nvSpPr>
        <p:spPr/>
        <p:txBody>
          <a:bodyPr/>
          <a:lstStyle/>
          <a:p>
            <a:pPr algn="ctr"/>
            <a:r>
              <a:rPr lang="en-US" dirty="0"/>
              <a:t>SQL UNIQUE Constraint</a:t>
            </a:r>
            <a:br>
              <a:rPr lang="en-US" dirty="0"/>
            </a:br>
            <a:endParaRPr lang="en-IN" dirty="0"/>
          </a:p>
        </p:txBody>
      </p:sp>
      <p:sp>
        <p:nvSpPr>
          <p:cNvPr id="3" name="Content Placeholder 2">
            <a:extLst>
              <a:ext uri="{FF2B5EF4-FFF2-40B4-BE49-F238E27FC236}">
                <a16:creationId xmlns:a16="http://schemas.microsoft.com/office/drawing/2014/main" id="{C2F3874A-939F-D449-BAC2-D7811DB21E6A}"/>
              </a:ext>
            </a:extLst>
          </p:cNvPr>
          <p:cNvSpPr>
            <a:spLocks noGrp="1"/>
          </p:cNvSpPr>
          <p:nvPr>
            <p:ph idx="1"/>
          </p:nvPr>
        </p:nvSpPr>
        <p:spPr/>
        <p:txBody>
          <a:bodyPr>
            <a:normAutofit fontScale="62500" lnSpcReduction="20000"/>
          </a:bodyPr>
          <a:lstStyle/>
          <a:p>
            <a:pPr marL="0" indent="0">
              <a:buNone/>
            </a:pPr>
            <a:r>
              <a:rPr lang="en-US" dirty="0"/>
              <a:t>The UNIQUE constraint ensures that all values in a column are different.</a:t>
            </a:r>
          </a:p>
          <a:p>
            <a:pPr marL="0" indent="0">
              <a:buNone/>
            </a:pPr>
            <a:r>
              <a:rPr lang="en-US" dirty="0"/>
              <a:t>Both the UNIQUE and PRIMARY KEY constraints provide a guarantee for uniqueness for a column or set of columns.</a:t>
            </a:r>
          </a:p>
          <a:p>
            <a:pPr marL="0" indent="0">
              <a:buNone/>
            </a:pPr>
            <a:r>
              <a:rPr lang="en-US" dirty="0"/>
              <a:t>A PRIMARY KEY constraint automatically has a UNIQUE constraint.</a:t>
            </a:r>
          </a:p>
          <a:p>
            <a:pPr marL="0" indent="0">
              <a:buNone/>
            </a:pPr>
            <a:r>
              <a:rPr lang="en-US" dirty="0"/>
              <a:t>However, you can have many UNIQUE constraints per table, but only one PRIMARY KEY constraint per table.</a:t>
            </a:r>
          </a:p>
          <a:p>
            <a:pPr marL="0" indent="0">
              <a:buNone/>
            </a:pPr>
            <a:r>
              <a:rPr lang="en-US" dirty="0"/>
              <a:t>SQL UNIQUE Constraint on CREATE TABLE</a:t>
            </a:r>
          </a:p>
          <a:p>
            <a:pPr marL="0" indent="0">
              <a:buNone/>
            </a:pPr>
            <a:r>
              <a:rPr lang="en-US" dirty="0"/>
              <a:t>The following SQL creates a UNIQUE constraint on the "ID" column when the "Persons" table is created:</a:t>
            </a:r>
          </a:p>
          <a:p>
            <a:pPr marL="0" indent="0">
              <a:buNone/>
            </a:pPr>
            <a:r>
              <a:rPr lang="en-US" dirty="0"/>
              <a:t>CREATE TABLE Persons (</a:t>
            </a:r>
          </a:p>
          <a:p>
            <a:pPr marL="0" indent="0">
              <a:buNone/>
            </a:pPr>
            <a:r>
              <a:rPr lang="en-US" dirty="0"/>
              <a:t>    ID int  UNIQUE,</a:t>
            </a:r>
          </a:p>
          <a:p>
            <a:pPr marL="0" indent="0">
              <a:buNone/>
            </a:pPr>
            <a:r>
              <a:rPr lang="en-US" dirty="0"/>
              <a:t>    </a:t>
            </a:r>
            <a:r>
              <a:rPr lang="en-US" dirty="0" err="1"/>
              <a:t>LastName</a:t>
            </a:r>
            <a:r>
              <a:rPr lang="en-US" dirty="0"/>
              <a:t> varchar(255) NOT NULL,</a:t>
            </a:r>
          </a:p>
          <a:p>
            <a:pPr marL="0" indent="0">
              <a:buNone/>
            </a:pPr>
            <a:r>
              <a:rPr lang="en-US" dirty="0"/>
              <a:t>    FirstName varchar(255),</a:t>
            </a:r>
          </a:p>
          <a:p>
            <a:pPr marL="0" indent="0">
              <a:buNone/>
            </a:pPr>
            <a:r>
              <a:rPr lang="en-US" dirty="0"/>
              <a:t>    Age int</a:t>
            </a:r>
          </a:p>
          <a:p>
            <a:pPr marL="0" indent="0">
              <a:buNone/>
            </a:pPr>
            <a:r>
              <a:rPr lang="en-US" dirty="0"/>
              <a:t>);</a:t>
            </a:r>
            <a:endParaRPr lang="en-IN" dirty="0"/>
          </a:p>
        </p:txBody>
      </p:sp>
    </p:spTree>
    <p:extLst>
      <p:ext uri="{BB962C8B-B14F-4D97-AF65-F5344CB8AC3E}">
        <p14:creationId xmlns:p14="http://schemas.microsoft.com/office/powerpoint/2010/main" val="2493917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B1C0-262F-4232-224A-4DE743F19CB2}"/>
              </a:ext>
            </a:extLst>
          </p:cNvPr>
          <p:cNvSpPr>
            <a:spLocks noGrp="1"/>
          </p:cNvSpPr>
          <p:nvPr>
            <p:ph type="title"/>
          </p:nvPr>
        </p:nvSpPr>
        <p:spPr/>
        <p:txBody>
          <a:bodyPr/>
          <a:lstStyle/>
          <a:p>
            <a:r>
              <a:rPr lang="en-US" dirty="0"/>
              <a:t>SQL PRIMARY KEY Constraint</a:t>
            </a:r>
            <a:br>
              <a:rPr lang="en-US" dirty="0"/>
            </a:br>
            <a:endParaRPr lang="en-IN" dirty="0"/>
          </a:p>
        </p:txBody>
      </p:sp>
      <p:sp>
        <p:nvSpPr>
          <p:cNvPr id="3" name="Content Placeholder 2">
            <a:extLst>
              <a:ext uri="{FF2B5EF4-FFF2-40B4-BE49-F238E27FC236}">
                <a16:creationId xmlns:a16="http://schemas.microsoft.com/office/drawing/2014/main" id="{16B29D6D-757F-C78B-1361-A9864F7A3DCA}"/>
              </a:ext>
            </a:extLst>
          </p:cNvPr>
          <p:cNvSpPr>
            <a:spLocks noGrp="1"/>
          </p:cNvSpPr>
          <p:nvPr>
            <p:ph idx="1"/>
          </p:nvPr>
        </p:nvSpPr>
        <p:spPr/>
        <p:txBody>
          <a:bodyPr>
            <a:normAutofit fontScale="62500" lnSpcReduction="20000"/>
          </a:bodyPr>
          <a:lstStyle/>
          <a:p>
            <a:r>
              <a:rPr lang="en-US" dirty="0"/>
              <a:t>The PRIMARY KEY constraint uniquely identifies each record in a table.</a:t>
            </a:r>
          </a:p>
          <a:p>
            <a:r>
              <a:rPr lang="en-US" dirty="0"/>
              <a:t>Primary keys must contain UNIQUE values, and cannot contain NULL values.</a:t>
            </a:r>
          </a:p>
          <a:p>
            <a:r>
              <a:rPr lang="en-US" dirty="0"/>
              <a:t>A table can have only ONE primary key; and in the table, this primary key can consist of single or multiple columns (fields).</a:t>
            </a:r>
          </a:p>
          <a:p>
            <a:r>
              <a:rPr lang="en-US" dirty="0"/>
              <a:t>SQL PRIMARY KEY on CREATE TABLE</a:t>
            </a:r>
          </a:p>
          <a:p>
            <a:r>
              <a:rPr lang="en-US" dirty="0"/>
              <a:t>The following SQL creates a PRIMARY KEY on the "ID" column when the "Persons" table is created:</a:t>
            </a:r>
          </a:p>
          <a:p>
            <a:pPr marL="0" indent="0">
              <a:buNone/>
            </a:pPr>
            <a:r>
              <a:rPr lang="en-US" dirty="0"/>
              <a:t>CREATE TABLE Persons1 (</a:t>
            </a:r>
          </a:p>
          <a:p>
            <a:pPr marL="0" indent="0">
              <a:buNone/>
            </a:pPr>
            <a:r>
              <a:rPr lang="en-US" dirty="0"/>
              <a:t>    ID int NOT NULL,</a:t>
            </a:r>
          </a:p>
          <a:p>
            <a:pPr marL="0" indent="0">
              <a:buNone/>
            </a:pPr>
            <a:r>
              <a:rPr lang="en-US" dirty="0"/>
              <a:t>    </a:t>
            </a:r>
            <a:r>
              <a:rPr lang="en-US" dirty="0" err="1"/>
              <a:t>LastName</a:t>
            </a:r>
            <a:r>
              <a:rPr lang="en-US" dirty="0"/>
              <a:t> varchar(255) NOT NULL,</a:t>
            </a:r>
          </a:p>
          <a:p>
            <a:pPr marL="0" indent="0">
              <a:buNone/>
            </a:pPr>
            <a:r>
              <a:rPr lang="en-US" dirty="0"/>
              <a:t>    FirstName varchar(255),</a:t>
            </a:r>
          </a:p>
          <a:p>
            <a:pPr marL="0" indent="0">
              <a:buNone/>
            </a:pPr>
            <a:r>
              <a:rPr lang="en-US" dirty="0"/>
              <a:t>    Age int,</a:t>
            </a:r>
          </a:p>
          <a:p>
            <a:pPr marL="0" indent="0">
              <a:buNone/>
            </a:pPr>
            <a:r>
              <a:rPr lang="en-US" dirty="0"/>
              <a:t>    PRIMARY KEY (ID)</a:t>
            </a:r>
          </a:p>
          <a:p>
            <a:pPr marL="0" indent="0">
              <a:buNone/>
            </a:pPr>
            <a:r>
              <a:rPr lang="en-US" dirty="0"/>
              <a:t>);</a:t>
            </a:r>
            <a:endParaRPr lang="en-IN" dirty="0"/>
          </a:p>
        </p:txBody>
      </p:sp>
    </p:spTree>
    <p:extLst>
      <p:ext uri="{BB962C8B-B14F-4D97-AF65-F5344CB8AC3E}">
        <p14:creationId xmlns:p14="http://schemas.microsoft.com/office/powerpoint/2010/main" val="1900077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21BE-B577-8FB4-5192-C2AE48842E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7499F7-6CB9-5D76-5CBE-60D32D9C557F}"/>
              </a:ext>
            </a:extLst>
          </p:cNvPr>
          <p:cNvSpPr>
            <a:spLocks noGrp="1"/>
          </p:cNvSpPr>
          <p:nvPr>
            <p:ph idx="1"/>
          </p:nvPr>
        </p:nvSpPr>
        <p:spPr/>
        <p:txBody>
          <a:bodyPr/>
          <a:lstStyle/>
          <a:p>
            <a:endParaRPr lang="en-US" b="0" i="0" dirty="0">
              <a:solidFill>
                <a:srgbClr val="25265E"/>
              </a:solidFill>
              <a:effectLst/>
              <a:latin typeface="EuclidCircularA-Regular"/>
            </a:endParaRPr>
          </a:p>
          <a:p>
            <a:pPr marL="0" indent="0">
              <a:buNone/>
            </a:pPr>
            <a:endParaRPr lang="en-US" b="0" i="0" dirty="0">
              <a:solidFill>
                <a:srgbClr val="25265E"/>
              </a:solidFill>
              <a:effectLst/>
              <a:latin typeface="EuclidCircularA-Regular"/>
            </a:endParaRPr>
          </a:p>
          <a:p>
            <a:pPr marL="0" indent="0">
              <a:buNone/>
            </a:pPr>
            <a:endParaRPr lang="en-US" dirty="0">
              <a:solidFill>
                <a:srgbClr val="25265E"/>
              </a:solidFill>
              <a:latin typeface="EuclidCircularA-Regular"/>
            </a:endParaRPr>
          </a:p>
          <a:p>
            <a:pPr marL="0" indent="0">
              <a:buNone/>
            </a:pPr>
            <a:r>
              <a:rPr lang="en-US" b="0" i="0" dirty="0">
                <a:solidFill>
                  <a:srgbClr val="25265E"/>
                </a:solidFill>
                <a:effectLst/>
                <a:latin typeface="EuclidCircularA-Regular"/>
              </a:rPr>
              <a:t>insert into Persons1 values(123456,"Sugi","A",28);</a:t>
            </a:r>
            <a:endParaRPr lang="en-IN" b="0" i="0" dirty="0">
              <a:solidFill>
                <a:srgbClr val="25265E"/>
              </a:solidFill>
              <a:effectLst/>
              <a:latin typeface="EuclidCircularA-Regular"/>
            </a:endParaRPr>
          </a:p>
          <a:p>
            <a:pPr marL="0" indent="0">
              <a:buNone/>
            </a:pPr>
            <a:r>
              <a:rPr lang="en-IN" b="0" i="0" dirty="0">
                <a:solidFill>
                  <a:srgbClr val="25265E"/>
                </a:solidFill>
                <a:effectLst/>
                <a:latin typeface="EuclidCircularA-Regular"/>
              </a:rPr>
              <a:t>Error: UNIQUE constraint failed: Persons1.ID</a:t>
            </a:r>
            <a:endParaRPr lang="en-IN" dirty="0"/>
          </a:p>
        </p:txBody>
      </p:sp>
      <p:graphicFrame>
        <p:nvGraphicFramePr>
          <p:cNvPr id="4" name="Table 3">
            <a:extLst>
              <a:ext uri="{FF2B5EF4-FFF2-40B4-BE49-F238E27FC236}">
                <a16:creationId xmlns:a16="http://schemas.microsoft.com/office/drawing/2014/main" id="{9E2CD8B8-2138-D385-8EC6-C2C138A95F11}"/>
              </a:ext>
            </a:extLst>
          </p:cNvPr>
          <p:cNvGraphicFramePr>
            <a:graphicFrameLocks noGrp="1"/>
          </p:cNvGraphicFramePr>
          <p:nvPr>
            <p:extLst>
              <p:ext uri="{D42A27DB-BD31-4B8C-83A1-F6EECF244321}">
                <p14:modId xmlns:p14="http://schemas.microsoft.com/office/powerpoint/2010/main" val="2479011529"/>
              </p:ext>
            </p:extLst>
          </p:nvPr>
        </p:nvGraphicFramePr>
        <p:xfrm>
          <a:off x="1118937" y="2252162"/>
          <a:ext cx="10515600" cy="670560"/>
        </p:xfrm>
        <a:graphic>
          <a:graphicData uri="http://schemas.openxmlformats.org/drawingml/2006/table">
            <a:tbl>
              <a:tblPr/>
              <a:tblGrid>
                <a:gridCol w="2628900">
                  <a:extLst>
                    <a:ext uri="{9D8B030D-6E8A-4147-A177-3AD203B41FA5}">
                      <a16:colId xmlns:a16="http://schemas.microsoft.com/office/drawing/2014/main" val="770891532"/>
                    </a:ext>
                  </a:extLst>
                </a:gridCol>
                <a:gridCol w="2628900">
                  <a:extLst>
                    <a:ext uri="{9D8B030D-6E8A-4147-A177-3AD203B41FA5}">
                      <a16:colId xmlns:a16="http://schemas.microsoft.com/office/drawing/2014/main" val="230178361"/>
                    </a:ext>
                  </a:extLst>
                </a:gridCol>
                <a:gridCol w="2628900">
                  <a:extLst>
                    <a:ext uri="{9D8B030D-6E8A-4147-A177-3AD203B41FA5}">
                      <a16:colId xmlns:a16="http://schemas.microsoft.com/office/drawing/2014/main" val="479156631"/>
                    </a:ext>
                  </a:extLst>
                </a:gridCol>
                <a:gridCol w="2628900">
                  <a:extLst>
                    <a:ext uri="{9D8B030D-6E8A-4147-A177-3AD203B41FA5}">
                      <a16:colId xmlns:a16="http://schemas.microsoft.com/office/drawing/2014/main" val="4068786269"/>
                    </a:ext>
                  </a:extLst>
                </a:gridCol>
              </a:tblGrid>
              <a:tr h="0">
                <a:tc>
                  <a:txBody>
                    <a:bodyPr/>
                    <a:lstStyle/>
                    <a:p>
                      <a:pPr algn="l"/>
                      <a:r>
                        <a:rPr lang="en-IN" b="0">
                          <a:effectLst/>
                          <a:latin typeface="EuclidCircularA-Medium"/>
                        </a:rPr>
                        <a:t>ID</a:t>
                      </a:r>
                    </a:p>
                  </a:txBody>
                  <a:tcPr marL="137160" marR="137160" marT="30480" marB="30480" anchor="ctr">
                    <a:lnL>
                      <a:noFill/>
                    </a:lnL>
                    <a:lnR>
                      <a:noFill/>
                    </a:lnR>
                    <a:lnT>
                      <a:noFill/>
                    </a:lnT>
                    <a:lnB>
                      <a:noFill/>
                    </a:lnB>
                  </a:tcPr>
                </a:tc>
                <a:tc>
                  <a:txBody>
                    <a:bodyPr/>
                    <a:lstStyle/>
                    <a:p>
                      <a:pPr algn="l"/>
                      <a:r>
                        <a:rPr lang="en-IN" b="0">
                          <a:effectLst/>
                          <a:latin typeface="EuclidCircularA-Medium"/>
                        </a:rPr>
                        <a:t>LastName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FirstName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Age</a:t>
                      </a:r>
                    </a:p>
                  </a:txBody>
                  <a:tcPr marL="137160" marR="137160" marT="30480" marB="30480" anchor="ctr">
                    <a:lnL>
                      <a:noFill/>
                    </a:lnL>
                    <a:lnR>
                      <a:noFill/>
                    </a:lnR>
                    <a:lnT>
                      <a:noFill/>
                    </a:lnT>
                    <a:lnB>
                      <a:noFill/>
                    </a:lnB>
                  </a:tcPr>
                </a:tc>
                <a:extLst>
                  <a:ext uri="{0D108BD9-81ED-4DB2-BD59-A6C34878D82A}">
                    <a16:rowId xmlns:a16="http://schemas.microsoft.com/office/drawing/2014/main" val="2187410766"/>
                  </a:ext>
                </a:extLst>
              </a:tr>
              <a:tr h="0">
                <a:tc>
                  <a:txBody>
                    <a:bodyPr/>
                    <a:lstStyle/>
                    <a:p>
                      <a:pPr algn="l"/>
                      <a:r>
                        <a:rPr lang="en-IN" b="0">
                          <a:effectLst/>
                          <a:latin typeface="EuclidCircularA-Regular"/>
                        </a:rPr>
                        <a:t>123456</a:t>
                      </a:r>
                    </a:p>
                  </a:txBody>
                  <a:tcPr marL="137160" marR="137160" marT="30480" marB="30480" anchor="ctr">
                    <a:lnL>
                      <a:noFill/>
                    </a:lnL>
                    <a:lnR>
                      <a:noFill/>
                    </a:lnR>
                    <a:lnT>
                      <a:noFill/>
                    </a:lnT>
                    <a:lnB>
                      <a:noFill/>
                    </a:lnB>
                  </a:tcPr>
                </a:tc>
                <a:tc>
                  <a:txBody>
                    <a:bodyPr/>
                    <a:lstStyle/>
                    <a:p>
                      <a:pPr algn="l"/>
                      <a:r>
                        <a:rPr lang="en-IN" b="0">
                          <a:effectLst/>
                          <a:latin typeface="EuclidCircularA-Regular"/>
                        </a:rPr>
                        <a:t>Vidhya</a:t>
                      </a:r>
                    </a:p>
                  </a:txBody>
                  <a:tcPr marL="137160" marR="137160" marT="30480" marB="30480" anchor="ctr">
                    <a:lnL>
                      <a:noFill/>
                    </a:lnL>
                    <a:lnR>
                      <a:noFill/>
                    </a:lnR>
                    <a:lnT>
                      <a:noFill/>
                    </a:lnT>
                    <a:lnB>
                      <a:noFill/>
                    </a:lnB>
                  </a:tcPr>
                </a:tc>
                <a:tc>
                  <a:txBody>
                    <a:bodyPr/>
                    <a:lstStyle/>
                    <a:p>
                      <a:pPr algn="l"/>
                      <a:r>
                        <a:rPr lang="en-IN" b="0">
                          <a:effectLst/>
                          <a:latin typeface="EuclidCircularA-Regular"/>
                        </a:rPr>
                        <a:t>A</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30</a:t>
                      </a:r>
                    </a:p>
                  </a:txBody>
                  <a:tcPr marL="137160" marR="137160" marT="30480" marB="30480" anchor="ctr">
                    <a:lnL>
                      <a:noFill/>
                    </a:lnL>
                    <a:lnR>
                      <a:noFill/>
                    </a:lnR>
                    <a:lnT>
                      <a:noFill/>
                    </a:lnT>
                    <a:lnB>
                      <a:noFill/>
                    </a:lnB>
                  </a:tcPr>
                </a:tc>
                <a:extLst>
                  <a:ext uri="{0D108BD9-81ED-4DB2-BD59-A6C34878D82A}">
                    <a16:rowId xmlns:a16="http://schemas.microsoft.com/office/drawing/2014/main" val="97375342"/>
                  </a:ext>
                </a:extLst>
              </a:tr>
            </a:tbl>
          </a:graphicData>
        </a:graphic>
      </p:graphicFrame>
    </p:spTree>
    <p:extLst>
      <p:ext uri="{BB962C8B-B14F-4D97-AF65-F5344CB8AC3E}">
        <p14:creationId xmlns:p14="http://schemas.microsoft.com/office/powerpoint/2010/main" val="736223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21BE-B577-8FB4-5192-C2AE48842E8C}"/>
              </a:ext>
            </a:extLst>
          </p:cNvPr>
          <p:cNvSpPr>
            <a:spLocks noGrp="1"/>
          </p:cNvSpPr>
          <p:nvPr>
            <p:ph type="title"/>
          </p:nvPr>
        </p:nvSpPr>
        <p:spPr/>
        <p:txBody>
          <a:bodyPr/>
          <a:lstStyle/>
          <a:p>
            <a:pPr algn="ctr"/>
            <a:r>
              <a:rPr lang="en-US" dirty="0"/>
              <a:t>SQL FOREIGN KEY Constraint</a:t>
            </a:r>
            <a:br>
              <a:rPr lang="en-US" dirty="0"/>
            </a:br>
            <a:endParaRPr lang="en-IN" dirty="0"/>
          </a:p>
        </p:txBody>
      </p:sp>
      <p:sp>
        <p:nvSpPr>
          <p:cNvPr id="3" name="Content Placeholder 2">
            <a:extLst>
              <a:ext uri="{FF2B5EF4-FFF2-40B4-BE49-F238E27FC236}">
                <a16:creationId xmlns:a16="http://schemas.microsoft.com/office/drawing/2014/main" id="{AB7499F7-6CB9-5D76-5CBE-60D32D9C557F}"/>
              </a:ext>
            </a:extLst>
          </p:cNvPr>
          <p:cNvSpPr>
            <a:spLocks noGrp="1"/>
          </p:cNvSpPr>
          <p:nvPr>
            <p:ph idx="1"/>
          </p:nvPr>
        </p:nvSpPr>
        <p:spPr/>
        <p:txBody>
          <a:bodyPr/>
          <a:lstStyle/>
          <a:p>
            <a:pPr algn="just"/>
            <a:r>
              <a:rPr lang="en-US" dirty="0"/>
              <a:t>The FOREIGN KEY constraint is used to prevent actions that would destroy links between tables.</a:t>
            </a:r>
          </a:p>
          <a:p>
            <a:pPr algn="just"/>
            <a:r>
              <a:rPr lang="en-US" dirty="0"/>
              <a:t>A FOREIGN KEY is a field (or collection of fields) in one table, that refers to the PRIMARY KEY in another table.</a:t>
            </a:r>
          </a:p>
          <a:p>
            <a:pPr algn="just"/>
            <a:r>
              <a:rPr lang="en-US" dirty="0"/>
              <a:t>The table with the foreign key is called the child table, and the table with the primary key is called the referenced or parent table.</a:t>
            </a:r>
            <a:endParaRPr lang="en-IN" dirty="0"/>
          </a:p>
        </p:txBody>
      </p:sp>
    </p:spTree>
    <p:extLst>
      <p:ext uri="{BB962C8B-B14F-4D97-AF65-F5344CB8AC3E}">
        <p14:creationId xmlns:p14="http://schemas.microsoft.com/office/powerpoint/2010/main" val="4174835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21BE-B577-8FB4-5192-C2AE48842E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7499F7-6CB9-5D76-5CBE-60D32D9C557F}"/>
              </a:ext>
            </a:extLst>
          </p:cNvPr>
          <p:cNvSpPr>
            <a:spLocks noGrp="1"/>
          </p:cNvSpPr>
          <p:nvPr>
            <p:ph idx="1"/>
          </p:nvPr>
        </p:nvSpPr>
        <p:spPr/>
        <p:txBody>
          <a:bodyPr/>
          <a:lstStyle/>
          <a:p>
            <a:pPr marL="0" indent="0">
              <a:buNone/>
            </a:pPr>
            <a:r>
              <a:rPr lang="en-IN" b="0" i="0" dirty="0">
                <a:solidFill>
                  <a:srgbClr val="000000"/>
                </a:solidFill>
                <a:effectLst/>
                <a:latin typeface="Segoe UI" panose="020B0502040204020203" pitchFamily="34" charset="0"/>
              </a:rPr>
              <a:t>Persons Table</a:t>
            </a:r>
          </a:p>
          <a:p>
            <a:pPr marL="0" indent="0">
              <a:buNone/>
            </a:pPr>
            <a:endParaRPr lang="en-IN" dirty="0"/>
          </a:p>
        </p:txBody>
      </p:sp>
      <p:graphicFrame>
        <p:nvGraphicFramePr>
          <p:cNvPr id="4" name="Table 3">
            <a:extLst>
              <a:ext uri="{FF2B5EF4-FFF2-40B4-BE49-F238E27FC236}">
                <a16:creationId xmlns:a16="http://schemas.microsoft.com/office/drawing/2014/main" id="{4F565861-5F5C-7A70-278E-4A054ABEFCA6}"/>
              </a:ext>
            </a:extLst>
          </p:cNvPr>
          <p:cNvGraphicFramePr>
            <a:graphicFrameLocks noGrp="1"/>
          </p:cNvGraphicFramePr>
          <p:nvPr>
            <p:extLst>
              <p:ext uri="{D42A27DB-BD31-4B8C-83A1-F6EECF244321}">
                <p14:modId xmlns:p14="http://schemas.microsoft.com/office/powerpoint/2010/main" val="3623998352"/>
              </p:ext>
            </p:extLst>
          </p:nvPr>
        </p:nvGraphicFramePr>
        <p:xfrm>
          <a:off x="838200" y="2743593"/>
          <a:ext cx="7756092" cy="1584960"/>
        </p:xfrm>
        <a:graphic>
          <a:graphicData uri="http://schemas.openxmlformats.org/drawingml/2006/table">
            <a:tbl>
              <a:tblPr/>
              <a:tblGrid>
                <a:gridCol w="1939023">
                  <a:extLst>
                    <a:ext uri="{9D8B030D-6E8A-4147-A177-3AD203B41FA5}">
                      <a16:colId xmlns:a16="http://schemas.microsoft.com/office/drawing/2014/main" val="2401139327"/>
                    </a:ext>
                  </a:extLst>
                </a:gridCol>
                <a:gridCol w="1939023">
                  <a:extLst>
                    <a:ext uri="{9D8B030D-6E8A-4147-A177-3AD203B41FA5}">
                      <a16:colId xmlns:a16="http://schemas.microsoft.com/office/drawing/2014/main" val="988068820"/>
                    </a:ext>
                  </a:extLst>
                </a:gridCol>
                <a:gridCol w="1939023">
                  <a:extLst>
                    <a:ext uri="{9D8B030D-6E8A-4147-A177-3AD203B41FA5}">
                      <a16:colId xmlns:a16="http://schemas.microsoft.com/office/drawing/2014/main" val="3937869489"/>
                    </a:ext>
                  </a:extLst>
                </a:gridCol>
                <a:gridCol w="1939023">
                  <a:extLst>
                    <a:ext uri="{9D8B030D-6E8A-4147-A177-3AD203B41FA5}">
                      <a16:colId xmlns:a16="http://schemas.microsoft.com/office/drawing/2014/main" val="2596252707"/>
                    </a:ext>
                  </a:extLst>
                </a:gridCol>
              </a:tblGrid>
              <a:tr h="0">
                <a:tc>
                  <a:txBody>
                    <a:bodyPr/>
                    <a:lstStyle/>
                    <a:p>
                      <a:pPr algn="l" fontAlgn="t"/>
                      <a:r>
                        <a:rPr lang="en-IN">
                          <a:effectLst/>
                        </a:rPr>
                        <a:t>PersonID</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LastName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FirstName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Age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69023413"/>
                  </a:ext>
                </a:extLst>
              </a:tr>
              <a:tr h="0">
                <a:tc>
                  <a:txBody>
                    <a:bodyPr/>
                    <a:lstStyle/>
                    <a:p>
                      <a:pPr algn="l" fontAlgn="t"/>
                      <a:r>
                        <a:rPr lang="en-IN">
                          <a:effectLst/>
                        </a:rPr>
                        <a:t>1</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Hansen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Ola</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30</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39333343"/>
                  </a:ext>
                </a:extLst>
              </a:tr>
              <a:tr h="0">
                <a:tc>
                  <a:txBody>
                    <a:bodyPr/>
                    <a:lstStyle/>
                    <a:p>
                      <a:pPr algn="l" fontAlgn="t"/>
                      <a:r>
                        <a:rPr lang="en-IN">
                          <a:effectLst/>
                        </a:rPr>
                        <a:t>2</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Svendson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Tove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23</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59382201"/>
                  </a:ext>
                </a:extLst>
              </a:tr>
              <a:tr h="0">
                <a:tc>
                  <a:txBody>
                    <a:bodyPr/>
                    <a:lstStyle/>
                    <a:p>
                      <a:pPr algn="l" fontAlgn="t"/>
                      <a:r>
                        <a:rPr lang="en-IN">
                          <a:effectLst/>
                        </a:rPr>
                        <a:t>3</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a:effectLst/>
                        </a:rPr>
                        <a:t>Pettersen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a:effectLst/>
                        </a:rPr>
                        <a:t>Kari</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20</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411432188"/>
                  </a:ext>
                </a:extLst>
              </a:tr>
            </a:tbl>
          </a:graphicData>
        </a:graphic>
      </p:graphicFrame>
    </p:spTree>
    <p:extLst>
      <p:ext uri="{BB962C8B-B14F-4D97-AF65-F5344CB8AC3E}">
        <p14:creationId xmlns:p14="http://schemas.microsoft.com/office/powerpoint/2010/main" val="26467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pPr algn="ctr"/>
            <a:r>
              <a:rPr lang="en-US" b="0" i="0" dirty="0">
                <a:solidFill>
                  <a:srgbClr val="610B38"/>
                </a:solidFill>
                <a:effectLst/>
                <a:latin typeface="erdana"/>
              </a:rPr>
              <a:t>Types of SQL Commands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lstStyle/>
          <a:p>
            <a:pPr algn="just"/>
            <a:r>
              <a:rPr lang="en-US" b="0" i="0" dirty="0">
                <a:solidFill>
                  <a:srgbClr val="333333"/>
                </a:solidFill>
                <a:effectLst/>
                <a:latin typeface="inter-regular"/>
              </a:rPr>
              <a:t>There are five types of SQL commands: DDL, DML, DCL, TCL, and DQL.</a:t>
            </a:r>
          </a:p>
          <a:p>
            <a:endParaRPr lang="en-IN" dirty="0"/>
          </a:p>
        </p:txBody>
      </p:sp>
      <p:pic>
        <p:nvPicPr>
          <p:cNvPr id="1026" name="Picture 2" descr="DBMS SQL command">
            <a:extLst>
              <a:ext uri="{FF2B5EF4-FFF2-40B4-BE49-F238E27FC236}">
                <a16:creationId xmlns:a16="http://schemas.microsoft.com/office/drawing/2014/main" id="{5C1FC32A-A1D5-7D5A-7E3E-91B27A536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926" y="2784726"/>
            <a:ext cx="9777663" cy="339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683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B88B-9D2F-0A37-0E44-8E15442E0D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8FA581-6FA5-ADCA-2C80-8CFFE1F4BF7F}"/>
              </a:ext>
            </a:extLst>
          </p:cNvPr>
          <p:cNvSpPr>
            <a:spLocks noGrp="1"/>
          </p:cNvSpPr>
          <p:nvPr>
            <p:ph idx="1"/>
          </p:nvPr>
        </p:nvSpPr>
        <p:spPr/>
        <p:txBody>
          <a:bodyPr/>
          <a:lstStyle/>
          <a:p>
            <a:r>
              <a:rPr lang="en-IN" b="0" i="0" dirty="0">
                <a:solidFill>
                  <a:srgbClr val="000000"/>
                </a:solidFill>
                <a:effectLst/>
                <a:latin typeface="Segoe UI" panose="020B0502040204020203" pitchFamily="34" charset="0"/>
              </a:rPr>
              <a:t>Orders Table</a:t>
            </a:r>
          </a:p>
          <a:p>
            <a:pPr marL="0" indent="0">
              <a:buNone/>
            </a:pPr>
            <a:endParaRPr lang="en-IN" dirty="0"/>
          </a:p>
        </p:txBody>
      </p:sp>
      <p:graphicFrame>
        <p:nvGraphicFramePr>
          <p:cNvPr id="4" name="Table 3">
            <a:extLst>
              <a:ext uri="{FF2B5EF4-FFF2-40B4-BE49-F238E27FC236}">
                <a16:creationId xmlns:a16="http://schemas.microsoft.com/office/drawing/2014/main" id="{4FD485BA-2696-161C-9E6C-28BC4E56C1B7}"/>
              </a:ext>
            </a:extLst>
          </p:cNvPr>
          <p:cNvGraphicFramePr>
            <a:graphicFrameLocks noGrp="1"/>
          </p:cNvGraphicFramePr>
          <p:nvPr>
            <p:extLst>
              <p:ext uri="{D42A27DB-BD31-4B8C-83A1-F6EECF244321}">
                <p14:modId xmlns:p14="http://schemas.microsoft.com/office/powerpoint/2010/main" val="3058238680"/>
              </p:ext>
            </p:extLst>
          </p:nvPr>
        </p:nvGraphicFramePr>
        <p:xfrm>
          <a:off x="1084931" y="2873534"/>
          <a:ext cx="3878010" cy="2255520"/>
        </p:xfrm>
        <a:graphic>
          <a:graphicData uri="http://schemas.openxmlformats.org/drawingml/2006/table">
            <a:tbl>
              <a:tblPr/>
              <a:tblGrid>
                <a:gridCol w="1292670">
                  <a:extLst>
                    <a:ext uri="{9D8B030D-6E8A-4147-A177-3AD203B41FA5}">
                      <a16:colId xmlns:a16="http://schemas.microsoft.com/office/drawing/2014/main" val="1219798726"/>
                    </a:ext>
                  </a:extLst>
                </a:gridCol>
                <a:gridCol w="1292670">
                  <a:extLst>
                    <a:ext uri="{9D8B030D-6E8A-4147-A177-3AD203B41FA5}">
                      <a16:colId xmlns:a16="http://schemas.microsoft.com/office/drawing/2014/main" val="3656263725"/>
                    </a:ext>
                  </a:extLst>
                </a:gridCol>
                <a:gridCol w="1292670">
                  <a:extLst>
                    <a:ext uri="{9D8B030D-6E8A-4147-A177-3AD203B41FA5}">
                      <a16:colId xmlns:a16="http://schemas.microsoft.com/office/drawing/2014/main" val="1419350036"/>
                    </a:ext>
                  </a:extLst>
                </a:gridCol>
              </a:tblGrid>
              <a:tr h="0">
                <a:tc>
                  <a:txBody>
                    <a:bodyPr/>
                    <a:lstStyle/>
                    <a:p>
                      <a:pPr algn="l" fontAlgn="t"/>
                      <a:r>
                        <a:rPr lang="en-IN">
                          <a:effectLst/>
                        </a:rPr>
                        <a:t>OrderID</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OrderNumber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PersonID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82164711"/>
                  </a:ext>
                </a:extLst>
              </a:tr>
              <a:tr h="0">
                <a:tc>
                  <a:txBody>
                    <a:bodyPr/>
                    <a:lstStyle/>
                    <a:p>
                      <a:pPr algn="l" fontAlgn="t"/>
                      <a:r>
                        <a:rPr lang="en-IN">
                          <a:effectLst/>
                        </a:rPr>
                        <a:t>1</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77895</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3</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944191939"/>
                  </a:ext>
                </a:extLst>
              </a:tr>
              <a:tr h="0">
                <a:tc>
                  <a:txBody>
                    <a:bodyPr/>
                    <a:lstStyle/>
                    <a:p>
                      <a:pPr algn="l" fontAlgn="t"/>
                      <a:r>
                        <a:rPr lang="en-IN">
                          <a:effectLst/>
                        </a:rPr>
                        <a:t>2</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44678</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3</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57592612"/>
                  </a:ext>
                </a:extLst>
              </a:tr>
              <a:tr h="0">
                <a:tc>
                  <a:txBody>
                    <a:bodyPr/>
                    <a:lstStyle/>
                    <a:p>
                      <a:pPr algn="l" fontAlgn="t"/>
                      <a:r>
                        <a:rPr lang="en-IN">
                          <a:effectLst/>
                        </a:rPr>
                        <a:t>3</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22456</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21772124"/>
                  </a:ext>
                </a:extLst>
              </a:tr>
              <a:tr h="0">
                <a:tc>
                  <a:txBody>
                    <a:bodyPr/>
                    <a:lstStyle/>
                    <a:p>
                      <a:pPr algn="l" fontAlgn="t"/>
                      <a:r>
                        <a:rPr lang="en-IN">
                          <a:effectLst/>
                        </a:rPr>
                        <a:t>4</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24562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1</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19314054"/>
                  </a:ext>
                </a:extLst>
              </a:tr>
            </a:tbl>
          </a:graphicData>
        </a:graphic>
      </p:graphicFrame>
    </p:spTree>
    <p:extLst>
      <p:ext uri="{BB962C8B-B14F-4D97-AF65-F5344CB8AC3E}">
        <p14:creationId xmlns:p14="http://schemas.microsoft.com/office/powerpoint/2010/main" val="1678784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B88B-9D2F-0A37-0E44-8E15442E0D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8FA581-6FA5-ADCA-2C80-8CFFE1F4BF7F}"/>
              </a:ext>
            </a:extLst>
          </p:cNvPr>
          <p:cNvSpPr>
            <a:spLocks noGrp="1"/>
          </p:cNvSpPr>
          <p:nvPr>
            <p:ph idx="1"/>
          </p:nvPr>
        </p:nvSpPr>
        <p:spPr/>
        <p:txBody>
          <a:bodyPr>
            <a:normAutofit fontScale="92500" lnSpcReduction="20000"/>
          </a:bodyPr>
          <a:lstStyle/>
          <a:p>
            <a:r>
              <a:rPr lang="en-US" dirty="0"/>
              <a:t>Notice that the "</a:t>
            </a:r>
            <a:r>
              <a:rPr lang="en-US" dirty="0" err="1"/>
              <a:t>PersonID</a:t>
            </a:r>
            <a:r>
              <a:rPr lang="en-US" dirty="0"/>
              <a:t>" column in the "Orders" table points to the "</a:t>
            </a:r>
            <a:r>
              <a:rPr lang="en-US" dirty="0" err="1"/>
              <a:t>PersonID</a:t>
            </a:r>
            <a:r>
              <a:rPr lang="en-US" dirty="0"/>
              <a:t>" column in the "Persons" table.</a:t>
            </a:r>
          </a:p>
          <a:p>
            <a:endParaRPr lang="en-US" dirty="0"/>
          </a:p>
          <a:p>
            <a:r>
              <a:rPr lang="en-US" dirty="0"/>
              <a:t>The "</a:t>
            </a:r>
            <a:r>
              <a:rPr lang="en-US" dirty="0" err="1"/>
              <a:t>PersonID</a:t>
            </a:r>
            <a:r>
              <a:rPr lang="en-US" dirty="0"/>
              <a:t>" column in the "Persons" table is the PRIMARY KEY in the "Persons" table.</a:t>
            </a:r>
          </a:p>
          <a:p>
            <a:endParaRPr lang="en-US" dirty="0"/>
          </a:p>
          <a:p>
            <a:r>
              <a:rPr lang="en-US" dirty="0"/>
              <a:t>The "</a:t>
            </a:r>
            <a:r>
              <a:rPr lang="en-US" dirty="0" err="1"/>
              <a:t>PersonID</a:t>
            </a:r>
            <a:r>
              <a:rPr lang="en-US" dirty="0"/>
              <a:t>" column in the "Orders" table is a FOREIGN KEY in the "Orders" table.</a:t>
            </a:r>
          </a:p>
          <a:p>
            <a:endParaRPr lang="en-US" dirty="0"/>
          </a:p>
          <a:p>
            <a:r>
              <a:rPr lang="en-US" dirty="0"/>
              <a:t>The FOREIGN KEY constraint prevents invalid data from being inserted into the foreign key column, because it has to be one of the values contained in the parent table.</a:t>
            </a:r>
            <a:endParaRPr lang="en-IN" dirty="0"/>
          </a:p>
        </p:txBody>
      </p:sp>
    </p:spTree>
    <p:extLst>
      <p:ext uri="{BB962C8B-B14F-4D97-AF65-F5344CB8AC3E}">
        <p14:creationId xmlns:p14="http://schemas.microsoft.com/office/powerpoint/2010/main" val="2057237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B88B-9D2F-0A37-0E44-8E15442E0D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8FA581-6FA5-ADCA-2C80-8CFFE1F4BF7F}"/>
              </a:ext>
            </a:extLst>
          </p:cNvPr>
          <p:cNvSpPr>
            <a:spLocks noGrp="1"/>
          </p:cNvSpPr>
          <p:nvPr>
            <p:ph idx="1"/>
          </p:nvPr>
        </p:nvSpPr>
        <p:spPr/>
        <p:txBody>
          <a:bodyPr/>
          <a:lstStyle/>
          <a:p>
            <a:pPr marL="0" indent="0">
              <a:buNone/>
            </a:pPr>
            <a:endParaRPr lang="en-US" b="0" i="0" dirty="0">
              <a:solidFill>
                <a:srgbClr val="0000CD"/>
              </a:solidFill>
              <a:effectLst/>
              <a:latin typeface="Consolas" panose="020B0609020204030204" pitchFamily="49" charset="0"/>
            </a:endParaRPr>
          </a:p>
          <a:p>
            <a:pPr marL="0" indent="0">
              <a:buNone/>
            </a:pPr>
            <a:r>
              <a:rPr lang="en-US" b="0" i="0" dirty="0">
                <a:solidFill>
                  <a:srgbClr val="0000CD"/>
                </a:solidFill>
                <a:effectLst/>
                <a:latin typeface="Consolas" panose="020B0609020204030204" pitchFamily="49" charset="0"/>
              </a:rPr>
              <a:t>CREATE TABLE Orders12 (</a:t>
            </a:r>
          </a:p>
          <a:p>
            <a:pPr marL="0" indent="0">
              <a:buNone/>
            </a:pP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orderid</a:t>
            </a:r>
            <a:r>
              <a:rPr lang="en-US" b="0" i="0" dirty="0">
                <a:solidFill>
                  <a:srgbClr val="0000CD"/>
                </a:solidFill>
                <a:effectLst/>
                <a:latin typeface="Consolas" panose="020B0609020204030204" pitchFamily="49" charset="0"/>
              </a:rPr>
              <a:t> int NOT NULL,ID int, foreign key (ID)</a:t>
            </a:r>
          </a:p>
          <a:p>
            <a:pPr marL="0" indent="0">
              <a:buNone/>
            </a:pPr>
            <a:r>
              <a:rPr lang="en-US" b="0" i="0" dirty="0">
                <a:solidFill>
                  <a:srgbClr val="0000CD"/>
                </a:solidFill>
                <a:effectLst/>
                <a:latin typeface="Consolas" panose="020B0609020204030204" pitchFamily="49" charset="0"/>
              </a:rPr>
              <a:t>    references Persons2 (ID));</a:t>
            </a:r>
            <a:endParaRPr lang="en-IN" dirty="0"/>
          </a:p>
        </p:txBody>
      </p:sp>
    </p:spTree>
    <p:extLst>
      <p:ext uri="{BB962C8B-B14F-4D97-AF65-F5344CB8AC3E}">
        <p14:creationId xmlns:p14="http://schemas.microsoft.com/office/powerpoint/2010/main" val="2523758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B88B-9D2F-0A37-0E44-8E15442E0D87}"/>
              </a:ext>
            </a:extLst>
          </p:cNvPr>
          <p:cNvSpPr>
            <a:spLocks noGrp="1"/>
          </p:cNvSpPr>
          <p:nvPr>
            <p:ph type="title"/>
          </p:nvPr>
        </p:nvSpPr>
        <p:spPr/>
        <p:txBody>
          <a:bodyPr/>
          <a:lstStyle/>
          <a:p>
            <a:pPr algn="ctr"/>
            <a:r>
              <a:rPr lang="en-US" dirty="0"/>
              <a:t>SQL CHECK Constraint</a:t>
            </a:r>
            <a:br>
              <a:rPr lang="en-US" dirty="0"/>
            </a:br>
            <a:endParaRPr lang="en-IN" dirty="0"/>
          </a:p>
        </p:txBody>
      </p:sp>
      <p:sp>
        <p:nvSpPr>
          <p:cNvPr id="3" name="Content Placeholder 2">
            <a:extLst>
              <a:ext uri="{FF2B5EF4-FFF2-40B4-BE49-F238E27FC236}">
                <a16:creationId xmlns:a16="http://schemas.microsoft.com/office/drawing/2014/main" id="{678FA581-6FA5-ADCA-2C80-8CFFE1F4BF7F}"/>
              </a:ext>
            </a:extLst>
          </p:cNvPr>
          <p:cNvSpPr>
            <a:spLocks noGrp="1"/>
          </p:cNvSpPr>
          <p:nvPr>
            <p:ph idx="1"/>
          </p:nvPr>
        </p:nvSpPr>
        <p:spPr/>
        <p:txBody>
          <a:bodyPr>
            <a:normAutofit fontScale="55000" lnSpcReduction="20000"/>
          </a:bodyPr>
          <a:lstStyle/>
          <a:p>
            <a:r>
              <a:rPr lang="en-US" dirty="0"/>
              <a:t>The CHECK constraint is used to limit the value range that can be placed in a column.</a:t>
            </a:r>
          </a:p>
          <a:p>
            <a:r>
              <a:rPr lang="en-US" dirty="0"/>
              <a:t>If you define a CHECK constraint on a column it will allow only certain values for this column.</a:t>
            </a:r>
          </a:p>
          <a:p>
            <a:r>
              <a:rPr lang="en-US" dirty="0"/>
              <a:t>If you define a CHECK constraint on a table it can limit the values in certain columns based on values in other columns in the row.</a:t>
            </a:r>
          </a:p>
          <a:p>
            <a:r>
              <a:rPr lang="en-US" dirty="0"/>
              <a:t>SQL CHECK on CREATE TABLE</a:t>
            </a:r>
          </a:p>
          <a:p>
            <a:r>
              <a:rPr lang="en-US" dirty="0"/>
              <a:t>The following SQL creates a CHECK constraint on the "Age" column when the "Persons" table is created. The CHECK constraint ensures that the age of a person must be 18, or older:</a:t>
            </a:r>
          </a:p>
          <a:p>
            <a:pPr marL="0" indent="0">
              <a:buNone/>
            </a:pPr>
            <a:endParaRPr lang="en-US" dirty="0"/>
          </a:p>
          <a:p>
            <a:pPr marL="0" indent="0">
              <a:buNone/>
            </a:pPr>
            <a:r>
              <a:rPr lang="en-US" dirty="0"/>
              <a:t>CREATE TABLE Persons3 (</a:t>
            </a:r>
          </a:p>
          <a:p>
            <a:pPr marL="0" indent="0">
              <a:buNone/>
            </a:pPr>
            <a:r>
              <a:rPr lang="en-US" dirty="0"/>
              <a:t>    ID int NOT NULL,</a:t>
            </a:r>
          </a:p>
          <a:p>
            <a:pPr marL="0" indent="0">
              <a:buNone/>
            </a:pPr>
            <a:r>
              <a:rPr lang="en-US" dirty="0"/>
              <a:t>    </a:t>
            </a:r>
            <a:r>
              <a:rPr lang="en-US" dirty="0" err="1"/>
              <a:t>LastName</a:t>
            </a:r>
            <a:r>
              <a:rPr lang="en-US" dirty="0"/>
              <a:t> varchar(255) NOT NULL,</a:t>
            </a:r>
          </a:p>
          <a:p>
            <a:pPr marL="0" indent="0">
              <a:buNone/>
            </a:pPr>
            <a:r>
              <a:rPr lang="en-US" dirty="0"/>
              <a:t>    FirstName varchar(255),</a:t>
            </a:r>
          </a:p>
          <a:p>
            <a:pPr marL="0" indent="0">
              <a:buNone/>
            </a:pPr>
            <a:r>
              <a:rPr lang="en-US" dirty="0"/>
              <a:t>    Age int,</a:t>
            </a:r>
          </a:p>
          <a:p>
            <a:pPr marL="0" indent="0">
              <a:buNone/>
            </a:pPr>
            <a:r>
              <a:rPr lang="en-US" dirty="0"/>
              <a:t>    CHECK (Age&gt;=18)</a:t>
            </a:r>
          </a:p>
          <a:p>
            <a:pPr marL="0" indent="0">
              <a:buNone/>
            </a:pPr>
            <a:r>
              <a:rPr lang="en-US" dirty="0"/>
              <a:t>);</a:t>
            </a:r>
            <a:endParaRPr lang="en-IN" dirty="0"/>
          </a:p>
        </p:txBody>
      </p:sp>
    </p:spTree>
    <p:extLst>
      <p:ext uri="{BB962C8B-B14F-4D97-AF65-F5344CB8AC3E}">
        <p14:creationId xmlns:p14="http://schemas.microsoft.com/office/powerpoint/2010/main" val="540883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B88B-9D2F-0A37-0E44-8E15442E0D87}"/>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AB65F1D9-4536-99BD-6A4D-E4B1AA9A71F7}"/>
              </a:ext>
            </a:extLst>
          </p:cNvPr>
          <p:cNvGraphicFramePr>
            <a:graphicFrameLocks noGrp="1"/>
          </p:cNvGraphicFramePr>
          <p:nvPr>
            <p:ph idx="1"/>
            <p:extLst>
              <p:ext uri="{D42A27DB-BD31-4B8C-83A1-F6EECF244321}">
                <p14:modId xmlns:p14="http://schemas.microsoft.com/office/powerpoint/2010/main" val="960227865"/>
              </p:ext>
            </p:extLst>
          </p:nvPr>
        </p:nvGraphicFramePr>
        <p:xfrm>
          <a:off x="1540042" y="2558307"/>
          <a:ext cx="6089412" cy="670560"/>
        </p:xfrm>
        <a:graphic>
          <a:graphicData uri="http://schemas.openxmlformats.org/drawingml/2006/table">
            <a:tbl>
              <a:tblPr/>
              <a:tblGrid>
                <a:gridCol w="1522353">
                  <a:extLst>
                    <a:ext uri="{9D8B030D-6E8A-4147-A177-3AD203B41FA5}">
                      <a16:colId xmlns:a16="http://schemas.microsoft.com/office/drawing/2014/main" val="744667841"/>
                    </a:ext>
                  </a:extLst>
                </a:gridCol>
                <a:gridCol w="1522353">
                  <a:extLst>
                    <a:ext uri="{9D8B030D-6E8A-4147-A177-3AD203B41FA5}">
                      <a16:colId xmlns:a16="http://schemas.microsoft.com/office/drawing/2014/main" val="2050514129"/>
                    </a:ext>
                  </a:extLst>
                </a:gridCol>
                <a:gridCol w="1522353">
                  <a:extLst>
                    <a:ext uri="{9D8B030D-6E8A-4147-A177-3AD203B41FA5}">
                      <a16:colId xmlns:a16="http://schemas.microsoft.com/office/drawing/2014/main" val="1929075461"/>
                    </a:ext>
                  </a:extLst>
                </a:gridCol>
                <a:gridCol w="1522353">
                  <a:extLst>
                    <a:ext uri="{9D8B030D-6E8A-4147-A177-3AD203B41FA5}">
                      <a16:colId xmlns:a16="http://schemas.microsoft.com/office/drawing/2014/main" val="3510093592"/>
                    </a:ext>
                  </a:extLst>
                </a:gridCol>
              </a:tblGrid>
              <a:tr h="0">
                <a:tc>
                  <a:txBody>
                    <a:bodyPr/>
                    <a:lstStyle/>
                    <a:p>
                      <a:pPr algn="l"/>
                      <a:r>
                        <a:rPr lang="en-IN" b="0">
                          <a:effectLst/>
                          <a:latin typeface="EuclidCircularA-Medium"/>
                        </a:rPr>
                        <a:t>ID</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Medium"/>
                        </a:rPr>
                        <a:t>LastName</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Medium"/>
                        </a:rPr>
                        <a:t>FirstName</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Medium"/>
                        </a:rPr>
                        <a:t>Age</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1042197667"/>
                  </a:ext>
                </a:extLst>
              </a:tr>
              <a:tr h="0">
                <a:tc>
                  <a:txBody>
                    <a:bodyPr/>
                    <a:lstStyle/>
                    <a:p>
                      <a:pPr algn="l"/>
                      <a:r>
                        <a:rPr lang="en-IN" b="0">
                          <a:effectLst/>
                          <a:latin typeface="EuclidCircularA-Regular"/>
                        </a:rPr>
                        <a:t>123</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A</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Vidhya</a:t>
                      </a:r>
                    </a:p>
                  </a:txBody>
                  <a:tcPr marL="137160" marR="137160" marT="30480" marB="30480" anchor="ctr">
                    <a:lnL>
                      <a:noFill/>
                    </a:lnL>
                    <a:lnR>
                      <a:noFill/>
                    </a:lnR>
                    <a:lnT>
                      <a:noFill/>
                    </a:lnT>
                    <a:lnB>
                      <a:noFill/>
                    </a:lnB>
                    <a:solidFill>
                      <a:srgbClr val="FFFFFF"/>
                    </a:solidFill>
                  </a:tcPr>
                </a:tc>
                <a:tc>
                  <a:txBody>
                    <a:bodyPr/>
                    <a:lstStyle/>
                    <a:p>
                      <a:pPr algn="l"/>
                      <a:r>
                        <a:rPr lang="en-IN" b="0" dirty="0">
                          <a:effectLst/>
                          <a:latin typeface="EuclidCircularA-Regular"/>
                        </a:rPr>
                        <a:t>30</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3814494854"/>
                  </a:ext>
                </a:extLst>
              </a:tr>
            </a:tbl>
          </a:graphicData>
        </a:graphic>
      </p:graphicFrame>
      <p:sp>
        <p:nvSpPr>
          <p:cNvPr id="6" name="TextBox 5">
            <a:extLst>
              <a:ext uri="{FF2B5EF4-FFF2-40B4-BE49-F238E27FC236}">
                <a16:creationId xmlns:a16="http://schemas.microsoft.com/office/drawing/2014/main" id="{C2FD3607-11D2-188D-6B7A-B16C5EE20F97}"/>
              </a:ext>
            </a:extLst>
          </p:cNvPr>
          <p:cNvSpPr txBox="1"/>
          <p:nvPr/>
        </p:nvSpPr>
        <p:spPr>
          <a:xfrm>
            <a:off x="1459832" y="3982271"/>
            <a:ext cx="6096000" cy="369332"/>
          </a:xfrm>
          <a:prstGeom prst="rect">
            <a:avLst/>
          </a:prstGeom>
          <a:noFill/>
        </p:spPr>
        <p:txBody>
          <a:bodyPr wrap="square">
            <a:spAutoFit/>
          </a:bodyPr>
          <a:lstStyle/>
          <a:p>
            <a:r>
              <a:rPr lang="en-IN" dirty="0"/>
              <a:t>insert into persons3 values(123,"R","Akshat",10);</a:t>
            </a:r>
          </a:p>
        </p:txBody>
      </p:sp>
      <p:sp>
        <p:nvSpPr>
          <p:cNvPr id="8" name="TextBox 7">
            <a:extLst>
              <a:ext uri="{FF2B5EF4-FFF2-40B4-BE49-F238E27FC236}">
                <a16:creationId xmlns:a16="http://schemas.microsoft.com/office/drawing/2014/main" id="{851AD7E0-D313-6DE7-62B9-FC60CEA1B173}"/>
              </a:ext>
            </a:extLst>
          </p:cNvPr>
          <p:cNvSpPr txBox="1"/>
          <p:nvPr/>
        </p:nvSpPr>
        <p:spPr>
          <a:xfrm>
            <a:off x="1387642" y="4639997"/>
            <a:ext cx="6096000" cy="369332"/>
          </a:xfrm>
          <a:prstGeom prst="rect">
            <a:avLst/>
          </a:prstGeom>
          <a:noFill/>
        </p:spPr>
        <p:txBody>
          <a:bodyPr wrap="square">
            <a:spAutoFit/>
          </a:bodyPr>
          <a:lstStyle/>
          <a:p>
            <a:r>
              <a:rPr lang="en-US" b="0" i="0" dirty="0">
                <a:solidFill>
                  <a:srgbClr val="25265E"/>
                </a:solidFill>
                <a:effectLst/>
                <a:latin typeface="EuclidCircularA-Regular"/>
              </a:rPr>
              <a:t>Error: CHECK constraint failed: Age&gt;=18</a:t>
            </a:r>
            <a:endParaRPr lang="en-IN" dirty="0"/>
          </a:p>
        </p:txBody>
      </p:sp>
    </p:spTree>
    <p:extLst>
      <p:ext uri="{BB962C8B-B14F-4D97-AF65-F5344CB8AC3E}">
        <p14:creationId xmlns:p14="http://schemas.microsoft.com/office/powerpoint/2010/main" val="2934624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pPr algn="ctr"/>
            <a:r>
              <a:rPr lang="en-IN" b="0" i="0" dirty="0">
                <a:solidFill>
                  <a:srgbClr val="000000"/>
                </a:solidFill>
                <a:effectLst/>
                <a:latin typeface="Segoe UI" panose="020B0502040204020203" pitchFamily="34" charset="0"/>
              </a:rPr>
              <a:t>The SQL ORDER BY</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lstStyle/>
          <a:p>
            <a:r>
              <a:rPr lang="en-US" dirty="0"/>
              <a:t>The ORDER BY keyword is used to sort the result-set in ascending or descending order.</a:t>
            </a:r>
          </a:p>
          <a:p>
            <a:pPr marL="0" indent="0">
              <a:buNone/>
            </a:pPr>
            <a:r>
              <a:rPr lang="en-US" dirty="0"/>
              <a:t>   select * from Customers order by </a:t>
            </a:r>
            <a:r>
              <a:rPr lang="en-US" dirty="0" err="1"/>
              <a:t>first_name</a:t>
            </a:r>
            <a:r>
              <a:rPr lang="en-US" dirty="0"/>
              <a:t>;</a:t>
            </a:r>
          </a:p>
          <a:p>
            <a:pPr marL="0" indent="0">
              <a:buNone/>
            </a:pPr>
            <a:endParaRPr lang="en-IN" dirty="0"/>
          </a:p>
        </p:txBody>
      </p:sp>
      <p:graphicFrame>
        <p:nvGraphicFramePr>
          <p:cNvPr id="7" name="Table 6">
            <a:extLst>
              <a:ext uri="{FF2B5EF4-FFF2-40B4-BE49-F238E27FC236}">
                <a16:creationId xmlns:a16="http://schemas.microsoft.com/office/drawing/2014/main" id="{39511A87-ED1A-0F17-6B9C-FC57BF27892A}"/>
              </a:ext>
            </a:extLst>
          </p:cNvPr>
          <p:cNvGraphicFramePr>
            <a:graphicFrameLocks noGrp="1"/>
          </p:cNvGraphicFramePr>
          <p:nvPr>
            <p:extLst>
              <p:ext uri="{D42A27DB-BD31-4B8C-83A1-F6EECF244321}">
                <p14:modId xmlns:p14="http://schemas.microsoft.com/office/powerpoint/2010/main" val="393852687"/>
              </p:ext>
            </p:extLst>
          </p:nvPr>
        </p:nvGraphicFramePr>
        <p:xfrm>
          <a:off x="1507296" y="3617086"/>
          <a:ext cx="7909420" cy="2011680"/>
        </p:xfrm>
        <a:graphic>
          <a:graphicData uri="http://schemas.openxmlformats.org/drawingml/2006/table">
            <a:tbl>
              <a:tblPr/>
              <a:tblGrid>
                <a:gridCol w="1581884">
                  <a:extLst>
                    <a:ext uri="{9D8B030D-6E8A-4147-A177-3AD203B41FA5}">
                      <a16:colId xmlns:a16="http://schemas.microsoft.com/office/drawing/2014/main" val="3464607641"/>
                    </a:ext>
                  </a:extLst>
                </a:gridCol>
                <a:gridCol w="1581884">
                  <a:extLst>
                    <a:ext uri="{9D8B030D-6E8A-4147-A177-3AD203B41FA5}">
                      <a16:colId xmlns:a16="http://schemas.microsoft.com/office/drawing/2014/main" val="3933501431"/>
                    </a:ext>
                  </a:extLst>
                </a:gridCol>
                <a:gridCol w="1581884">
                  <a:extLst>
                    <a:ext uri="{9D8B030D-6E8A-4147-A177-3AD203B41FA5}">
                      <a16:colId xmlns:a16="http://schemas.microsoft.com/office/drawing/2014/main" val="3415511927"/>
                    </a:ext>
                  </a:extLst>
                </a:gridCol>
                <a:gridCol w="1581884">
                  <a:extLst>
                    <a:ext uri="{9D8B030D-6E8A-4147-A177-3AD203B41FA5}">
                      <a16:colId xmlns:a16="http://schemas.microsoft.com/office/drawing/2014/main" val="1872042296"/>
                    </a:ext>
                  </a:extLst>
                </a:gridCol>
                <a:gridCol w="1581884">
                  <a:extLst>
                    <a:ext uri="{9D8B030D-6E8A-4147-A177-3AD203B41FA5}">
                      <a16:colId xmlns:a16="http://schemas.microsoft.com/office/drawing/2014/main" val="1083482465"/>
                    </a:ext>
                  </a:extLst>
                </a:gridCol>
              </a:tblGrid>
              <a:tr h="0">
                <a:tc>
                  <a:txBody>
                    <a:bodyPr/>
                    <a:lstStyle/>
                    <a:p>
                      <a:pPr algn="l"/>
                      <a:r>
                        <a:rPr lang="en-IN" b="0">
                          <a:effectLst/>
                          <a:latin typeface="EuclidCircularA-Medium"/>
                        </a:rPr>
                        <a:t>customer_id</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Medium"/>
                        </a:rPr>
                        <a:t>first_name</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Medium"/>
                        </a:rPr>
                        <a:t>last_name</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Medium"/>
                        </a:rPr>
                        <a:t>age</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Medium"/>
                        </a:rPr>
                        <a:t>country</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2352910764"/>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Doe</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31</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USA</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2069932087"/>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Robert</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Luna</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22</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USA</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982677553"/>
                  </a:ext>
                </a:extLst>
              </a:tr>
              <a:tr h="0">
                <a:tc>
                  <a:txBody>
                    <a:bodyPr/>
                    <a:lstStyle/>
                    <a:p>
                      <a:pPr algn="l"/>
                      <a:r>
                        <a:rPr lang="en-IN" b="0">
                          <a:effectLst/>
                          <a:latin typeface="EuclidCircularA-Regular"/>
                        </a:rPr>
                        <a:t>3</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David</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Robinson</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22</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UK</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883179081"/>
                  </a:ext>
                </a:extLst>
              </a:tr>
              <a:tr h="0">
                <a:tc>
                  <a:txBody>
                    <a:bodyPr/>
                    <a:lstStyle/>
                    <a:p>
                      <a:pPr algn="l"/>
                      <a:r>
                        <a:rPr lang="en-IN" b="0">
                          <a:effectLst/>
                          <a:latin typeface="EuclidCircularA-Regular"/>
                        </a:rPr>
                        <a:t>4</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Reinhardt</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25</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UK</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3312612845"/>
                  </a:ext>
                </a:extLst>
              </a:tr>
              <a:tr h="0">
                <a:tc>
                  <a:txBody>
                    <a:bodyPr/>
                    <a:lstStyle/>
                    <a:p>
                      <a:pPr algn="l"/>
                      <a:r>
                        <a:rPr lang="en-IN" b="0">
                          <a:effectLst/>
                          <a:latin typeface="EuclidCircularA-Regular"/>
                        </a:rPr>
                        <a:t>5</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Betty</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Doe</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28</a:t>
                      </a:r>
                    </a:p>
                  </a:txBody>
                  <a:tcPr marL="137160" marR="137160" marT="30480" marB="30480" anchor="ctr">
                    <a:lnL>
                      <a:noFill/>
                    </a:lnL>
                    <a:lnR>
                      <a:noFill/>
                    </a:lnR>
                    <a:lnT>
                      <a:noFill/>
                    </a:lnT>
                    <a:lnB>
                      <a:noFill/>
                    </a:lnB>
                    <a:solidFill>
                      <a:srgbClr val="FFFFFF"/>
                    </a:solidFill>
                  </a:tcPr>
                </a:tc>
                <a:tc>
                  <a:txBody>
                    <a:bodyPr/>
                    <a:lstStyle/>
                    <a:p>
                      <a:pPr algn="l"/>
                      <a:r>
                        <a:rPr lang="en-IN" b="0" dirty="0">
                          <a:effectLst/>
                          <a:latin typeface="EuclidCircularA-Regular"/>
                        </a:rPr>
                        <a:t>UAE</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2617168589"/>
                  </a:ext>
                </a:extLst>
              </a:tr>
            </a:tbl>
          </a:graphicData>
        </a:graphic>
      </p:graphicFrame>
    </p:spTree>
    <p:extLst>
      <p:ext uri="{BB962C8B-B14F-4D97-AF65-F5344CB8AC3E}">
        <p14:creationId xmlns:p14="http://schemas.microsoft.com/office/powerpoint/2010/main" val="1463513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r>
              <a:rPr lang="en-IN" dirty="0"/>
              <a:t>Output</a:t>
            </a:r>
            <a:br>
              <a:rPr lang="en-IN" dirty="0"/>
            </a:br>
            <a:endParaRPr lang="en-IN" dirty="0"/>
          </a:p>
        </p:txBody>
      </p:sp>
      <p:graphicFrame>
        <p:nvGraphicFramePr>
          <p:cNvPr id="4" name="Content Placeholder 3">
            <a:extLst>
              <a:ext uri="{FF2B5EF4-FFF2-40B4-BE49-F238E27FC236}">
                <a16:creationId xmlns:a16="http://schemas.microsoft.com/office/drawing/2014/main" id="{93667DEE-2B4A-84F2-6805-1E5BBD5FFF72}"/>
              </a:ext>
            </a:extLst>
          </p:cNvPr>
          <p:cNvGraphicFramePr>
            <a:graphicFrameLocks noGrp="1"/>
          </p:cNvGraphicFramePr>
          <p:nvPr>
            <p:ph idx="1"/>
            <p:extLst>
              <p:ext uri="{D42A27DB-BD31-4B8C-83A1-F6EECF244321}">
                <p14:modId xmlns:p14="http://schemas.microsoft.com/office/powerpoint/2010/main" val="1638968315"/>
              </p:ext>
            </p:extLst>
          </p:nvPr>
        </p:nvGraphicFramePr>
        <p:xfrm>
          <a:off x="1347537" y="2583974"/>
          <a:ext cx="7545340" cy="2011680"/>
        </p:xfrm>
        <a:graphic>
          <a:graphicData uri="http://schemas.openxmlformats.org/drawingml/2006/table">
            <a:tbl>
              <a:tblPr/>
              <a:tblGrid>
                <a:gridCol w="1509068">
                  <a:extLst>
                    <a:ext uri="{9D8B030D-6E8A-4147-A177-3AD203B41FA5}">
                      <a16:colId xmlns:a16="http://schemas.microsoft.com/office/drawing/2014/main" val="2580957705"/>
                    </a:ext>
                  </a:extLst>
                </a:gridCol>
                <a:gridCol w="1509068">
                  <a:extLst>
                    <a:ext uri="{9D8B030D-6E8A-4147-A177-3AD203B41FA5}">
                      <a16:colId xmlns:a16="http://schemas.microsoft.com/office/drawing/2014/main" val="2587698450"/>
                    </a:ext>
                  </a:extLst>
                </a:gridCol>
                <a:gridCol w="1509068">
                  <a:extLst>
                    <a:ext uri="{9D8B030D-6E8A-4147-A177-3AD203B41FA5}">
                      <a16:colId xmlns:a16="http://schemas.microsoft.com/office/drawing/2014/main" val="141766397"/>
                    </a:ext>
                  </a:extLst>
                </a:gridCol>
                <a:gridCol w="1509068">
                  <a:extLst>
                    <a:ext uri="{9D8B030D-6E8A-4147-A177-3AD203B41FA5}">
                      <a16:colId xmlns:a16="http://schemas.microsoft.com/office/drawing/2014/main" val="1867948629"/>
                    </a:ext>
                  </a:extLst>
                </a:gridCol>
                <a:gridCol w="1509068">
                  <a:extLst>
                    <a:ext uri="{9D8B030D-6E8A-4147-A177-3AD203B41FA5}">
                      <a16:colId xmlns:a16="http://schemas.microsoft.com/office/drawing/2014/main" val="3353481734"/>
                    </a:ext>
                  </a:extLst>
                </a:gridCol>
              </a:tblGrid>
              <a:tr h="0">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first_name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last_name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age</a:t>
                      </a:r>
                    </a:p>
                  </a:txBody>
                  <a:tcPr marL="137160" marR="137160" marT="30480" marB="30480" anchor="ctr">
                    <a:lnL>
                      <a:noFill/>
                    </a:lnL>
                    <a:lnR>
                      <a:noFill/>
                    </a:lnR>
                    <a:lnT>
                      <a:noFill/>
                    </a:lnT>
                    <a:lnB>
                      <a:noFill/>
                    </a:lnB>
                  </a:tcPr>
                </a:tc>
                <a:tc>
                  <a:txBody>
                    <a:bodyPr/>
                    <a:lstStyle/>
                    <a:p>
                      <a:pPr algn="l"/>
                      <a:r>
                        <a:rPr lang="en-IN" b="0">
                          <a:effectLst/>
                          <a:latin typeface="EuclidCircularA-Medium"/>
                        </a:rPr>
                        <a:t>country</a:t>
                      </a:r>
                    </a:p>
                  </a:txBody>
                  <a:tcPr marL="137160" marR="137160" marT="30480" marB="30480" anchor="ctr">
                    <a:lnL>
                      <a:noFill/>
                    </a:lnL>
                    <a:lnR>
                      <a:noFill/>
                    </a:lnR>
                    <a:lnT>
                      <a:noFill/>
                    </a:lnT>
                    <a:lnB>
                      <a:noFill/>
                    </a:lnB>
                  </a:tcPr>
                </a:tc>
                <a:extLst>
                  <a:ext uri="{0D108BD9-81ED-4DB2-BD59-A6C34878D82A}">
                    <a16:rowId xmlns:a16="http://schemas.microsoft.com/office/drawing/2014/main" val="2560601947"/>
                  </a:ext>
                </a:extLst>
              </a:tr>
              <a:tr h="0">
                <a:tc>
                  <a:txBody>
                    <a:bodyPr/>
                    <a:lstStyle/>
                    <a:p>
                      <a:pPr algn="l"/>
                      <a:r>
                        <a:rPr lang="en-IN" b="0">
                          <a:effectLst/>
                          <a:latin typeface="EuclidCircularA-Regular"/>
                        </a:rPr>
                        <a:t>5</a:t>
                      </a:r>
                    </a:p>
                  </a:txBody>
                  <a:tcPr marL="137160" marR="137160" marT="30480" marB="30480" anchor="ctr">
                    <a:lnL>
                      <a:noFill/>
                    </a:lnL>
                    <a:lnR>
                      <a:noFill/>
                    </a:lnR>
                    <a:lnT>
                      <a:noFill/>
                    </a:lnT>
                    <a:lnB>
                      <a:noFill/>
                    </a:lnB>
                  </a:tcPr>
                </a:tc>
                <a:tc>
                  <a:txBody>
                    <a:bodyPr/>
                    <a:lstStyle/>
                    <a:p>
                      <a:pPr algn="l"/>
                      <a:r>
                        <a:rPr lang="en-IN" b="0">
                          <a:effectLst/>
                          <a:latin typeface="EuclidCircularA-Regular"/>
                        </a:rPr>
                        <a:t>Betty</a:t>
                      </a:r>
                    </a:p>
                  </a:txBody>
                  <a:tcPr marL="137160" marR="137160" marT="30480" marB="30480" anchor="ctr">
                    <a:lnL>
                      <a:noFill/>
                    </a:lnL>
                    <a:lnR>
                      <a:noFill/>
                    </a:lnR>
                    <a:lnT>
                      <a:noFill/>
                    </a:lnT>
                    <a:lnB>
                      <a:noFill/>
                    </a:lnB>
                  </a:tcPr>
                </a:tc>
                <a:tc>
                  <a:txBody>
                    <a:bodyPr/>
                    <a:lstStyle/>
                    <a:p>
                      <a:pPr algn="l"/>
                      <a:r>
                        <a:rPr lang="en-IN" b="0">
                          <a:effectLst/>
                          <a:latin typeface="EuclidCircularA-Regular"/>
                        </a:rPr>
                        <a:t>Doe</a:t>
                      </a:r>
                    </a:p>
                  </a:txBody>
                  <a:tcPr marL="137160" marR="137160" marT="30480" marB="30480" anchor="ctr">
                    <a:lnL>
                      <a:noFill/>
                    </a:lnL>
                    <a:lnR>
                      <a:noFill/>
                    </a:lnR>
                    <a:lnT>
                      <a:noFill/>
                    </a:lnT>
                    <a:lnB>
                      <a:noFill/>
                    </a:lnB>
                  </a:tcPr>
                </a:tc>
                <a:tc>
                  <a:txBody>
                    <a:bodyPr/>
                    <a:lstStyle/>
                    <a:p>
                      <a:pPr algn="l"/>
                      <a:r>
                        <a:rPr lang="en-IN" b="0">
                          <a:effectLst/>
                          <a:latin typeface="EuclidCircularA-Regular"/>
                        </a:rPr>
                        <a:t>28</a:t>
                      </a:r>
                    </a:p>
                  </a:txBody>
                  <a:tcPr marL="137160" marR="137160" marT="30480" marB="30480" anchor="ctr">
                    <a:lnL>
                      <a:noFill/>
                    </a:lnL>
                    <a:lnR>
                      <a:noFill/>
                    </a:lnR>
                    <a:lnT>
                      <a:noFill/>
                    </a:lnT>
                    <a:lnB>
                      <a:noFill/>
                    </a:lnB>
                  </a:tcPr>
                </a:tc>
                <a:tc>
                  <a:txBody>
                    <a:bodyPr/>
                    <a:lstStyle/>
                    <a:p>
                      <a:pPr algn="l"/>
                      <a:r>
                        <a:rPr lang="en-IN" b="0">
                          <a:effectLst/>
                          <a:latin typeface="EuclidCircularA-Regular"/>
                        </a:rPr>
                        <a:t>UAE</a:t>
                      </a:r>
                    </a:p>
                  </a:txBody>
                  <a:tcPr marL="137160" marR="137160" marT="30480" marB="30480" anchor="ctr">
                    <a:lnL>
                      <a:noFill/>
                    </a:lnL>
                    <a:lnR>
                      <a:noFill/>
                    </a:lnR>
                    <a:lnT>
                      <a:noFill/>
                    </a:lnT>
                    <a:lnB>
                      <a:noFill/>
                    </a:lnB>
                  </a:tcPr>
                </a:tc>
                <a:extLst>
                  <a:ext uri="{0D108BD9-81ED-4DB2-BD59-A6C34878D82A}">
                    <a16:rowId xmlns:a16="http://schemas.microsoft.com/office/drawing/2014/main" val="1479305727"/>
                  </a:ext>
                </a:extLst>
              </a:tr>
              <a:tr h="0">
                <a:tc>
                  <a:txBody>
                    <a:bodyPr/>
                    <a:lstStyle/>
                    <a:p>
                      <a:pPr algn="l"/>
                      <a:r>
                        <a:rPr lang="en-IN" b="0">
                          <a:effectLst/>
                          <a:latin typeface="EuclidCircularA-Regular"/>
                        </a:rPr>
                        <a:t>3</a:t>
                      </a:r>
                    </a:p>
                  </a:txBody>
                  <a:tcPr marL="137160" marR="137160" marT="30480" marB="30480" anchor="ctr">
                    <a:lnL>
                      <a:noFill/>
                    </a:lnL>
                    <a:lnR>
                      <a:noFill/>
                    </a:lnR>
                    <a:lnT>
                      <a:noFill/>
                    </a:lnT>
                    <a:lnB>
                      <a:noFill/>
                    </a:lnB>
                  </a:tcPr>
                </a:tc>
                <a:tc>
                  <a:txBody>
                    <a:bodyPr/>
                    <a:lstStyle/>
                    <a:p>
                      <a:pPr algn="l"/>
                      <a:r>
                        <a:rPr lang="en-IN" b="0">
                          <a:effectLst/>
                          <a:latin typeface="EuclidCircularA-Regular"/>
                        </a:rPr>
                        <a:t>David</a:t>
                      </a:r>
                    </a:p>
                  </a:txBody>
                  <a:tcPr marL="137160" marR="137160" marT="30480" marB="30480" anchor="ctr">
                    <a:lnL>
                      <a:noFill/>
                    </a:lnL>
                    <a:lnR>
                      <a:noFill/>
                    </a:lnR>
                    <a:lnT>
                      <a:noFill/>
                    </a:lnT>
                    <a:lnB>
                      <a:noFill/>
                    </a:lnB>
                  </a:tcPr>
                </a:tc>
                <a:tc>
                  <a:txBody>
                    <a:bodyPr/>
                    <a:lstStyle/>
                    <a:p>
                      <a:pPr algn="l"/>
                      <a:r>
                        <a:rPr lang="en-IN" b="0">
                          <a:effectLst/>
                          <a:latin typeface="EuclidCircularA-Regular"/>
                        </a:rPr>
                        <a:t>Robinson</a:t>
                      </a:r>
                    </a:p>
                  </a:txBody>
                  <a:tcPr marL="137160" marR="137160" marT="30480" marB="30480" anchor="ctr">
                    <a:lnL>
                      <a:noFill/>
                    </a:lnL>
                    <a:lnR>
                      <a:noFill/>
                    </a:lnR>
                    <a:lnT>
                      <a:noFill/>
                    </a:lnT>
                    <a:lnB>
                      <a:noFill/>
                    </a:lnB>
                  </a:tcPr>
                </a:tc>
                <a:tc>
                  <a:txBody>
                    <a:bodyPr/>
                    <a:lstStyle/>
                    <a:p>
                      <a:pPr algn="l"/>
                      <a:r>
                        <a:rPr lang="en-IN" b="0">
                          <a:effectLst/>
                          <a:latin typeface="EuclidCircularA-Regular"/>
                        </a:rPr>
                        <a:t>22</a:t>
                      </a:r>
                    </a:p>
                  </a:txBody>
                  <a:tcPr marL="137160" marR="137160" marT="30480" marB="30480" anchor="ctr">
                    <a:lnL>
                      <a:noFill/>
                    </a:lnL>
                    <a:lnR>
                      <a:noFill/>
                    </a:lnR>
                    <a:lnT>
                      <a:noFill/>
                    </a:lnT>
                    <a:lnB>
                      <a:noFill/>
                    </a:lnB>
                  </a:tcPr>
                </a:tc>
                <a:tc>
                  <a:txBody>
                    <a:bodyPr/>
                    <a:lstStyle/>
                    <a:p>
                      <a:pPr algn="l"/>
                      <a:r>
                        <a:rPr lang="en-IN" b="0">
                          <a:effectLst/>
                          <a:latin typeface="EuclidCircularA-Regular"/>
                        </a:rPr>
                        <a:t>UK</a:t>
                      </a:r>
                    </a:p>
                  </a:txBody>
                  <a:tcPr marL="137160" marR="137160" marT="30480" marB="30480" anchor="ctr">
                    <a:lnL>
                      <a:noFill/>
                    </a:lnL>
                    <a:lnR>
                      <a:noFill/>
                    </a:lnR>
                    <a:lnT>
                      <a:noFill/>
                    </a:lnT>
                    <a:lnB>
                      <a:noFill/>
                    </a:lnB>
                  </a:tcPr>
                </a:tc>
                <a:extLst>
                  <a:ext uri="{0D108BD9-81ED-4DB2-BD59-A6C34878D82A}">
                    <a16:rowId xmlns:a16="http://schemas.microsoft.com/office/drawing/2014/main" val="547678824"/>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Doe</a:t>
                      </a:r>
                    </a:p>
                  </a:txBody>
                  <a:tcPr marL="137160" marR="137160" marT="30480" marB="30480" anchor="ctr">
                    <a:lnL>
                      <a:noFill/>
                    </a:lnL>
                    <a:lnR>
                      <a:noFill/>
                    </a:lnR>
                    <a:lnT>
                      <a:noFill/>
                    </a:lnT>
                    <a:lnB>
                      <a:noFill/>
                    </a:lnB>
                  </a:tcPr>
                </a:tc>
                <a:tc>
                  <a:txBody>
                    <a:bodyPr/>
                    <a:lstStyle/>
                    <a:p>
                      <a:pPr algn="l"/>
                      <a:r>
                        <a:rPr lang="en-IN" b="0">
                          <a:effectLst/>
                          <a:latin typeface="EuclidCircularA-Regular"/>
                        </a:rPr>
                        <a:t>31</a:t>
                      </a:r>
                    </a:p>
                  </a:txBody>
                  <a:tcPr marL="137160" marR="137160" marT="30480" marB="30480" anchor="ctr">
                    <a:lnL>
                      <a:noFill/>
                    </a:lnL>
                    <a:lnR>
                      <a:noFill/>
                    </a:lnR>
                    <a:lnT>
                      <a:noFill/>
                    </a:lnT>
                    <a:lnB>
                      <a:noFill/>
                    </a:lnB>
                  </a:tcPr>
                </a:tc>
                <a:tc>
                  <a:txBody>
                    <a:bodyPr/>
                    <a:lstStyle/>
                    <a:p>
                      <a:pPr algn="l"/>
                      <a:r>
                        <a:rPr lang="en-IN" b="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2955109325"/>
                  </a:ext>
                </a:extLst>
              </a:tr>
              <a:tr h="0">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Reinhardt</a:t>
                      </a:r>
                    </a:p>
                  </a:txBody>
                  <a:tcPr marL="137160" marR="137160" marT="30480" marB="30480" anchor="ctr">
                    <a:lnL>
                      <a:noFill/>
                    </a:lnL>
                    <a:lnR>
                      <a:noFill/>
                    </a:lnR>
                    <a:lnT>
                      <a:noFill/>
                    </a:lnT>
                    <a:lnB>
                      <a:noFill/>
                    </a:lnB>
                  </a:tcPr>
                </a:tc>
                <a:tc>
                  <a:txBody>
                    <a:bodyPr/>
                    <a:lstStyle/>
                    <a:p>
                      <a:pPr algn="l"/>
                      <a:r>
                        <a:rPr lang="en-IN" b="0">
                          <a:effectLst/>
                          <a:latin typeface="EuclidCircularA-Regular"/>
                        </a:rPr>
                        <a:t>25</a:t>
                      </a:r>
                    </a:p>
                  </a:txBody>
                  <a:tcPr marL="137160" marR="137160" marT="30480" marB="30480" anchor="ctr">
                    <a:lnL>
                      <a:noFill/>
                    </a:lnL>
                    <a:lnR>
                      <a:noFill/>
                    </a:lnR>
                    <a:lnT>
                      <a:noFill/>
                    </a:lnT>
                    <a:lnB>
                      <a:noFill/>
                    </a:lnB>
                  </a:tcPr>
                </a:tc>
                <a:tc>
                  <a:txBody>
                    <a:bodyPr/>
                    <a:lstStyle/>
                    <a:p>
                      <a:pPr algn="l"/>
                      <a:r>
                        <a:rPr lang="en-IN" b="0">
                          <a:effectLst/>
                          <a:latin typeface="EuclidCircularA-Regular"/>
                        </a:rPr>
                        <a:t>UK</a:t>
                      </a:r>
                    </a:p>
                  </a:txBody>
                  <a:tcPr marL="137160" marR="137160" marT="30480" marB="30480" anchor="ctr">
                    <a:lnL>
                      <a:noFill/>
                    </a:lnL>
                    <a:lnR>
                      <a:noFill/>
                    </a:lnR>
                    <a:lnT>
                      <a:noFill/>
                    </a:lnT>
                    <a:lnB>
                      <a:noFill/>
                    </a:lnB>
                  </a:tcPr>
                </a:tc>
                <a:extLst>
                  <a:ext uri="{0D108BD9-81ED-4DB2-BD59-A6C34878D82A}">
                    <a16:rowId xmlns:a16="http://schemas.microsoft.com/office/drawing/2014/main" val="2937640442"/>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a:effectLst/>
                          <a:latin typeface="EuclidCircularA-Regular"/>
                        </a:rPr>
                        <a:t>Robert</a:t>
                      </a:r>
                    </a:p>
                  </a:txBody>
                  <a:tcPr marL="137160" marR="137160" marT="30480" marB="30480" anchor="ctr">
                    <a:lnL>
                      <a:noFill/>
                    </a:lnL>
                    <a:lnR>
                      <a:noFill/>
                    </a:lnR>
                    <a:lnT>
                      <a:noFill/>
                    </a:lnT>
                    <a:lnB>
                      <a:noFill/>
                    </a:lnB>
                  </a:tcPr>
                </a:tc>
                <a:tc>
                  <a:txBody>
                    <a:bodyPr/>
                    <a:lstStyle/>
                    <a:p>
                      <a:pPr algn="l"/>
                      <a:r>
                        <a:rPr lang="en-IN" b="0">
                          <a:effectLst/>
                          <a:latin typeface="EuclidCircularA-Regular"/>
                        </a:rPr>
                        <a:t>Luna</a:t>
                      </a:r>
                    </a:p>
                  </a:txBody>
                  <a:tcPr marL="137160" marR="137160" marT="30480" marB="30480" anchor="ctr">
                    <a:lnL>
                      <a:noFill/>
                    </a:lnL>
                    <a:lnR>
                      <a:noFill/>
                    </a:lnR>
                    <a:lnT>
                      <a:noFill/>
                    </a:lnT>
                    <a:lnB>
                      <a:noFill/>
                    </a:lnB>
                  </a:tcPr>
                </a:tc>
                <a:tc>
                  <a:txBody>
                    <a:bodyPr/>
                    <a:lstStyle/>
                    <a:p>
                      <a:pPr algn="l"/>
                      <a:r>
                        <a:rPr lang="en-IN" b="0">
                          <a:effectLst/>
                          <a:latin typeface="EuclidCircularA-Regular"/>
                        </a:rPr>
                        <a:t>22</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2784294216"/>
                  </a:ext>
                </a:extLst>
              </a:tr>
            </a:tbl>
          </a:graphicData>
        </a:graphic>
      </p:graphicFrame>
      <p:sp>
        <p:nvSpPr>
          <p:cNvPr id="6" name="TextBox 5">
            <a:extLst>
              <a:ext uri="{FF2B5EF4-FFF2-40B4-BE49-F238E27FC236}">
                <a16:creationId xmlns:a16="http://schemas.microsoft.com/office/drawing/2014/main" id="{641C1BCF-557B-B945-0954-A83DBECBEAFE}"/>
              </a:ext>
            </a:extLst>
          </p:cNvPr>
          <p:cNvSpPr txBox="1"/>
          <p:nvPr/>
        </p:nvSpPr>
        <p:spPr>
          <a:xfrm>
            <a:off x="1098883" y="1872734"/>
            <a:ext cx="7459579" cy="369332"/>
          </a:xfrm>
          <a:prstGeom prst="rect">
            <a:avLst/>
          </a:prstGeom>
          <a:noFill/>
        </p:spPr>
        <p:txBody>
          <a:bodyPr wrap="square">
            <a:spAutoFit/>
          </a:bodyPr>
          <a:lstStyle/>
          <a:p>
            <a:r>
              <a:rPr lang="en-US" dirty="0"/>
              <a:t> select * from Customers order by </a:t>
            </a:r>
            <a:r>
              <a:rPr lang="en-US" dirty="0" err="1"/>
              <a:t>first_name</a:t>
            </a:r>
            <a:r>
              <a:rPr lang="en-US" dirty="0"/>
              <a:t>;</a:t>
            </a:r>
            <a:endParaRPr lang="en-IN" dirty="0"/>
          </a:p>
        </p:txBody>
      </p:sp>
    </p:spTree>
    <p:extLst>
      <p:ext uri="{BB962C8B-B14F-4D97-AF65-F5344CB8AC3E}">
        <p14:creationId xmlns:p14="http://schemas.microsoft.com/office/powerpoint/2010/main" val="1471386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a:xfrm>
            <a:off x="838200" y="1825625"/>
            <a:ext cx="10515600" cy="4351338"/>
          </a:xfrm>
        </p:spPr>
        <p:txBody>
          <a:bodyPr/>
          <a:lstStyle/>
          <a:p>
            <a:pPr marL="0" indent="0">
              <a:buNone/>
            </a:pPr>
            <a:r>
              <a:rPr lang="en-US" dirty="0"/>
              <a:t>select * from Customers order by </a:t>
            </a:r>
            <a:r>
              <a:rPr lang="en-US" dirty="0" err="1"/>
              <a:t>first_name</a:t>
            </a:r>
            <a:r>
              <a:rPr lang="en-US" dirty="0"/>
              <a:t> desc;</a:t>
            </a:r>
          </a:p>
          <a:p>
            <a:endParaRPr lang="en-IN" dirty="0"/>
          </a:p>
        </p:txBody>
      </p:sp>
      <p:graphicFrame>
        <p:nvGraphicFramePr>
          <p:cNvPr id="6" name="Table 5">
            <a:extLst>
              <a:ext uri="{FF2B5EF4-FFF2-40B4-BE49-F238E27FC236}">
                <a16:creationId xmlns:a16="http://schemas.microsoft.com/office/drawing/2014/main" id="{D327E4B4-D678-3C94-D392-D8EB4E112331}"/>
              </a:ext>
            </a:extLst>
          </p:cNvPr>
          <p:cNvGraphicFramePr>
            <a:graphicFrameLocks noGrp="1"/>
          </p:cNvGraphicFramePr>
          <p:nvPr>
            <p:extLst>
              <p:ext uri="{D42A27DB-BD31-4B8C-83A1-F6EECF244321}">
                <p14:modId xmlns:p14="http://schemas.microsoft.com/office/powerpoint/2010/main" val="1009425965"/>
              </p:ext>
            </p:extLst>
          </p:nvPr>
        </p:nvGraphicFramePr>
        <p:xfrm>
          <a:off x="1309903" y="2719388"/>
          <a:ext cx="5593750" cy="2834640"/>
        </p:xfrm>
        <a:graphic>
          <a:graphicData uri="http://schemas.openxmlformats.org/drawingml/2006/table">
            <a:tbl>
              <a:tblPr/>
              <a:tblGrid>
                <a:gridCol w="1118750">
                  <a:extLst>
                    <a:ext uri="{9D8B030D-6E8A-4147-A177-3AD203B41FA5}">
                      <a16:colId xmlns:a16="http://schemas.microsoft.com/office/drawing/2014/main" val="3126370818"/>
                    </a:ext>
                  </a:extLst>
                </a:gridCol>
                <a:gridCol w="1118750">
                  <a:extLst>
                    <a:ext uri="{9D8B030D-6E8A-4147-A177-3AD203B41FA5}">
                      <a16:colId xmlns:a16="http://schemas.microsoft.com/office/drawing/2014/main" val="1727492179"/>
                    </a:ext>
                  </a:extLst>
                </a:gridCol>
                <a:gridCol w="1118750">
                  <a:extLst>
                    <a:ext uri="{9D8B030D-6E8A-4147-A177-3AD203B41FA5}">
                      <a16:colId xmlns:a16="http://schemas.microsoft.com/office/drawing/2014/main" val="4242015159"/>
                    </a:ext>
                  </a:extLst>
                </a:gridCol>
                <a:gridCol w="1118750">
                  <a:extLst>
                    <a:ext uri="{9D8B030D-6E8A-4147-A177-3AD203B41FA5}">
                      <a16:colId xmlns:a16="http://schemas.microsoft.com/office/drawing/2014/main" val="1086225742"/>
                    </a:ext>
                  </a:extLst>
                </a:gridCol>
                <a:gridCol w="1118750">
                  <a:extLst>
                    <a:ext uri="{9D8B030D-6E8A-4147-A177-3AD203B41FA5}">
                      <a16:colId xmlns:a16="http://schemas.microsoft.com/office/drawing/2014/main" val="3736422216"/>
                    </a:ext>
                  </a:extLst>
                </a:gridCol>
              </a:tblGrid>
              <a:tr h="0">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first_name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last_name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age</a:t>
                      </a:r>
                    </a:p>
                  </a:txBody>
                  <a:tcPr marL="137160" marR="137160" marT="30480" marB="30480" anchor="ctr">
                    <a:lnL>
                      <a:noFill/>
                    </a:lnL>
                    <a:lnR>
                      <a:noFill/>
                    </a:lnR>
                    <a:lnT>
                      <a:noFill/>
                    </a:lnT>
                    <a:lnB>
                      <a:noFill/>
                    </a:lnB>
                  </a:tcPr>
                </a:tc>
                <a:tc>
                  <a:txBody>
                    <a:bodyPr/>
                    <a:lstStyle/>
                    <a:p>
                      <a:pPr algn="l"/>
                      <a:r>
                        <a:rPr lang="en-IN" b="0">
                          <a:effectLst/>
                          <a:latin typeface="EuclidCircularA-Medium"/>
                        </a:rPr>
                        <a:t>country</a:t>
                      </a:r>
                    </a:p>
                  </a:txBody>
                  <a:tcPr marL="137160" marR="137160" marT="30480" marB="30480" anchor="ctr">
                    <a:lnL>
                      <a:noFill/>
                    </a:lnL>
                    <a:lnR>
                      <a:noFill/>
                    </a:lnR>
                    <a:lnT>
                      <a:noFill/>
                    </a:lnT>
                    <a:lnB>
                      <a:noFill/>
                    </a:lnB>
                  </a:tcPr>
                </a:tc>
                <a:extLst>
                  <a:ext uri="{0D108BD9-81ED-4DB2-BD59-A6C34878D82A}">
                    <a16:rowId xmlns:a16="http://schemas.microsoft.com/office/drawing/2014/main" val="2087162744"/>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a:effectLst/>
                          <a:latin typeface="EuclidCircularA-Regular"/>
                        </a:rPr>
                        <a:t>Robert</a:t>
                      </a:r>
                    </a:p>
                  </a:txBody>
                  <a:tcPr marL="137160" marR="137160" marT="30480" marB="30480" anchor="ctr">
                    <a:lnL>
                      <a:noFill/>
                    </a:lnL>
                    <a:lnR>
                      <a:noFill/>
                    </a:lnR>
                    <a:lnT>
                      <a:noFill/>
                    </a:lnT>
                    <a:lnB>
                      <a:noFill/>
                    </a:lnB>
                  </a:tcPr>
                </a:tc>
                <a:tc>
                  <a:txBody>
                    <a:bodyPr/>
                    <a:lstStyle/>
                    <a:p>
                      <a:pPr algn="l"/>
                      <a:r>
                        <a:rPr lang="en-IN" b="0">
                          <a:effectLst/>
                          <a:latin typeface="EuclidCircularA-Regular"/>
                        </a:rPr>
                        <a:t>Luna</a:t>
                      </a:r>
                    </a:p>
                  </a:txBody>
                  <a:tcPr marL="137160" marR="137160" marT="30480" marB="30480" anchor="ctr">
                    <a:lnL>
                      <a:noFill/>
                    </a:lnL>
                    <a:lnR>
                      <a:noFill/>
                    </a:lnR>
                    <a:lnT>
                      <a:noFill/>
                    </a:lnT>
                    <a:lnB>
                      <a:noFill/>
                    </a:lnB>
                  </a:tcPr>
                </a:tc>
                <a:tc>
                  <a:txBody>
                    <a:bodyPr/>
                    <a:lstStyle/>
                    <a:p>
                      <a:pPr algn="l"/>
                      <a:r>
                        <a:rPr lang="en-IN" b="0">
                          <a:effectLst/>
                          <a:latin typeface="EuclidCircularA-Regular"/>
                        </a:rPr>
                        <a:t>22</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3661890830"/>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Doe</a:t>
                      </a:r>
                    </a:p>
                  </a:txBody>
                  <a:tcPr marL="137160" marR="137160" marT="30480" marB="30480" anchor="ctr">
                    <a:lnL>
                      <a:noFill/>
                    </a:lnL>
                    <a:lnR>
                      <a:noFill/>
                    </a:lnR>
                    <a:lnT>
                      <a:noFill/>
                    </a:lnT>
                    <a:lnB>
                      <a:noFill/>
                    </a:lnB>
                  </a:tcPr>
                </a:tc>
                <a:tc>
                  <a:txBody>
                    <a:bodyPr/>
                    <a:lstStyle/>
                    <a:p>
                      <a:pPr algn="l"/>
                      <a:r>
                        <a:rPr lang="en-IN" b="0">
                          <a:effectLst/>
                          <a:latin typeface="EuclidCircularA-Regular"/>
                        </a:rPr>
                        <a:t>31</a:t>
                      </a:r>
                    </a:p>
                  </a:txBody>
                  <a:tcPr marL="137160" marR="137160" marT="30480" marB="30480" anchor="ctr">
                    <a:lnL>
                      <a:noFill/>
                    </a:lnL>
                    <a:lnR>
                      <a:noFill/>
                    </a:lnR>
                    <a:lnT>
                      <a:noFill/>
                    </a:lnT>
                    <a:lnB>
                      <a:noFill/>
                    </a:lnB>
                  </a:tcPr>
                </a:tc>
                <a:tc>
                  <a:txBody>
                    <a:bodyPr/>
                    <a:lstStyle/>
                    <a:p>
                      <a:pPr algn="l"/>
                      <a:r>
                        <a:rPr lang="en-IN" b="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2608162388"/>
                  </a:ext>
                </a:extLst>
              </a:tr>
              <a:tr h="0">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Reinhardt</a:t>
                      </a:r>
                    </a:p>
                  </a:txBody>
                  <a:tcPr marL="137160" marR="137160" marT="30480" marB="30480" anchor="ctr">
                    <a:lnL>
                      <a:noFill/>
                    </a:lnL>
                    <a:lnR>
                      <a:noFill/>
                    </a:lnR>
                    <a:lnT>
                      <a:noFill/>
                    </a:lnT>
                    <a:lnB>
                      <a:noFill/>
                    </a:lnB>
                  </a:tcPr>
                </a:tc>
                <a:tc>
                  <a:txBody>
                    <a:bodyPr/>
                    <a:lstStyle/>
                    <a:p>
                      <a:pPr algn="l"/>
                      <a:r>
                        <a:rPr lang="en-IN" b="0">
                          <a:effectLst/>
                          <a:latin typeface="EuclidCircularA-Regular"/>
                        </a:rPr>
                        <a:t>25</a:t>
                      </a:r>
                    </a:p>
                  </a:txBody>
                  <a:tcPr marL="137160" marR="137160" marT="30480" marB="30480" anchor="ctr">
                    <a:lnL>
                      <a:noFill/>
                    </a:lnL>
                    <a:lnR>
                      <a:noFill/>
                    </a:lnR>
                    <a:lnT>
                      <a:noFill/>
                    </a:lnT>
                    <a:lnB>
                      <a:noFill/>
                    </a:lnB>
                  </a:tcPr>
                </a:tc>
                <a:tc>
                  <a:txBody>
                    <a:bodyPr/>
                    <a:lstStyle/>
                    <a:p>
                      <a:pPr algn="l"/>
                      <a:r>
                        <a:rPr lang="en-IN" b="0">
                          <a:effectLst/>
                          <a:latin typeface="EuclidCircularA-Regular"/>
                        </a:rPr>
                        <a:t>UK</a:t>
                      </a:r>
                    </a:p>
                  </a:txBody>
                  <a:tcPr marL="137160" marR="137160" marT="30480" marB="30480" anchor="ctr">
                    <a:lnL>
                      <a:noFill/>
                    </a:lnL>
                    <a:lnR>
                      <a:noFill/>
                    </a:lnR>
                    <a:lnT>
                      <a:noFill/>
                    </a:lnT>
                    <a:lnB>
                      <a:noFill/>
                    </a:lnB>
                  </a:tcPr>
                </a:tc>
                <a:extLst>
                  <a:ext uri="{0D108BD9-81ED-4DB2-BD59-A6C34878D82A}">
                    <a16:rowId xmlns:a16="http://schemas.microsoft.com/office/drawing/2014/main" val="2124423443"/>
                  </a:ext>
                </a:extLst>
              </a:tr>
              <a:tr h="0">
                <a:tc>
                  <a:txBody>
                    <a:bodyPr/>
                    <a:lstStyle/>
                    <a:p>
                      <a:pPr algn="l"/>
                      <a:r>
                        <a:rPr lang="en-IN" b="0">
                          <a:effectLst/>
                          <a:latin typeface="EuclidCircularA-Regular"/>
                        </a:rPr>
                        <a:t>3</a:t>
                      </a:r>
                    </a:p>
                  </a:txBody>
                  <a:tcPr marL="137160" marR="137160" marT="30480" marB="30480" anchor="ctr">
                    <a:lnL>
                      <a:noFill/>
                    </a:lnL>
                    <a:lnR>
                      <a:noFill/>
                    </a:lnR>
                    <a:lnT>
                      <a:noFill/>
                    </a:lnT>
                    <a:lnB>
                      <a:noFill/>
                    </a:lnB>
                  </a:tcPr>
                </a:tc>
                <a:tc>
                  <a:txBody>
                    <a:bodyPr/>
                    <a:lstStyle/>
                    <a:p>
                      <a:pPr algn="l"/>
                      <a:r>
                        <a:rPr lang="en-IN" b="0">
                          <a:effectLst/>
                          <a:latin typeface="EuclidCircularA-Regular"/>
                        </a:rPr>
                        <a:t>David</a:t>
                      </a:r>
                    </a:p>
                  </a:txBody>
                  <a:tcPr marL="137160" marR="137160" marT="30480" marB="30480" anchor="ctr">
                    <a:lnL>
                      <a:noFill/>
                    </a:lnL>
                    <a:lnR>
                      <a:noFill/>
                    </a:lnR>
                    <a:lnT>
                      <a:noFill/>
                    </a:lnT>
                    <a:lnB>
                      <a:noFill/>
                    </a:lnB>
                  </a:tcPr>
                </a:tc>
                <a:tc>
                  <a:txBody>
                    <a:bodyPr/>
                    <a:lstStyle/>
                    <a:p>
                      <a:pPr algn="l"/>
                      <a:r>
                        <a:rPr lang="en-IN" b="0">
                          <a:effectLst/>
                          <a:latin typeface="EuclidCircularA-Regular"/>
                        </a:rPr>
                        <a:t>Robinson</a:t>
                      </a:r>
                    </a:p>
                  </a:txBody>
                  <a:tcPr marL="137160" marR="137160" marT="30480" marB="30480" anchor="ctr">
                    <a:lnL>
                      <a:noFill/>
                    </a:lnL>
                    <a:lnR>
                      <a:noFill/>
                    </a:lnR>
                    <a:lnT>
                      <a:noFill/>
                    </a:lnT>
                    <a:lnB>
                      <a:noFill/>
                    </a:lnB>
                  </a:tcPr>
                </a:tc>
                <a:tc>
                  <a:txBody>
                    <a:bodyPr/>
                    <a:lstStyle/>
                    <a:p>
                      <a:pPr algn="l"/>
                      <a:r>
                        <a:rPr lang="en-IN" b="0">
                          <a:effectLst/>
                          <a:latin typeface="EuclidCircularA-Regular"/>
                        </a:rPr>
                        <a:t>22</a:t>
                      </a:r>
                    </a:p>
                  </a:txBody>
                  <a:tcPr marL="137160" marR="137160" marT="30480" marB="30480" anchor="ctr">
                    <a:lnL>
                      <a:noFill/>
                    </a:lnL>
                    <a:lnR>
                      <a:noFill/>
                    </a:lnR>
                    <a:lnT>
                      <a:noFill/>
                    </a:lnT>
                    <a:lnB>
                      <a:noFill/>
                    </a:lnB>
                  </a:tcPr>
                </a:tc>
                <a:tc>
                  <a:txBody>
                    <a:bodyPr/>
                    <a:lstStyle/>
                    <a:p>
                      <a:pPr algn="l"/>
                      <a:r>
                        <a:rPr lang="en-IN" b="0">
                          <a:effectLst/>
                          <a:latin typeface="EuclidCircularA-Regular"/>
                        </a:rPr>
                        <a:t>UK</a:t>
                      </a:r>
                    </a:p>
                  </a:txBody>
                  <a:tcPr marL="137160" marR="137160" marT="30480" marB="30480" anchor="ctr">
                    <a:lnL>
                      <a:noFill/>
                    </a:lnL>
                    <a:lnR>
                      <a:noFill/>
                    </a:lnR>
                    <a:lnT>
                      <a:noFill/>
                    </a:lnT>
                    <a:lnB>
                      <a:noFill/>
                    </a:lnB>
                  </a:tcPr>
                </a:tc>
                <a:extLst>
                  <a:ext uri="{0D108BD9-81ED-4DB2-BD59-A6C34878D82A}">
                    <a16:rowId xmlns:a16="http://schemas.microsoft.com/office/drawing/2014/main" val="1924720640"/>
                  </a:ext>
                </a:extLst>
              </a:tr>
              <a:tr h="0">
                <a:tc>
                  <a:txBody>
                    <a:bodyPr/>
                    <a:lstStyle/>
                    <a:p>
                      <a:pPr algn="l"/>
                      <a:r>
                        <a:rPr lang="en-IN" b="0">
                          <a:effectLst/>
                          <a:latin typeface="EuclidCircularA-Regular"/>
                        </a:rPr>
                        <a:t>5</a:t>
                      </a:r>
                    </a:p>
                  </a:txBody>
                  <a:tcPr marL="137160" marR="137160" marT="30480" marB="30480" anchor="ctr">
                    <a:lnL>
                      <a:noFill/>
                    </a:lnL>
                    <a:lnR>
                      <a:noFill/>
                    </a:lnR>
                    <a:lnT>
                      <a:noFill/>
                    </a:lnT>
                    <a:lnB>
                      <a:noFill/>
                    </a:lnB>
                  </a:tcPr>
                </a:tc>
                <a:tc>
                  <a:txBody>
                    <a:bodyPr/>
                    <a:lstStyle/>
                    <a:p>
                      <a:pPr algn="l"/>
                      <a:r>
                        <a:rPr lang="en-IN" b="0">
                          <a:effectLst/>
                          <a:latin typeface="EuclidCircularA-Regular"/>
                        </a:rPr>
                        <a:t>Betty</a:t>
                      </a:r>
                    </a:p>
                  </a:txBody>
                  <a:tcPr marL="137160" marR="137160" marT="30480" marB="30480" anchor="ctr">
                    <a:lnL>
                      <a:noFill/>
                    </a:lnL>
                    <a:lnR>
                      <a:noFill/>
                    </a:lnR>
                    <a:lnT>
                      <a:noFill/>
                    </a:lnT>
                    <a:lnB>
                      <a:noFill/>
                    </a:lnB>
                  </a:tcPr>
                </a:tc>
                <a:tc>
                  <a:txBody>
                    <a:bodyPr/>
                    <a:lstStyle/>
                    <a:p>
                      <a:pPr algn="l"/>
                      <a:r>
                        <a:rPr lang="en-IN" b="0">
                          <a:effectLst/>
                          <a:latin typeface="EuclidCircularA-Regular"/>
                        </a:rPr>
                        <a:t>Doe</a:t>
                      </a:r>
                    </a:p>
                  </a:txBody>
                  <a:tcPr marL="137160" marR="137160" marT="30480" marB="30480" anchor="ctr">
                    <a:lnL>
                      <a:noFill/>
                    </a:lnL>
                    <a:lnR>
                      <a:noFill/>
                    </a:lnR>
                    <a:lnT>
                      <a:noFill/>
                    </a:lnT>
                    <a:lnB>
                      <a:noFill/>
                    </a:lnB>
                  </a:tcPr>
                </a:tc>
                <a:tc>
                  <a:txBody>
                    <a:bodyPr/>
                    <a:lstStyle/>
                    <a:p>
                      <a:pPr algn="l"/>
                      <a:r>
                        <a:rPr lang="en-IN" b="0">
                          <a:effectLst/>
                          <a:latin typeface="EuclidCircularA-Regular"/>
                        </a:rPr>
                        <a:t>28</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UAE</a:t>
                      </a:r>
                    </a:p>
                  </a:txBody>
                  <a:tcPr marL="137160" marR="137160" marT="30480" marB="30480" anchor="ctr">
                    <a:lnL>
                      <a:noFill/>
                    </a:lnL>
                    <a:lnR>
                      <a:noFill/>
                    </a:lnR>
                    <a:lnT>
                      <a:noFill/>
                    </a:lnT>
                    <a:lnB>
                      <a:noFill/>
                    </a:lnB>
                  </a:tcPr>
                </a:tc>
                <a:extLst>
                  <a:ext uri="{0D108BD9-81ED-4DB2-BD59-A6C34878D82A}">
                    <a16:rowId xmlns:a16="http://schemas.microsoft.com/office/drawing/2014/main" val="1873575298"/>
                  </a:ext>
                </a:extLst>
              </a:tr>
            </a:tbl>
          </a:graphicData>
        </a:graphic>
      </p:graphicFrame>
      <p:sp>
        <p:nvSpPr>
          <p:cNvPr id="7" name="Rectangle 2">
            <a:extLst>
              <a:ext uri="{FF2B5EF4-FFF2-40B4-BE49-F238E27FC236}">
                <a16:creationId xmlns:a16="http://schemas.microsoft.com/office/drawing/2014/main" id="{636A69B5-00DD-D4A2-F4F6-C926B440DC09}"/>
              </a:ext>
            </a:extLst>
          </p:cNvPr>
          <p:cNvSpPr>
            <a:spLocks noChangeArrowheads="1"/>
          </p:cNvSpPr>
          <p:nvPr/>
        </p:nvSpPr>
        <p:spPr bwMode="auto">
          <a:xfrm>
            <a:off x="3298825" y="2584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4347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27A66-2A0E-77DF-AF1C-9B310D1330D0}"/>
              </a:ext>
            </a:extLst>
          </p:cNvPr>
          <p:cNvSpPr>
            <a:spLocks noGrp="1"/>
          </p:cNvSpPr>
          <p:nvPr>
            <p:ph type="title"/>
          </p:nvPr>
        </p:nvSpPr>
        <p:spPr/>
        <p:txBody>
          <a:bodyPr/>
          <a:lstStyle/>
          <a:p>
            <a:pPr algn="ctr"/>
            <a:r>
              <a:rPr lang="en-US" dirty="0"/>
              <a:t>The SQL AND Operator</a:t>
            </a:r>
            <a:br>
              <a:rPr lang="en-US" dirty="0"/>
            </a:br>
            <a:endParaRPr lang="en-IN" dirty="0"/>
          </a:p>
        </p:txBody>
      </p:sp>
      <p:sp>
        <p:nvSpPr>
          <p:cNvPr id="3" name="Content Placeholder 2">
            <a:extLst>
              <a:ext uri="{FF2B5EF4-FFF2-40B4-BE49-F238E27FC236}">
                <a16:creationId xmlns:a16="http://schemas.microsoft.com/office/drawing/2014/main" id="{512478A7-C792-2DAD-EF2B-BEE5B9F19288}"/>
              </a:ext>
            </a:extLst>
          </p:cNvPr>
          <p:cNvSpPr>
            <a:spLocks noGrp="1"/>
          </p:cNvSpPr>
          <p:nvPr>
            <p:ph idx="1"/>
          </p:nvPr>
        </p:nvSpPr>
        <p:spPr/>
        <p:txBody>
          <a:bodyPr>
            <a:normAutofit fontScale="92500" lnSpcReduction="10000"/>
          </a:bodyPr>
          <a:lstStyle/>
          <a:p>
            <a:r>
              <a:rPr lang="en-US" dirty="0"/>
              <a:t>The WHERE clause can contain one or many AND operators.</a:t>
            </a:r>
          </a:p>
          <a:p>
            <a:r>
              <a:rPr lang="en-US" dirty="0"/>
              <a:t>The AND operator is used to filter records based on more than one condition, like if you want to return all customers from USA that starts with the letter ‘D':</a:t>
            </a:r>
          </a:p>
          <a:p>
            <a:endParaRPr lang="en-US" dirty="0"/>
          </a:p>
          <a:p>
            <a:r>
              <a:rPr lang="en-US" dirty="0"/>
              <a:t>Example</a:t>
            </a:r>
          </a:p>
          <a:p>
            <a:pPr marL="0" indent="0">
              <a:buNone/>
            </a:pPr>
            <a:r>
              <a:rPr lang="en-US" dirty="0"/>
              <a:t>Select all customers from USA that starts with the letter ‘D':</a:t>
            </a:r>
          </a:p>
          <a:p>
            <a:pPr marL="0" indent="0">
              <a:buNone/>
            </a:pPr>
            <a:r>
              <a:rPr lang="en-US" dirty="0"/>
              <a:t>SELECT *</a:t>
            </a:r>
          </a:p>
          <a:p>
            <a:pPr marL="0" indent="0">
              <a:buNone/>
            </a:pPr>
            <a:r>
              <a:rPr lang="en-US" dirty="0"/>
              <a:t>FROM Customers</a:t>
            </a:r>
          </a:p>
          <a:p>
            <a:pPr marL="0" indent="0">
              <a:buNone/>
            </a:pPr>
            <a:r>
              <a:rPr lang="en-US" dirty="0"/>
              <a:t>WHERE Country = ‘USA' AND </a:t>
            </a:r>
            <a:r>
              <a:rPr lang="en-US" dirty="0" err="1"/>
              <a:t>last_name</a:t>
            </a:r>
            <a:r>
              <a:rPr lang="en-US" dirty="0"/>
              <a:t> LIKE ‘D%';</a:t>
            </a:r>
            <a:endParaRPr lang="en-IN" dirty="0"/>
          </a:p>
        </p:txBody>
      </p:sp>
    </p:spTree>
    <p:extLst>
      <p:ext uri="{BB962C8B-B14F-4D97-AF65-F5344CB8AC3E}">
        <p14:creationId xmlns:p14="http://schemas.microsoft.com/office/powerpoint/2010/main" val="4030356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27A66-2A0E-77DF-AF1C-9B310D1330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2478A7-C792-2DAD-EF2B-BEE5B9F19288}"/>
              </a:ext>
            </a:extLst>
          </p:cNvPr>
          <p:cNvSpPr>
            <a:spLocks noGrp="1"/>
          </p:cNvSpPr>
          <p:nvPr>
            <p:ph idx="1"/>
          </p:nvPr>
        </p:nvSpPr>
        <p:spPr>
          <a:xfrm>
            <a:off x="766010" y="2009807"/>
            <a:ext cx="10515600" cy="4351338"/>
          </a:xfrm>
        </p:spPr>
        <p:txBody>
          <a:bodyPr/>
          <a:lstStyle/>
          <a:p>
            <a:pPr marL="0" indent="0">
              <a:buNone/>
            </a:pPr>
            <a:r>
              <a:rPr lang="en-US" dirty="0"/>
              <a:t>SELECT *</a:t>
            </a:r>
          </a:p>
          <a:p>
            <a:pPr marL="0" indent="0">
              <a:buNone/>
            </a:pPr>
            <a:r>
              <a:rPr lang="en-US" dirty="0"/>
              <a:t>FROM Customers</a:t>
            </a:r>
          </a:p>
          <a:p>
            <a:pPr marL="0" indent="0">
              <a:buNone/>
            </a:pPr>
            <a:r>
              <a:rPr lang="en-US" dirty="0"/>
              <a:t>WHERE country = 'USA' AND </a:t>
            </a:r>
            <a:r>
              <a:rPr lang="en-US" dirty="0" err="1"/>
              <a:t>last_name</a:t>
            </a:r>
            <a:r>
              <a:rPr lang="en-US" dirty="0"/>
              <a:t> LIKE 'D%';</a:t>
            </a:r>
          </a:p>
          <a:p>
            <a:pPr marL="0" indent="0">
              <a:buNone/>
            </a:pPr>
            <a:endParaRPr lang="en-US" dirty="0"/>
          </a:p>
          <a:p>
            <a:pPr marL="0" indent="0">
              <a:buNone/>
            </a:pPr>
            <a:endParaRPr lang="en-IN" dirty="0"/>
          </a:p>
        </p:txBody>
      </p:sp>
      <p:graphicFrame>
        <p:nvGraphicFramePr>
          <p:cNvPr id="4" name="Table 3">
            <a:extLst>
              <a:ext uri="{FF2B5EF4-FFF2-40B4-BE49-F238E27FC236}">
                <a16:creationId xmlns:a16="http://schemas.microsoft.com/office/drawing/2014/main" id="{D976BE6E-E398-563A-2B77-3681B6504D4C}"/>
              </a:ext>
            </a:extLst>
          </p:cNvPr>
          <p:cNvGraphicFramePr>
            <a:graphicFrameLocks noGrp="1"/>
          </p:cNvGraphicFramePr>
          <p:nvPr>
            <p:extLst>
              <p:ext uri="{D42A27DB-BD31-4B8C-83A1-F6EECF244321}">
                <p14:modId xmlns:p14="http://schemas.microsoft.com/office/powerpoint/2010/main" val="1758916805"/>
              </p:ext>
            </p:extLst>
          </p:nvPr>
        </p:nvGraphicFramePr>
        <p:xfrm>
          <a:off x="990601" y="5540693"/>
          <a:ext cx="7399420" cy="670560"/>
        </p:xfrm>
        <a:graphic>
          <a:graphicData uri="http://schemas.openxmlformats.org/drawingml/2006/table">
            <a:tbl>
              <a:tblPr/>
              <a:tblGrid>
                <a:gridCol w="1479884">
                  <a:extLst>
                    <a:ext uri="{9D8B030D-6E8A-4147-A177-3AD203B41FA5}">
                      <a16:colId xmlns:a16="http://schemas.microsoft.com/office/drawing/2014/main" val="775409212"/>
                    </a:ext>
                  </a:extLst>
                </a:gridCol>
                <a:gridCol w="1479884">
                  <a:extLst>
                    <a:ext uri="{9D8B030D-6E8A-4147-A177-3AD203B41FA5}">
                      <a16:colId xmlns:a16="http://schemas.microsoft.com/office/drawing/2014/main" val="1297558022"/>
                    </a:ext>
                  </a:extLst>
                </a:gridCol>
                <a:gridCol w="1479884">
                  <a:extLst>
                    <a:ext uri="{9D8B030D-6E8A-4147-A177-3AD203B41FA5}">
                      <a16:colId xmlns:a16="http://schemas.microsoft.com/office/drawing/2014/main" val="1415245831"/>
                    </a:ext>
                  </a:extLst>
                </a:gridCol>
                <a:gridCol w="1479884">
                  <a:extLst>
                    <a:ext uri="{9D8B030D-6E8A-4147-A177-3AD203B41FA5}">
                      <a16:colId xmlns:a16="http://schemas.microsoft.com/office/drawing/2014/main" val="894727867"/>
                    </a:ext>
                  </a:extLst>
                </a:gridCol>
                <a:gridCol w="1479884">
                  <a:extLst>
                    <a:ext uri="{9D8B030D-6E8A-4147-A177-3AD203B41FA5}">
                      <a16:colId xmlns:a16="http://schemas.microsoft.com/office/drawing/2014/main" val="1328534436"/>
                    </a:ext>
                  </a:extLst>
                </a:gridCol>
              </a:tblGrid>
              <a:tr h="0">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first_name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last_name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age</a:t>
                      </a:r>
                    </a:p>
                  </a:txBody>
                  <a:tcPr marL="137160" marR="137160" marT="30480" marB="30480" anchor="ctr">
                    <a:lnL>
                      <a:noFill/>
                    </a:lnL>
                    <a:lnR>
                      <a:noFill/>
                    </a:lnR>
                    <a:lnT>
                      <a:noFill/>
                    </a:lnT>
                    <a:lnB>
                      <a:noFill/>
                    </a:lnB>
                  </a:tcPr>
                </a:tc>
                <a:tc>
                  <a:txBody>
                    <a:bodyPr/>
                    <a:lstStyle/>
                    <a:p>
                      <a:pPr algn="l"/>
                      <a:r>
                        <a:rPr lang="en-IN" b="0">
                          <a:effectLst/>
                          <a:latin typeface="EuclidCircularA-Medium"/>
                        </a:rPr>
                        <a:t>country</a:t>
                      </a:r>
                    </a:p>
                  </a:txBody>
                  <a:tcPr marL="137160" marR="137160" marT="30480" marB="30480" anchor="ctr">
                    <a:lnL>
                      <a:noFill/>
                    </a:lnL>
                    <a:lnR>
                      <a:noFill/>
                    </a:lnR>
                    <a:lnT>
                      <a:noFill/>
                    </a:lnT>
                    <a:lnB>
                      <a:noFill/>
                    </a:lnB>
                  </a:tcPr>
                </a:tc>
                <a:extLst>
                  <a:ext uri="{0D108BD9-81ED-4DB2-BD59-A6C34878D82A}">
                    <a16:rowId xmlns:a16="http://schemas.microsoft.com/office/drawing/2014/main" val="3437968300"/>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Doe</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31</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2435448891"/>
                  </a:ext>
                </a:extLst>
              </a:tr>
            </a:tbl>
          </a:graphicData>
        </a:graphic>
      </p:graphicFrame>
      <p:sp>
        <p:nvSpPr>
          <p:cNvPr id="5" name="Rectangle 1">
            <a:extLst>
              <a:ext uri="{FF2B5EF4-FFF2-40B4-BE49-F238E27FC236}">
                <a16:creationId xmlns:a16="http://schemas.microsoft.com/office/drawing/2014/main" id="{ED972C7A-6FB2-E519-A61E-763FB07F60F7}"/>
              </a:ext>
            </a:extLst>
          </p:cNvPr>
          <p:cNvSpPr>
            <a:spLocks noChangeArrowheads="1"/>
          </p:cNvSpPr>
          <p:nvPr/>
        </p:nvSpPr>
        <p:spPr bwMode="auto">
          <a:xfrm>
            <a:off x="3330575" y="35290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41E2652A-E721-D7BC-B629-4E92BB9138F5}"/>
              </a:ext>
            </a:extLst>
          </p:cNvPr>
          <p:cNvGraphicFramePr>
            <a:graphicFrameLocks noGrp="1"/>
          </p:cNvGraphicFramePr>
          <p:nvPr>
            <p:extLst>
              <p:ext uri="{D42A27DB-BD31-4B8C-83A1-F6EECF244321}">
                <p14:modId xmlns:p14="http://schemas.microsoft.com/office/powerpoint/2010/main" val="2156785685"/>
              </p:ext>
            </p:extLst>
          </p:nvPr>
        </p:nvGraphicFramePr>
        <p:xfrm>
          <a:off x="685799" y="3529013"/>
          <a:ext cx="10515600" cy="2011680"/>
        </p:xfrm>
        <a:graphic>
          <a:graphicData uri="http://schemas.openxmlformats.org/drawingml/2006/table">
            <a:tbl>
              <a:tblPr/>
              <a:tblGrid>
                <a:gridCol w="2103120">
                  <a:extLst>
                    <a:ext uri="{9D8B030D-6E8A-4147-A177-3AD203B41FA5}">
                      <a16:colId xmlns:a16="http://schemas.microsoft.com/office/drawing/2014/main" val="2697756342"/>
                    </a:ext>
                  </a:extLst>
                </a:gridCol>
                <a:gridCol w="2103120">
                  <a:extLst>
                    <a:ext uri="{9D8B030D-6E8A-4147-A177-3AD203B41FA5}">
                      <a16:colId xmlns:a16="http://schemas.microsoft.com/office/drawing/2014/main" val="676457505"/>
                    </a:ext>
                  </a:extLst>
                </a:gridCol>
                <a:gridCol w="2103120">
                  <a:extLst>
                    <a:ext uri="{9D8B030D-6E8A-4147-A177-3AD203B41FA5}">
                      <a16:colId xmlns:a16="http://schemas.microsoft.com/office/drawing/2014/main" val="949575252"/>
                    </a:ext>
                  </a:extLst>
                </a:gridCol>
                <a:gridCol w="2103120">
                  <a:extLst>
                    <a:ext uri="{9D8B030D-6E8A-4147-A177-3AD203B41FA5}">
                      <a16:colId xmlns:a16="http://schemas.microsoft.com/office/drawing/2014/main" val="56863567"/>
                    </a:ext>
                  </a:extLst>
                </a:gridCol>
                <a:gridCol w="2103120">
                  <a:extLst>
                    <a:ext uri="{9D8B030D-6E8A-4147-A177-3AD203B41FA5}">
                      <a16:colId xmlns:a16="http://schemas.microsoft.com/office/drawing/2014/main" val="2471900014"/>
                    </a:ext>
                  </a:extLst>
                </a:gridCol>
              </a:tblGrid>
              <a:tr h="0">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first_name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last_name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age</a:t>
                      </a:r>
                    </a:p>
                  </a:txBody>
                  <a:tcPr marL="137160" marR="137160" marT="30480" marB="30480" anchor="ctr">
                    <a:lnL>
                      <a:noFill/>
                    </a:lnL>
                    <a:lnR>
                      <a:noFill/>
                    </a:lnR>
                    <a:lnT>
                      <a:noFill/>
                    </a:lnT>
                    <a:lnB>
                      <a:noFill/>
                    </a:lnB>
                  </a:tcPr>
                </a:tc>
                <a:tc>
                  <a:txBody>
                    <a:bodyPr/>
                    <a:lstStyle/>
                    <a:p>
                      <a:pPr algn="l"/>
                      <a:r>
                        <a:rPr lang="en-IN" b="0">
                          <a:effectLst/>
                          <a:latin typeface="EuclidCircularA-Medium"/>
                        </a:rPr>
                        <a:t>country</a:t>
                      </a:r>
                    </a:p>
                  </a:txBody>
                  <a:tcPr marL="137160" marR="137160" marT="30480" marB="30480" anchor="ctr">
                    <a:lnL>
                      <a:noFill/>
                    </a:lnL>
                    <a:lnR>
                      <a:noFill/>
                    </a:lnR>
                    <a:lnT>
                      <a:noFill/>
                    </a:lnT>
                    <a:lnB>
                      <a:noFill/>
                    </a:lnB>
                  </a:tcPr>
                </a:tc>
                <a:extLst>
                  <a:ext uri="{0D108BD9-81ED-4DB2-BD59-A6C34878D82A}">
                    <a16:rowId xmlns:a16="http://schemas.microsoft.com/office/drawing/2014/main" val="3745349397"/>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Doe</a:t>
                      </a:r>
                    </a:p>
                  </a:txBody>
                  <a:tcPr marL="137160" marR="137160" marT="30480" marB="30480" anchor="ctr">
                    <a:lnL>
                      <a:noFill/>
                    </a:lnL>
                    <a:lnR>
                      <a:noFill/>
                    </a:lnR>
                    <a:lnT>
                      <a:noFill/>
                    </a:lnT>
                    <a:lnB>
                      <a:noFill/>
                    </a:lnB>
                  </a:tcPr>
                </a:tc>
                <a:tc>
                  <a:txBody>
                    <a:bodyPr/>
                    <a:lstStyle/>
                    <a:p>
                      <a:pPr algn="l"/>
                      <a:r>
                        <a:rPr lang="en-IN" b="0">
                          <a:effectLst/>
                          <a:latin typeface="EuclidCircularA-Regular"/>
                        </a:rPr>
                        <a:t>31</a:t>
                      </a:r>
                    </a:p>
                  </a:txBody>
                  <a:tcPr marL="137160" marR="137160" marT="30480" marB="30480" anchor="ctr">
                    <a:lnL>
                      <a:noFill/>
                    </a:lnL>
                    <a:lnR>
                      <a:noFill/>
                    </a:lnR>
                    <a:lnT>
                      <a:noFill/>
                    </a:lnT>
                    <a:lnB>
                      <a:noFill/>
                    </a:lnB>
                  </a:tcPr>
                </a:tc>
                <a:tc>
                  <a:txBody>
                    <a:bodyPr/>
                    <a:lstStyle/>
                    <a:p>
                      <a:pPr algn="l"/>
                      <a:r>
                        <a:rPr lang="en-IN" b="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509182827"/>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a:effectLst/>
                          <a:latin typeface="EuclidCircularA-Regular"/>
                        </a:rPr>
                        <a:t>Robert</a:t>
                      </a:r>
                    </a:p>
                  </a:txBody>
                  <a:tcPr marL="137160" marR="137160" marT="30480" marB="30480" anchor="ctr">
                    <a:lnL>
                      <a:noFill/>
                    </a:lnL>
                    <a:lnR>
                      <a:noFill/>
                    </a:lnR>
                    <a:lnT>
                      <a:noFill/>
                    </a:lnT>
                    <a:lnB>
                      <a:noFill/>
                    </a:lnB>
                  </a:tcPr>
                </a:tc>
                <a:tc>
                  <a:txBody>
                    <a:bodyPr/>
                    <a:lstStyle/>
                    <a:p>
                      <a:pPr algn="l"/>
                      <a:r>
                        <a:rPr lang="en-IN" b="0">
                          <a:effectLst/>
                          <a:latin typeface="EuclidCircularA-Regular"/>
                        </a:rPr>
                        <a:t>Luna</a:t>
                      </a:r>
                    </a:p>
                  </a:txBody>
                  <a:tcPr marL="137160" marR="137160" marT="30480" marB="30480" anchor="ctr">
                    <a:lnL>
                      <a:noFill/>
                    </a:lnL>
                    <a:lnR>
                      <a:noFill/>
                    </a:lnR>
                    <a:lnT>
                      <a:noFill/>
                    </a:lnT>
                    <a:lnB>
                      <a:noFill/>
                    </a:lnB>
                  </a:tcPr>
                </a:tc>
                <a:tc>
                  <a:txBody>
                    <a:bodyPr/>
                    <a:lstStyle/>
                    <a:p>
                      <a:pPr algn="l"/>
                      <a:r>
                        <a:rPr lang="en-IN" b="0">
                          <a:effectLst/>
                          <a:latin typeface="EuclidCircularA-Regular"/>
                        </a:rPr>
                        <a:t>22</a:t>
                      </a:r>
                    </a:p>
                  </a:txBody>
                  <a:tcPr marL="137160" marR="137160" marT="30480" marB="30480" anchor="ctr">
                    <a:lnL>
                      <a:noFill/>
                    </a:lnL>
                    <a:lnR>
                      <a:noFill/>
                    </a:lnR>
                    <a:lnT>
                      <a:noFill/>
                    </a:lnT>
                    <a:lnB>
                      <a:noFill/>
                    </a:lnB>
                  </a:tcPr>
                </a:tc>
                <a:tc>
                  <a:txBody>
                    <a:bodyPr/>
                    <a:lstStyle/>
                    <a:p>
                      <a:pPr algn="l"/>
                      <a:r>
                        <a:rPr lang="en-IN" b="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257243414"/>
                  </a:ext>
                </a:extLst>
              </a:tr>
              <a:tr h="0">
                <a:tc>
                  <a:txBody>
                    <a:bodyPr/>
                    <a:lstStyle/>
                    <a:p>
                      <a:pPr algn="l"/>
                      <a:r>
                        <a:rPr lang="en-IN" b="0">
                          <a:effectLst/>
                          <a:latin typeface="EuclidCircularA-Regular"/>
                        </a:rPr>
                        <a:t>3</a:t>
                      </a:r>
                    </a:p>
                  </a:txBody>
                  <a:tcPr marL="137160" marR="137160" marT="30480" marB="30480" anchor="ctr">
                    <a:lnL>
                      <a:noFill/>
                    </a:lnL>
                    <a:lnR>
                      <a:noFill/>
                    </a:lnR>
                    <a:lnT>
                      <a:noFill/>
                    </a:lnT>
                    <a:lnB>
                      <a:noFill/>
                    </a:lnB>
                  </a:tcPr>
                </a:tc>
                <a:tc>
                  <a:txBody>
                    <a:bodyPr/>
                    <a:lstStyle/>
                    <a:p>
                      <a:pPr algn="l"/>
                      <a:r>
                        <a:rPr lang="en-IN" b="0">
                          <a:effectLst/>
                          <a:latin typeface="EuclidCircularA-Regular"/>
                        </a:rPr>
                        <a:t>David</a:t>
                      </a:r>
                    </a:p>
                  </a:txBody>
                  <a:tcPr marL="137160" marR="137160" marT="30480" marB="30480" anchor="ctr">
                    <a:lnL>
                      <a:noFill/>
                    </a:lnL>
                    <a:lnR>
                      <a:noFill/>
                    </a:lnR>
                    <a:lnT>
                      <a:noFill/>
                    </a:lnT>
                    <a:lnB>
                      <a:noFill/>
                    </a:lnB>
                  </a:tcPr>
                </a:tc>
                <a:tc>
                  <a:txBody>
                    <a:bodyPr/>
                    <a:lstStyle/>
                    <a:p>
                      <a:pPr algn="l"/>
                      <a:r>
                        <a:rPr lang="en-IN" b="0">
                          <a:effectLst/>
                          <a:latin typeface="EuclidCircularA-Regular"/>
                        </a:rPr>
                        <a:t>Robinson</a:t>
                      </a:r>
                    </a:p>
                  </a:txBody>
                  <a:tcPr marL="137160" marR="137160" marT="30480" marB="30480" anchor="ctr">
                    <a:lnL>
                      <a:noFill/>
                    </a:lnL>
                    <a:lnR>
                      <a:noFill/>
                    </a:lnR>
                    <a:lnT>
                      <a:noFill/>
                    </a:lnT>
                    <a:lnB>
                      <a:noFill/>
                    </a:lnB>
                  </a:tcPr>
                </a:tc>
                <a:tc>
                  <a:txBody>
                    <a:bodyPr/>
                    <a:lstStyle/>
                    <a:p>
                      <a:pPr algn="l"/>
                      <a:r>
                        <a:rPr lang="en-IN" b="0">
                          <a:effectLst/>
                          <a:latin typeface="EuclidCircularA-Regular"/>
                        </a:rPr>
                        <a:t>22</a:t>
                      </a:r>
                    </a:p>
                  </a:txBody>
                  <a:tcPr marL="137160" marR="137160" marT="30480" marB="30480" anchor="ctr">
                    <a:lnL>
                      <a:noFill/>
                    </a:lnL>
                    <a:lnR>
                      <a:noFill/>
                    </a:lnR>
                    <a:lnT>
                      <a:noFill/>
                    </a:lnT>
                    <a:lnB>
                      <a:noFill/>
                    </a:lnB>
                  </a:tcPr>
                </a:tc>
                <a:tc>
                  <a:txBody>
                    <a:bodyPr/>
                    <a:lstStyle/>
                    <a:p>
                      <a:pPr algn="l"/>
                      <a:r>
                        <a:rPr lang="en-IN" b="0">
                          <a:effectLst/>
                          <a:latin typeface="EuclidCircularA-Regular"/>
                        </a:rPr>
                        <a:t>UK</a:t>
                      </a:r>
                    </a:p>
                  </a:txBody>
                  <a:tcPr marL="137160" marR="137160" marT="30480" marB="30480" anchor="ctr">
                    <a:lnL>
                      <a:noFill/>
                    </a:lnL>
                    <a:lnR>
                      <a:noFill/>
                    </a:lnR>
                    <a:lnT>
                      <a:noFill/>
                    </a:lnT>
                    <a:lnB>
                      <a:noFill/>
                    </a:lnB>
                  </a:tcPr>
                </a:tc>
                <a:extLst>
                  <a:ext uri="{0D108BD9-81ED-4DB2-BD59-A6C34878D82A}">
                    <a16:rowId xmlns:a16="http://schemas.microsoft.com/office/drawing/2014/main" val="1225386138"/>
                  </a:ext>
                </a:extLst>
              </a:tr>
              <a:tr h="0">
                <a:tc>
                  <a:txBody>
                    <a:bodyPr/>
                    <a:lstStyle/>
                    <a:p>
                      <a:pPr algn="l"/>
                      <a:r>
                        <a:rPr lang="en-IN" b="0" dirty="0">
                          <a:effectLst/>
                          <a:latin typeface="EuclidCircularA-Regular"/>
                        </a:rPr>
                        <a:t>4</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Reinhardt</a:t>
                      </a:r>
                    </a:p>
                  </a:txBody>
                  <a:tcPr marL="137160" marR="137160" marT="30480" marB="30480" anchor="ctr">
                    <a:lnL>
                      <a:noFill/>
                    </a:lnL>
                    <a:lnR>
                      <a:noFill/>
                    </a:lnR>
                    <a:lnT>
                      <a:noFill/>
                    </a:lnT>
                    <a:lnB>
                      <a:noFill/>
                    </a:lnB>
                  </a:tcPr>
                </a:tc>
                <a:tc>
                  <a:txBody>
                    <a:bodyPr/>
                    <a:lstStyle/>
                    <a:p>
                      <a:pPr algn="l"/>
                      <a:r>
                        <a:rPr lang="en-IN" b="0">
                          <a:effectLst/>
                          <a:latin typeface="EuclidCircularA-Regular"/>
                        </a:rPr>
                        <a:t>25</a:t>
                      </a:r>
                    </a:p>
                  </a:txBody>
                  <a:tcPr marL="137160" marR="137160" marT="30480" marB="30480" anchor="ctr">
                    <a:lnL>
                      <a:noFill/>
                    </a:lnL>
                    <a:lnR>
                      <a:noFill/>
                    </a:lnR>
                    <a:lnT>
                      <a:noFill/>
                    </a:lnT>
                    <a:lnB>
                      <a:noFill/>
                    </a:lnB>
                  </a:tcPr>
                </a:tc>
                <a:tc>
                  <a:txBody>
                    <a:bodyPr/>
                    <a:lstStyle/>
                    <a:p>
                      <a:pPr algn="l"/>
                      <a:r>
                        <a:rPr lang="en-IN" b="0">
                          <a:effectLst/>
                          <a:latin typeface="EuclidCircularA-Regular"/>
                        </a:rPr>
                        <a:t>UK</a:t>
                      </a:r>
                    </a:p>
                  </a:txBody>
                  <a:tcPr marL="137160" marR="137160" marT="30480" marB="30480" anchor="ctr">
                    <a:lnL>
                      <a:noFill/>
                    </a:lnL>
                    <a:lnR>
                      <a:noFill/>
                    </a:lnR>
                    <a:lnT>
                      <a:noFill/>
                    </a:lnT>
                    <a:lnB>
                      <a:noFill/>
                    </a:lnB>
                  </a:tcPr>
                </a:tc>
                <a:extLst>
                  <a:ext uri="{0D108BD9-81ED-4DB2-BD59-A6C34878D82A}">
                    <a16:rowId xmlns:a16="http://schemas.microsoft.com/office/drawing/2014/main" val="996666093"/>
                  </a:ext>
                </a:extLst>
              </a:tr>
              <a:tr h="0">
                <a:tc>
                  <a:txBody>
                    <a:bodyPr/>
                    <a:lstStyle/>
                    <a:p>
                      <a:pPr algn="l"/>
                      <a:r>
                        <a:rPr lang="en-IN" b="0" dirty="0">
                          <a:effectLst/>
                          <a:latin typeface="EuclidCircularA-Regular"/>
                        </a:rPr>
                        <a:t>5</a:t>
                      </a:r>
                    </a:p>
                  </a:txBody>
                  <a:tcPr marL="137160" marR="137160" marT="30480" marB="30480" anchor="ctr">
                    <a:lnL>
                      <a:noFill/>
                    </a:lnL>
                    <a:lnR>
                      <a:noFill/>
                    </a:lnR>
                    <a:lnT>
                      <a:noFill/>
                    </a:lnT>
                    <a:lnB>
                      <a:noFill/>
                    </a:lnB>
                  </a:tcPr>
                </a:tc>
                <a:tc>
                  <a:txBody>
                    <a:bodyPr/>
                    <a:lstStyle/>
                    <a:p>
                      <a:pPr algn="l"/>
                      <a:r>
                        <a:rPr lang="en-IN" b="0">
                          <a:effectLst/>
                          <a:latin typeface="EuclidCircularA-Regular"/>
                        </a:rPr>
                        <a:t>Betty</a:t>
                      </a:r>
                    </a:p>
                  </a:txBody>
                  <a:tcPr marL="137160" marR="137160" marT="30480" marB="30480" anchor="ctr">
                    <a:lnL>
                      <a:noFill/>
                    </a:lnL>
                    <a:lnR>
                      <a:noFill/>
                    </a:lnR>
                    <a:lnT>
                      <a:noFill/>
                    </a:lnT>
                    <a:lnB>
                      <a:noFill/>
                    </a:lnB>
                  </a:tcPr>
                </a:tc>
                <a:tc>
                  <a:txBody>
                    <a:bodyPr/>
                    <a:lstStyle/>
                    <a:p>
                      <a:pPr algn="l"/>
                      <a:r>
                        <a:rPr lang="en-IN" b="0">
                          <a:effectLst/>
                          <a:latin typeface="EuclidCircularA-Regular"/>
                        </a:rPr>
                        <a:t>Doe</a:t>
                      </a:r>
                    </a:p>
                  </a:txBody>
                  <a:tcPr marL="137160" marR="137160" marT="30480" marB="30480" anchor="ctr">
                    <a:lnL>
                      <a:noFill/>
                    </a:lnL>
                    <a:lnR>
                      <a:noFill/>
                    </a:lnR>
                    <a:lnT>
                      <a:noFill/>
                    </a:lnT>
                    <a:lnB>
                      <a:noFill/>
                    </a:lnB>
                  </a:tcPr>
                </a:tc>
                <a:tc>
                  <a:txBody>
                    <a:bodyPr/>
                    <a:lstStyle/>
                    <a:p>
                      <a:pPr algn="l"/>
                      <a:r>
                        <a:rPr lang="en-IN" b="0">
                          <a:effectLst/>
                          <a:latin typeface="EuclidCircularA-Regular"/>
                        </a:rPr>
                        <a:t>28</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UAE</a:t>
                      </a:r>
                    </a:p>
                  </a:txBody>
                  <a:tcPr marL="137160" marR="137160" marT="30480" marB="30480" anchor="ctr">
                    <a:lnL>
                      <a:noFill/>
                    </a:lnL>
                    <a:lnR>
                      <a:noFill/>
                    </a:lnR>
                    <a:lnT>
                      <a:noFill/>
                    </a:lnT>
                    <a:lnB>
                      <a:noFill/>
                    </a:lnB>
                  </a:tcPr>
                </a:tc>
                <a:extLst>
                  <a:ext uri="{0D108BD9-81ED-4DB2-BD59-A6C34878D82A}">
                    <a16:rowId xmlns:a16="http://schemas.microsoft.com/office/drawing/2014/main" val="1417523867"/>
                  </a:ext>
                </a:extLst>
              </a:tr>
            </a:tbl>
          </a:graphicData>
        </a:graphic>
      </p:graphicFrame>
    </p:spTree>
    <p:extLst>
      <p:ext uri="{BB962C8B-B14F-4D97-AF65-F5344CB8AC3E}">
        <p14:creationId xmlns:p14="http://schemas.microsoft.com/office/powerpoint/2010/main" val="142152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r>
              <a:rPr lang="en-US" b="0" i="0" dirty="0">
                <a:solidFill>
                  <a:srgbClr val="610B4B"/>
                </a:solidFill>
                <a:effectLst/>
                <a:latin typeface="erdana"/>
              </a:rPr>
              <a:t>Data Definition Language (DDL)</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normAutofit fontScale="92500" lnSpcReduction="10000"/>
          </a:bodyPr>
          <a:lstStyle/>
          <a:p>
            <a:pPr algn="just"/>
            <a:r>
              <a:rPr lang="en-US" b="0" i="0" dirty="0">
                <a:solidFill>
                  <a:srgbClr val="610B4B"/>
                </a:solidFill>
                <a:effectLst/>
                <a:latin typeface="erdana"/>
              </a:rPr>
              <a:t>Data Definition Language (DDL)</a:t>
            </a:r>
          </a:p>
          <a:p>
            <a:pPr algn="just">
              <a:buFont typeface="Arial" panose="020B0604020202020204" pitchFamily="34" charset="0"/>
              <a:buChar char="•"/>
            </a:pPr>
            <a:r>
              <a:rPr lang="en-US" b="0" i="0" dirty="0">
                <a:solidFill>
                  <a:srgbClr val="000000"/>
                </a:solidFill>
                <a:effectLst/>
                <a:latin typeface="inter-regular"/>
              </a:rPr>
              <a:t>DDL changes the structure of the table like creating a table, deleting a table, altering a table, etc.</a:t>
            </a:r>
          </a:p>
          <a:p>
            <a:pPr algn="just">
              <a:buFont typeface="Arial" panose="020B0604020202020204" pitchFamily="34" charset="0"/>
              <a:buChar char="•"/>
            </a:pPr>
            <a:r>
              <a:rPr lang="en-US" b="0" i="0" dirty="0">
                <a:solidFill>
                  <a:srgbClr val="000000"/>
                </a:solidFill>
                <a:effectLst/>
                <a:latin typeface="inter-regular"/>
              </a:rPr>
              <a:t>All the command of DDL are auto-committed that means it permanently save all the changes in the database.</a:t>
            </a:r>
          </a:p>
          <a:p>
            <a:pPr algn="just"/>
            <a:r>
              <a:rPr lang="en-US" b="0" i="0" dirty="0">
                <a:solidFill>
                  <a:srgbClr val="333333"/>
                </a:solidFill>
                <a:effectLst/>
                <a:latin typeface="inter-regular"/>
              </a:rPr>
              <a:t>Here are some commands that come under DDL:</a:t>
            </a:r>
          </a:p>
          <a:p>
            <a:pPr algn="just">
              <a:buFont typeface="Arial" panose="020B0604020202020204" pitchFamily="34" charset="0"/>
              <a:buChar char="•"/>
            </a:pPr>
            <a:r>
              <a:rPr lang="en-US" b="0" i="0" dirty="0">
                <a:solidFill>
                  <a:srgbClr val="000000"/>
                </a:solidFill>
                <a:effectLst/>
                <a:latin typeface="inter-regular"/>
              </a:rPr>
              <a:t>CREATE</a:t>
            </a:r>
          </a:p>
          <a:p>
            <a:pPr algn="just">
              <a:buFont typeface="Arial" panose="020B0604020202020204" pitchFamily="34" charset="0"/>
              <a:buChar char="•"/>
            </a:pPr>
            <a:r>
              <a:rPr lang="en-US" b="0" i="0" dirty="0">
                <a:solidFill>
                  <a:srgbClr val="000000"/>
                </a:solidFill>
                <a:effectLst/>
                <a:latin typeface="inter-regular"/>
              </a:rPr>
              <a:t>ALTER</a:t>
            </a:r>
          </a:p>
          <a:p>
            <a:pPr algn="just">
              <a:buFont typeface="Arial" panose="020B0604020202020204" pitchFamily="34" charset="0"/>
              <a:buChar char="•"/>
            </a:pPr>
            <a:r>
              <a:rPr lang="en-US" b="0" i="0" dirty="0">
                <a:solidFill>
                  <a:srgbClr val="000000"/>
                </a:solidFill>
                <a:effectLst/>
                <a:latin typeface="inter-regular"/>
              </a:rPr>
              <a:t>DROP</a:t>
            </a:r>
          </a:p>
          <a:p>
            <a:pPr algn="just">
              <a:buFont typeface="Arial" panose="020B0604020202020204" pitchFamily="34" charset="0"/>
              <a:buChar char="•"/>
            </a:pPr>
            <a:r>
              <a:rPr lang="en-US" b="0" i="0" dirty="0">
                <a:solidFill>
                  <a:srgbClr val="000000"/>
                </a:solidFill>
                <a:effectLst/>
                <a:latin typeface="inter-regular"/>
              </a:rPr>
              <a:t>TRUNCATE</a:t>
            </a:r>
          </a:p>
          <a:p>
            <a:endParaRPr lang="en-IN" dirty="0"/>
          </a:p>
        </p:txBody>
      </p:sp>
    </p:spTree>
    <p:extLst>
      <p:ext uri="{BB962C8B-B14F-4D97-AF65-F5344CB8AC3E}">
        <p14:creationId xmlns:p14="http://schemas.microsoft.com/office/powerpoint/2010/main" val="3673741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27A66-2A0E-77DF-AF1C-9B310D1330D0}"/>
              </a:ext>
            </a:extLst>
          </p:cNvPr>
          <p:cNvSpPr>
            <a:spLocks noGrp="1"/>
          </p:cNvSpPr>
          <p:nvPr>
            <p:ph type="title"/>
          </p:nvPr>
        </p:nvSpPr>
        <p:spPr/>
        <p:txBody>
          <a:bodyPr/>
          <a:lstStyle/>
          <a:p>
            <a:r>
              <a:rPr lang="en-US" dirty="0"/>
              <a:t>The SQL OR Operator</a:t>
            </a:r>
            <a:br>
              <a:rPr lang="en-US" dirty="0"/>
            </a:br>
            <a:endParaRPr lang="en-IN" dirty="0"/>
          </a:p>
        </p:txBody>
      </p:sp>
      <p:sp>
        <p:nvSpPr>
          <p:cNvPr id="3" name="Content Placeholder 2">
            <a:extLst>
              <a:ext uri="{FF2B5EF4-FFF2-40B4-BE49-F238E27FC236}">
                <a16:creationId xmlns:a16="http://schemas.microsoft.com/office/drawing/2014/main" id="{512478A7-C792-2DAD-EF2B-BEE5B9F19288}"/>
              </a:ext>
            </a:extLst>
          </p:cNvPr>
          <p:cNvSpPr>
            <a:spLocks noGrp="1"/>
          </p:cNvSpPr>
          <p:nvPr>
            <p:ph idx="1"/>
          </p:nvPr>
        </p:nvSpPr>
        <p:spPr/>
        <p:txBody>
          <a:bodyPr>
            <a:normAutofit fontScale="55000" lnSpcReduction="20000"/>
          </a:bodyPr>
          <a:lstStyle/>
          <a:p>
            <a:pPr marL="0" indent="0">
              <a:buNone/>
            </a:pPr>
            <a:r>
              <a:rPr lang="en-US" dirty="0"/>
              <a:t>The WHERE clause can contain one or more OR operators.</a:t>
            </a:r>
          </a:p>
          <a:p>
            <a:pPr marL="0" indent="0">
              <a:buNone/>
            </a:pPr>
            <a:r>
              <a:rPr lang="en-US" dirty="0"/>
              <a:t>The OR operator is used to filter records based on more than one condition, like if you want to return all customers from Germany but also those from Spain:</a:t>
            </a:r>
          </a:p>
          <a:p>
            <a:pPr marL="0" indent="0">
              <a:buNone/>
            </a:pPr>
            <a:r>
              <a:rPr lang="en-US" dirty="0"/>
              <a:t>Example</a:t>
            </a:r>
          </a:p>
          <a:p>
            <a:pPr marL="0" indent="0">
              <a:buNone/>
            </a:pPr>
            <a:r>
              <a:rPr lang="en-US" dirty="0"/>
              <a:t>Select all customers from UK or USA:</a:t>
            </a:r>
          </a:p>
          <a:p>
            <a:pPr marL="0" indent="0">
              <a:buNone/>
            </a:pPr>
            <a:endParaRPr lang="en-US" dirty="0"/>
          </a:p>
          <a:p>
            <a:pPr marL="0" indent="0">
              <a:buNone/>
            </a:pPr>
            <a:r>
              <a:rPr lang="en-US" dirty="0"/>
              <a:t>SELECT *</a:t>
            </a:r>
          </a:p>
          <a:p>
            <a:pPr marL="0" indent="0">
              <a:buNone/>
            </a:pPr>
            <a:r>
              <a:rPr lang="en-US" dirty="0"/>
              <a:t>FROM Customers</a:t>
            </a:r>
          </a:p>
          <a:p>
            <a:pPr marL="0" indent="0">
              <a:buNone/>
            </a:pPr>
            <a:r>
              <a:rPr lang="en-US" dirty="0"/>
              <a:t>WHERE country = 'USA' OR Country = 'UK';</a:t>
            </a:r>
          </a:p>
          <a:p>
            <a:pPr marL="0" indent="0">
              <a:buNone/>
            </a:pPr>
            <a:endParaRPr lang="en-US" dirty="0"/>
          </a:p>
          <a:p>
            <a:pPr marL="0" indent="0">
              <a:buNone/>
            </a:pPr>
            <a:endParaRPr lang="en-US" dirty="0"/>
          </a:p>
          <a:p>
            <a:pPr marL="0" indent="0">
              <a:buNone/>
            </a:pPr>
            <a:r>
              <a:rPr lang="en-US" dirty="0"/>
              <a:t>Syntax</a:t>
            </a:r>
          </a:p>
          <a:p>
            <a:pPr marL="0" indent="0">
              <a:buNone/>
            </a:pPr>
            <a:r>
              <a:rPr lang="en-US" dirty="0"/>
              <a:t>SELECT column1, column2, ...</a:t>
            </a:r>
          </a:p>
          <a:p>
            <a:pPr marL="0" indent="0">
              <a:buNone/>
            </a:pPr>
            <a:r>
              <a:rPr lang="en-US" dirty="0"/>
              <a:t>FROM </a:t>
            </a:r>
            <a:r>
              <a:rPr lang="en-US" dirty="0" err="1"/>
              <a:t>table_name</a:t>
            </a:r>
            <a:endParaRPr lang="en-US" dirty="0"/>
          </a:p>
          <a:p>
            <a:pPr marL="0" indent="0">
              <a:buNone/>
            </a:pPr>
            <a:r>
              <a:rPr lang="en-US" dirty="0"/>
              <a:t>WHERE condition1 OR condition2 OR condition3 ...;</a:t>
            </a:r>
            <a:endParaRPr lang="en-IN" dirty="0"/>
          </a:p>
        </p:txBody>
      </p:sp>
    </p:spTree>
    <p:extLst>
      <p:ext uri="{BB962C8B-B14F-4D97-AF65-F5344CB8AC3E}">
        <p14:creationId xmlns:p14="http://schemas.microsoft.com/office/powerpoint/2010/main" val="2452217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27A66-2A0E-77DF-AF1C-9B310D1330D0}"/>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54B56986-031A-1ACD-A8F2-77F981C10801}"/>
              </a:ext>
            </a:extLst>
          </p:cNvPr>
          <p:cNvGraphicFramePr>
            <a:graphicFrameLocks noGrp="1"/>
          </p:cNvGraphicFramePr>
          <p:nvPr>
            <p:ph idx="1"/>
            <p:extLst>
              <p:ext uri="{D42A27DB-BD31-4B8C-83A1-F6EECF244321}">
                <p14:modId xmlns:p14="http://schemas.microsoft.com/office/powerpoint/2010/main" val="3192200488"/>
              </p:ext>
            </p:extLst>
          </p:nvPr>
        </p:nvGraphicFramePr>
        <p:xfrm>
          <a:off x="1435767" y="2751614"/>
          <a:ext cx="7425480" cy="1676400"/>
        </p:xfrm>
        <a:graphic>
          <a:graphicData uri="http://schemas.openxmlformats.org/drawingml/2006/table">
            <a:tbl>
              <a:tblPr/>
              <a:tblGrid>
                <a:gridCol w="1485096">
                  <a:extLst>
                    <a:ext uri="{9D8B030D-6E8A-4147-A177-3AD203B41FA5}">
                      <a16:colId xmlns:a16="http://schemas.microsoft.com/office/drawing/2014/main" val="3792985184"/>
                    </a:ext>
                  </a:extLst>
                </a:gridCol>
                <a:gridCol w="1485096">
                  <a:extLst>
                    <a:ext uri="{9D8B030D-6E8A-4147-A177-3AD203B41FA5}">
                      <a16:colId xmlns:a16="http://schemas.microsoft.com/office/drawing/2014/main" val="1701175016"/>
                    </a:ext>
                  </a:extLst>
                </a:gridCol>
                <a:gridCol w="1485096">
                  <a:extLst>
                    <a:ext uri="{9D8B030D-6E8A-4147-A177-3AD203B41FA5}">
                      <a16:colId xmlns:a16="http://schemas.microsoft.com/office/drawing/2014/main" val="3065556121"/>
                    </a:ext>
                  </a:extLst>
                </a:gridCol>
                <a:gridCol w="1485096">
                  <a:extLst>
                    <a:ext uri="{9D8B030D-6E8A-4147-A177-3AD203B41FA5}">
                      <a16:colId xmlns:a16="http://schemas.microsoft.com/office/drawing/2014/main" val="2105513117"/>
                    </a:ext>
                  </a:extLst>
                </a:gridCol>
                <a:gridCol w="1485096">
                  <a:extLst>
                    <a:ext uri="{9D8B030D-6E8A-4147-A177-3AD203B41FA5}">
                      <a16:colId xmlns:a16="http://schemas.microsoft.com/office/drawing/2014/main" val="3041613127"/>
                    </a:ext>
                  </a:extLst>
                </a:gridCol>
              </a:tblGrid>
              <a:tr h="0">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first_name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last_name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age</a:t>
                      </a:r>
                    </a:p>
                  </a:txBody>
                  <a:tcPr marL="137160" marR="137160" marT="30480" marB="30480" anchor="ctr">
                    <a:lnL>
                      <a:noFill/>
                    </a:lnL>
                    <a:lnR>
                      <a:noFill/>
                    </a:lnR>
                    <a:lnT>
                      <a:noFill/>
                    </a:lnT>
                    <a:lnB>
                      <a:noFill/>
                    </a:lnB>
                  </a:tcPr>
                </a:tc>
                <a:tc>
                  <a:txBody>
                    <a:bodyPr/>
                    <a:lstStyle/>
                    <a:p>
                      <a:pPr algn="l"/>
                      <a:r>
                        <a:rPr lang="en-IN" b="0">
                          <a:effectLst/>
                          <a:latin typeface="EuclidCircularA-Medium"/>
                        </a:rPr>
                        <a:t>country</a:t>
                      </a:r>
                    </a:p>
                  </a:txBody>
                  <a:tcPr marL="137160" marR="137160" marT="30480" marB="30480" anchor="ctr">
                    <a:lnL>
                      <a:noFill/>
                    </a:lnL>
                    <a:lnR>
                      <a:noFill/>
                    </a:lnR>
                    <a:lnT>
                      <a:noFill/>
                    </a:lnT>
                    <a:lnB>
                      <a:noFill/>
                    </a:lnB>
                  </a:tcPr>
                </a:tc>
                <a:extLst>
                  <a:ext uri="{0D108BD9-81ED-4DB2-BD59-A6C34878D82A}">
                    <a16:rowId xmlns:a16="http://schemas.microsoft.com/office/drawing/2014/main" val="1890039638"/>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Doe</a:t>
                      </a:r>
                    </a:p>
                  </a:txBody>
                  <a:tcPr marL="137160" marR="137160" marT="30480" marB="30480" anchor="ctr">
                    <a:lnL>
                      <a:noFill/>
                    </a:lnL>
                    <a:lnR>
                      <a:noFill/>
                    </a:lnR>
                    <a:lnT>
                      <a:noFill/>
                    </a:lnT>
                    <a:lnB>
                      <a:noFill/>
                    </a:lnB>
                  </a:tcPr>
                </a:tc>
                <a:tc>
                  <a:txBody>
                    <a:bodyPr/>
                    <a:lstStyle/>
                    <a:p>
                      <a:pPr algn="l"/>
                      <a:r>
                        <a:rPr lang="en-IN" b="0">
                          <a:effectLst/>
                          <a:latin typeface="EuclidCircularA-Regular"/>
                        </a:rPr>
                        <a:t>31</a:t>
                      </a:r>
                    </a:p>
                  </a:txBody>
                  <a:tcPr marL="137160" marR="137160" marT="30480" marB="30480" anchor="ctr">
                    <a:lnL>
                      <a:noFill/>
                    </a:lnL>
                    <a:lnR>
                      <a:noFill/>
                    </a:lnR>
                    <a:lnT>
                      <a:noFill/>
                    </a:lnT>
                    <a:lnB>
                      <a:noFill/>
                    </a:lnB>
                  </a:tcPr>
                </a:tc>
                <a:tc>
                  <a:txBody>
                    <a:bodyPr/>
                    <a:lstStyle/>
                    <a:p>
                      <a:pPr algn="l"/>
                      <a:r>
                        <a:rPr lang="en-IN" b="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2678504011"/>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a:effectLst/>
                          <a:latin typeface="EuclidCircularA-Regular"/>
                        </a:rPr>
                        <a:t>Robert</a:t>
                      </a:r>
                    </a:p>
                  </a:txBody>
                  <a:tcPr marL="137160" marR="137160" marT="30480" marB="30480" anchor="ctr">
                    <a:lnL>
                      <a:noFill/>
                    </a:lnL>
                    <a:lnR>
                      <a:noFill/>
                    </a:lnR>
                    <a:lnT>
                      <a:noFill/>
                    </a:lnT>
                    <a:lnB>
                      <a:noFill/>
                    </a:lnB>
                  </a:tcPr>
                </a:tc>
                <a:tc>
                  <a:txBody>
                    <a:bodyPr/>
                    <a:lstStyle/>
                    <a:p>
                      <a:pPr algn="l"/>
                      <a:r>
                        <a:rPr lang="en-IN" b="0">
                          <a:effectLst/>
                          <a:latin typeface="EuclidCircularA-Regular"/>
                        </a:rPr>
                        <a:t>Luna</a:t>
                      </a:r>
                    </a:p>
                  </a:txBody>
                  <a:tcPr marL="137160" marR="137160" marT="30480" marB="30480" anchor="ctr">
                    <a:lnL>
                      <a:noFill/>
                    </a:lnL>
                    <a:lnR>
                      <a:noFill/>
                    </a:lnR>
                    <a:lnT>
                      <a:noFill/>
                    </a:lnT>
                    <a:lnB>
                      <a:noFill/>
                    </a:lnB>
                  </a:tcPr>
                </a:tc>
                <a:tc>
                  <a:txBody>
                    <a:bodyPr/>
                    <a:lstStyle/>
                    <a:p>
                      <a:pPr algn="l"/>
                      <a:r>
                        <a:rPr lang="en-IN" b="0">
                          <a:effectLst/>
                          <a:latin typeface="EuclidCircularA-Regular"/>
                        </a:rPr>
                        <a:t>22</a:t>
                      </a:r>
                    </a:p>
                  </a:txBody>
                  <a:tcPr marL="137160" marR="137160" marT="30480" marB="30480" anchor="ctr">
                    <a:lnL>
                      <a:noFill/>
                    </a:lnL>
                    <a:lnR>
                      <a:noFill/>
                    </a:lnR>
                    <a:lnT>
                      <a:noFill/>
                    </a:lnT>
                    <a:lnB>
                      <a:noFill/>
                    </a:lnB>
                  </a:tcPr>
                </a:tc>
                <a:tc>
                  <a:txBody>
                    <a:bodyPr/>
                    <a:lstStyle/>
                    <a:p>
                      <a:pPr algn="l"/>
                      <a:r>
                        <a:rPr lang="en-IN" b="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873286638"/>
                  </a:ext>
                </a:extLst>
              </a:tr>
              <a:tr h="0">
                <a:tc>
                  <a:txBody>
                    <a:bodyPr/>
                    <a:lstStyle/>
                    <a:p>
                      <a:pPr algn="l"/>
                      <a:r>
                        <a:rPr lang="en-IN" b="0">
                          <a:effectLst/>
                          <a:latin typeface="EuclidCircularA-Regular"/>
                        </a:rPr>
                        <a:t>3</a:t>
                      </a:r>
                    </a:p>
                  </a:txBody>
                  <a:tcPr marL="137160" marR="137160" marT="30480" marB="30480" anchor="ctr">
                    <a:lnL>
                      <a:noFill/>
                    </a:lnL>
                    <a:lnR>
                      <a:noFill/>
                    </a:lnR>
                    <a:lnT>
                      <a:noFill/>
                    </a:lnT>
                    <a:lnB>
                      <a:noFill/>
                    </a:lnB>
                  </a:tcPr>
                </a:tc>
                <a:tc>
                  <a:txBody>
                    <a:bodyPr/>
                    <a:lstStyle/>
                    <a:p>
                      <a:pPr algn="l"/>
                      <a:r>
                        <a:rPr lang="en-IN" b="0">
                          <a:effectLst/>
                          <a:latin typeface="EuclidCircularA-Regular"/>
                        </a:rPr>
                        <a:t>David</a:t>
                      </a:r>
                    </a:p>
                  </a:txBody>
                  <a:tcPr marL="137160" marR="137160" marT="30480" marB="30480" anchor="ctr">
                    <a:lnL>
                      <a:noFill/>
                    </a:lnL>
                    <a:lnR>
                      <a:noFill/>
                    </a:lnR>
                    <a:lnT>
                      <a:noFill/>
                    </a:lnT>
                    <a:lnB>
                      <a:noFill/>
                    </a:lnB>
                  </a:tcPr>
                </a:tc>
                <a:tc>
                  <a:txBody>
                    <a:bodyPr/>
                    <a:lstStyle/>
                    <a:p>
                      <a:pPr algn="l"/>
                      <a:r>
                        <a:rPr lang="en-IN" b="0">
                          <a:effectLst/>
                          <a:latin typeface="EuclidCircularA-Regular"/>
                        </a:rPr>
                        <a:t>Robinson</a:t>
                      </a:r>
                    </a:p>
                  </a:txBody>
                  <a:tcPr marL="137160" marR="137160" marT="30480" marB="30480" anchor="ctr">
                    <a:lnL>
                      <a:noFill/>
                    </a:lnL>
                    <a:lnR>
                      <a:noFill/>
                    </a:lnR>
                    <a:lnT>
                      <a:noFill/>
                    </a:lnT>
                    <a:lnB>
                      <a:noFill/>
                    </a:lnB>
                  </a:tcPr>
                </a:tc>
                <a:tc>
                  <a:txBody>
                    <a:bodyPr/>
                    <a:lstStyle/>
                    <a:p>
                      <a:pPr algn="l"/>
                      <a:r>
                        <a:rPr lang="en-IN" b="0">
                          <a:effectLst/>
                          <a:latin typeface="EuclidCircularA-Regular"/>
                        </a:rPr>
                        <a:t>22</a:t>
                      </a:r>
                    </a:p>
                  </a:txBody>
                  <a:tcPr marL="137160" marR="137160" marT="30480" marB="30480" anchor="ctr">
                    <a:lnL>
                      <a:noFill/>
                    </a:lnL>
                    <a:lnR>
                      <a:noFill/>
                    </a:lnR>
                    <a:lnT>
                      <a:noFill/>
                    </a:lnT>
                    <a:lnB>
                      <a:noFill/>
                    </a:lnB>
                  </a:tcPr>
                </a:tc>
                <a:tc>
                  <a:txBody>
                    <a:bodyPr/>
                    <a:lstStyle/>
                    <a:p>
                      <a:pPr algn="l"/>
                      <a:r>
                        <a:rPr lang="en-IN" b="0">
                          <a:effectLst/>
                          <a:latin typeface="EuclidCircularA-Regular"/>
                        </a:rPr>
                        <a:t>UK</a:t>
                      </a:r>
                    </a:p>
                  </a:txBody>
                  <a:tcPr marL="137160" marR="137160" marT="30480" marB="30480" anchor="ctr">
                    <a:lnL>
                      <a:noFill/>
                    </a:lnL>
                    <a:lnR>
                      <a:noFill/>
                    </a:lnR>
                    <a:lnT>
                      <a:noFill/>
                    </a:lnT>
                    <a:lnB>
                      <a:noFill/>
                    </a:lnB>
                  </a:tcPr>
                </a:tc>
                <a:extLst>
                  <a:ext uri="{0D108BD9-81ED-4DB2-BD59-A6C34878D82A}">
                    <a16:rowId xmlns:a16="http://schemas.microsoft.com/office/drawing/2014/main" val="2569590410"/>
                  </a:ext>
                </a:extLst>
              </a:tr>
              <a:tr h="0">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Reinhardt</a:t>
                      </a:r>
                    </a:p>
                  </a:txBody>
                  <a:tcPr marL="137160" marR="137160" marT="30480" marB="30480" anchor="ctr">
                    <a:lnL>
                      <a:noFill/>
                    </a:lnL>
                    <a:lnR>
                      <a:noFill/>
                    </a:lnR>
                    <a:lnT>
                      <a:noFill/>
                    </a:lnT>
                    <a:lnB>
                      <a:noFill/>
                    </a:lnB>
                  </a:tcPr>
                </a:tc>
                <a:tc>
                  <a:txBody>
                    <a:bodyPr/>
                    <a:lstStyle/>
                    <a:p>
                      <a:pPr algn="l"/>
                      <a:r>
                        <a:rPr lang="en-IN" b="0">
                          <a:effectLst/>
                          <a:latin typeface="EuclidCircularA-Regular"/>
                        </a:rPr>
                        <a:t>25</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UK</a:t>
                      </a:r>
                    </a:p>
                  </a:txBody>
                  <a:tcPr marL="137160" marR="137160" marT="30480" marB="30480" anchor="ctr">
                    <a:lnL>
                      <a:noFill/>
                    </a:lnL>
                    <a:lnR>
                      <a:noFill/>
                    </a:lnR>
                    <a:lnT>
                      <a:noFill/>
                    </a:lnT>
                    <a:lnB>
                      <a:noFill/>
                    </a:lnB>
                  </a:tcPr>
                </a:tc>
                <a:extLst>
                  <a:ext uri="{0D108BD9-81ED-4DB2-BD59-A6C34878D82A}">
                    <a16:rowId xmlns:a16="http://schemas.microsoft.com/office/drawing/2014/main" val="211488278"/>
                  </a:ext>
                </a:extLst>
              </a:tr>
            </a:tbl>
          </a:graphicData>
        </a:graphic>
      </p:graphicFrame>
      <p:sp>
        <p:nvSpPr>
          <p:cNvPr id="5" name="Rectangle 1">
            <a:extLst>
              <a:ext uri="{FF2B5EF4-FFF2-40B4-BE49-F238E27FC236}">
                <a16:creationId xmlns:a16="http://schemas.microsoft.com/office/drawing/2014/main" id="{1F6C7587-2CC6-D328-925B-62ACA0CEDB8D}"/>
              </a:ext>
            </a:extLst>
          </p:cNvPr>
          <p:cNvSpPr>
            <a:spLocks noChangeArrowheads="1"/>
          </p:cNvSpPr>
          <p:nvPr/>
        </p:nvSpPr>
        <p:spPr bwMode="auto">
          <a:xfrm>
            <a:off x="-4177500" y="-323165"/>
            <a:ext cx="163695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8322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27A66-2A0E-77DF-AF1C-9B310D1330D0}"/>
              </a:ext>
            </a:extLst>
          </p:cNvPr>
          <p:cNvSpPr>
            <a:spLocks noGrp="1"/>
          </p:cNvSpPr>
          <p:nvPr>
            <p:ph type="title"/>
          </p:nvPr>
        </p:nvSpPr>
        <p:spPr/>
        <p:txBody>
          <a:bodyPr/>
          <a:lstStyle/>
          <a:p>
            <a:r>
              <a:rPr lang="en-US" dirty="0"/>
              <a:t>The NOT Operator</a:t>
            </a:r>
            <a:br>
              <a:rPr lang="en-US" dirty="0"/>
            </a:br>
            <a:endParaRPr lang="en-IN" dirty="0"/>
          </a:p>
        </p:txBody>
      </p:sp>
      <p:sp>
        <p:nvSpPr>
          <p:cNvPr id="3" name="Content Placeholder 2">
            <a:extLst>
              <a:ext uri="{FF2B5EF4-FFF2-40B4-BE49-F238E27FC236}">
                <a16:creationId xmlns:a16="http://schemas.microsoft.com/office/drawing/2014/main" id="{512478A7-C792-2DAD-EF2B-BEE5B9F19288}"/>
              </a:ext>
            </a:extLst>
          </p:cNvPr>
          <p:cNvSpPr>
            <a:spLocks noGrp="1"/>
          </p:cNvSpPr>
          <p:nvPr>
            <p:ph idx="1"/>
          </p:nvPr>
        </p:nvSpPr>
        <p:spPr/>
        <p:txBody>
          <a:bodyPr>
            <a:normAutofit fontScale="70000" lnSpcReduction="20000"/>
          </a:bodyPr>
          <a:lstStyle/>
          <a:p>
            <a:pPr marL="0" indent="0">
              <a:buNone/>
            </a:pPr>
            <a:r>
              <a:rPr lang="en-US" dirty="0"/>
              <a:t>The NOT operator is used in combination with other operators to give the opposite result, also called the negative result.</a:t>
            </a:r>
          </a:p>
          <a:p>
            <a:pPr marL="0" indent="0">
              <a:buNone/>
            </a:pPr>
            <a:r>
              <a:rPr lang="en-US" dirty="0"/>
              <a:t>In the select statement below we want to return all customers that are NOT from Spain:</a:t>
            </a:r>
          </a:p>
          <a:p>
            <a:pPr marL="0" indent="0">
              <a:buNone/>
            </a:pPr>
            <a:r>
              <a:rPr lang="en-US" dirty="0"/>
              <a:t>Example</a:t>
            </a:r>
          </a:p>
          <a:p>
            <a:pPr marL="0" indent="0">
              <a:buNone/>
            </a:pPr>
            <a:r>
              <a:rPr lang="en-US" dirty="0"/>
              <a:t>Select only the customers that are NOT from UK:</a:t>
            </a:r>
          </a:p>
          <a:p>
            <a:pPr marL="0" indent="0">
              <a:buNone/>
            </a:pPr>
            <a:r>
              <a:rPr lang="en-US" dirty="0"/>
              <a:t>SELECT * FROM Customers</a:t>
            </a:r>
          </a:p>
          <a:p>
            <a:pPr marL="0" indent="0">
              <a:buNone/>
            </a:pPr>
            <a:r>
              <a:rPr lang="en-US" dirty="0"/>
              <a:t>WHERE NOT Country = ‘UK';</a:t>
            </a:r>
          </a:p>
          <a:p>
            <a:pPr marL="0" indent="0">
              <a:buNone/>
            </a:pPr>
            <a:r>
              <a:rPr lang="en-US" dirty="0"/>
              <a:t>In the example above, the NOT operator is used in combination with the = operator, but it can be used in combination with other comparison and/or logical operators. See examples below.</a:t>
            </a:r>
          </a:p>
          <a:p>
            <a:pPr marL="0" indent="0">
              <a:buNone/>
            </a:pPr>
            <a:r>
              <a:rPr lang="en-US" dirty="0"/>
              <a:t>Syntax</a:t>
            </a:r>
          </a:p>
          <a:p>
            <a:pPr marL="0" indent="0">
              <a:buNone/>
            </a:pPr>
            <a:r>
              <a:rPr lang="en-US" dirty="0"/>
              <a:t>SELECT column1, column2, ...</a:t>
            </a:r>
          </a:p>
          <a:p>
            <a:pPr marL="0" indent="0">
              <a:buNone/>
            </a:pPr>
            <a:r>
              <a:rPr lang="en-US" dirty="0"/>
              <a:t>FROM </a:t>
            </a:r>
            <a:r>
              <a:rPr lang="en-US" dirty="0" err="1"/>
              <a:t>table_name</a:t>
            </a:r>
            <a:endParaRPr lang="en-US" dirty="0"/>
          </a:p>
          <a:p>
            <a:pPr marL="0" indent="0">
              <a:buNone/>
            </a:pPr>
            <a:r>
              <a:rPr lang="en-US" dirty="0"/>
              <a:t>WHERE NOT condition;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69303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C5FCA20-C413-FA7A-C249-48C69415AA06}"/>
              </a:ext>
            </a:extLst>
          </p:cNvPr>
          <p:cNvGraphicFramePr>
            <a:graphicFrameLocks noGrp="1"/>
          </p:cNvGraphicFramePr>
          <p:nvPr>
            <p:ph idx="1"/>
            <p:extLst>
              <p:ext uri="{D42A27DB-BD31-4B8C-83A1-F6EECF244321}">
                <p14:modId xmlns:p14="http://schemas.microsoft.com/office/powerpoint/2010/main" val="2628449862"/>
              </p:ext>
            </p:extLst>
          </p:nvPr>
        </p:nvGraphicFramePr>
        <p:xfrm>
          <a:off x="1339517" y="2165682"/>
          <a:ext cx="7521730" cy="2369012"/>
        </p:xfrm>
        <a:graphic>
          <a:graphicData uri="http://schemas.openxmlformats.org/drawingml/2006/table">
            <a:tbl>
              <a:tblPr/>
              <a:tblGrid>
                <a:gridCol w="1504346">
                  <a:extLst>
                    <a:ext uri="{9D8B030D-6E8A-4147-A177-3AD203B41FA5}">
                      <a16:colId xmlns:a16="http://schemas.microsoft.com/office/drawing/2014/main" val="15696397"/>
                    </a:ext>
                  </a:extLst>
                </a:gridCol>
                <a:gridCol w="1504346">
                  <a:extLst>
                    <a:ext uri="{9D8B030D-6E8A-4147-A177-3AD203B41FA5}">
                      <a16:colId xmlns:a16="http://schemas.microsoft.com/office/drawing/2014/main" val="2346095165"/>
                    </a:ext>
                  </a:extLst>
                </a:gridCol>
                <a:gridCol w="1504346">
                  <a:extLst>
                    <a:ext uri="{9D8B030D-6E8A-4147-A177-3AD203B41FA5}">
                      <a16:colId xmlns:a16="http://schemas.microsoft.com/office/drawing/2014/main" val="3277354841"/>
                    </a:ext>
                  </a:extLst>
                </a:gridCol>
                <a:gridCol w="1504346">
                  <a:extLst>
                    <a:ext uri="{9D8B030D-6E8A-4147-A177-3AD203B41FA5}">
                      <a16:colId xmlns:a16="http://schemas.microsoft.com/office/drawing/2014/main" val="2378047170"/>
                    </a:ext>
                  </a:extLst>
                </a:gridCol>
                <a:gridCol w="1504346">
                  <a:extLst>
                    <a:ext uri="{9D8B030D-6E8A-4147-A177-3AD203B41FA5}">
                      <a16:colId xmlns:a16="http://schemas.microsoft.com/office/drawing/2014/main" val="3070678425"/>
                    </a:ext>
                  </a:extLst>
                </a:gridCol>
              </a:tblGrid>
              <a:tr h="592253">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first_name</a:t>
                      </a:r>
                    </a:p>
                  </a:txBody>
                  <a:tcPr marL="137160" marR="137160" marT="30480" marB="30480" anchor="ctr">
                    <a:lnL>
                      <a:noFill/>
                    </a:lnL>
                    <a:lnR>
                      <a:noFill/>
                    </a:lnR>
                    <a:lnT>
                      <a:noFill/>
                    </a:lnT>
                    <a:lnB>
                      <a:noFill/>
                    </a:lnB>
                  </a:tcPr>
                </a:tc>
                <a:tc>
                  <a:txBody>
                    <a:bodyPr/>
                    <a:lstStyle/>
                    <a:p>
                      <a:pPr algn="l"/>
                      <a:r>
                        <a:rPr lang="en-IN" b="0" dirty="0" err="1">
                          <a:effectLst/>
                          <a:latin typeface="EuclidCircularA-Medium"/>
                        </a:rPr>
                        <a:t>last_name</a:t>
                      </a:r>
                      <a:endParaRPr lang="en-IN" b="0" dirty="0">
                        <a:effectLst/>
                        <a:latin typeface="EuclidCircularA-Medium"/>
                      </a:endParaRPr>
                    </a:p>
                  </a:txBody>
                  <a:tcPr marL="137160" marR="137160" marT="30480" marB="30480" anchor="ctr">
                    <a:lnL>
                      <a:noFill/>
                    </a:lnL>
                    <a:lnR>
                      <a:noFill/>
                    </a:lnR>
                    <a:lnT>
                      <a:noFill/>
                    </a:lnT>
                    <a:lnB>
                      <a:noFill/>
                    </a:lnB>
                  </a:tcPr>
                </a:tc>
                <a:tc>
                  <a:txBody>
                    <a:bodyPr/>
                    <a:lstStyle/>
                    <a:p>
                      <a:pPr algn="l"/>
                      <a:r>
                        <a:rPr lang="en-IN" b="0">
                          <a:effectLst/>
                          <a:latin typeface="EuclidCircularA-Medium"/>
                        </a:rPr>
                        <a:t>age</a:t>
                      </a:r>
                    </a:p>
                  </a:txBody>
                  <a:tcPr marL="137160" marR="137160" marT="30480" marB="30480" anchor="ctr">
                    <a:lnL>
                      <a:noFill/>
                    </a:lnL>
                    <a:lnR>
                      <a:noFill/>
                    </a:lnR>
                    <a:lnT>
                      <a:noFill/>
                    </a:lnT>
                    <a:lnB>
                      <a:noFill/>
                    </a:lnB>
                  </a:tcPr>
                </a:tc>
                <a:tc>
                  <a:txBody>
                    <a:bodyPr/>
                    <a:lstStyle/>
                    <a:p>
                      <a:pPr algn="l"/>
                      <a:r>
                        <a:rPr lang="en-IN" b="0">
                          <a:effectLst/>
                          <a:latin typeface="EuclidCircularA-Medium"/>
                        </a:rPr>
                        <a:t>country</a:t>
                      </a:r>
                    </a:p>
                  </a:txBody>
                  <a:tcPr marL="137160" marR="137160" marT="30480" marB="30480" anchor="ctr">
                    <a:lnL>
                      <a:noFill/>
                    </a:lnL>
                    <a:lnR>
                      <a:noFill/>
                    </a:lnR>
                    <a:lnT>
                      <a:noFill/>
                    </a:lnT>
                    <a:lnB>
                      <a:noFill/>
                    </a:lnB>
                  </a:tcPr>
                </a:tc>
                <a:extLst>
                  <a:ext uri="{0D108BD9-81ED-4DB2-BD59-A6C34878D82A}">
                    <a16:rowId xmlns:a16="http://schemas.microsoft.com/office/drawing/2014/main" val="4019322584"/>
                  </a:ext>
                </a:extLst>
              </a:tr>
              <a:tr h="592253">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Doe</a:t>
                      </a:r>
                    </a:p>
                  </a:txBody>
                  <a:tcPr marL="137160" marR="137160" marT="30480" marB="30480" anchor="ctr">
                    <a:lnL>
                      <a:noFill/>
                    </a:lnL>
                    <a:lnR>
                      <a:noFill/>
                    </a:lnR>
                    <a:lnT>
                      <a:noFill/>
                    </a:lnT>
                    <a:lnB>
                      <a:noFill/>
                    </a:lnB>
                  </a:tcPr>
                </a:tc>
                <a:tc>
                  <a:txBody>
                    <a:bodyPr/>
                    <a:lstStyle/>
                    <a:p>
                      <a:pPr algn="l"/>
                      <a:r>
                        <a:rPr lang="en-IN" b="0">
                          <a:effectLst/>
                          <a:latin typeface="EuclidCircularA-Regular"/>
                        </a:rPr>
                        <a:t>31</a:t>
                      </a:r>
                    </a:p>
                  </a:txBody>
                  <a:tcPr marL="137160" marR="137160" marT="30480" marB="30480" anchor="ctr">
                    <a:lnL>
                      <a:noFill/>
                    </a:lnL>
                    <a:lnR>
                      <a:noFill/>
                    </a:lnR>
                    <a:lnT>
                      <a:noFill/>
                    </a:lnT>
                    <a:lnB>
                      <a:noFill/>
                    </a:lnB>
                  </a:tcPr>
                </a:tc>
                <a:tc>
                  <a:txBody>
                    <a:bodyPr/>
                    <a:lstStyle/>
                    <a:p>
                      <a:pPr algn="l"/>
                      <a:r>
                        <a:rPr lang="en-IN" b="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2565168375"/>
                  </a:ext>
                </a:extLst>
              </a:tr>
              <a:tr h="592253">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a:effectLst/>
                          <a:latin typeface="EuclidCircularA-Regular"/>
                        </a:rPr>
                        <a:t>Robert</a:t>
                      </a:r>
                    </a:p>
                  </a:txBody>
                  <a:tcPr marL="137160" marR="137160" marT="30480" marB="30480" anchor="ctr">
                    <a:lnL>
                      <a:noFill/>
                    </a:lnL>
                    <a:lnR>
                      <a:noFill/>
                    </a:lnR>
                    <a:lnT>
                      <a:noFill/>
                    </a:lnT>
                    <a:lnB>
                      <a:noFill/>
                    </a:lnB>
                  </a:tcPr>
                </a:tc>
                <a:tc>
                  <a:txBody>
                    <a:bodyPr/>
                    <a:lstStyle/>
                    <a:p>
                      <a:pPr algn="l"/>
                      <a:r>
                        <a:rPr lang="en-IN" b="0">
                          <a:effectLst/>
                          <a:latin typeface="EuclidCircularA-Regular"/>
                        </a:rPr>
                        <a:t>Luna</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22</a:t>
                      </a:r>
                    </a:p>
                  </a:txBody>
                  <a:tcPr marL="137160" marR="137160" marT="30480" marB="30480" anchor="ctr">
                    <a:lnL>
                      <a:noFill/>
                    </a:lnL>
                    <a:lnR>
                      <a:noFill/>
                    </a:lnR>
                    <a:lnT>
                      <a:noFill/>
                    </a:lnT>
                    <a:lnB>
                      <a:noFill/>
                    </a:lnB>
                  </a:tcPr>
                </a:tc>
                <a:tc>
                  <a:txBody>
                    <a:bodyPr/>
                    <a:lstStyle/>
                    <a:p>
                      <a:pPr algn="l"/>
                      <a:r>
                        <a:rPr lang="en-IN" b="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3812680649"/>
                  </a:ext>
                </a:extLst>
              </a:tr>
              <a:tr h="592253">
                <a:tc>
                  <a:txBody>
                    <a:bodyPr/>
                    <a:lstStyle/>
                    <a:p>
                      <a:pPr algn="l"/>
                      <a:r>
                        <a:rPr lang="en-IN" b="0">
                          <a:effectLst/>
                          <a:latin typeface="EuclidCircularA-Regular"/>
                        </a:rPr>
                        <a:t>5</a:t>
                      </a:r>
                    </a:p>
                  </a:txBody>
                  <a:tcPr marL="137160" marR="137160" marT="30480" marB="30480" anchor="ctr">
                    <a:lnL>
                      <a:noFill/>
                    </a:lnL>
                    <a:lnR>
                      <a:noFill/>
                    </a:lnR>
                    <a:lnT>
                      <a:noFill/>
                    </a:lnT>
                    <a:lnB>
                      <a:noFill/>
                    </a:lnB>
                  </a:tcPr>
                </a:tc>
                <a:tc>
                  <a:txBody>
                    <a:bodyPr/>
                    <a:lstStyle/>
                    <a:p>
                      <a:pPr algn="l"/>
                      <a:r>
                        <a:rPr lang="en-IN" b="0">
                          <a:effectLst/>
                          <a:latin typeface="EuclidCircularA-Regular"/>
                        </a:rPr>
                        <a:t>Betty</a:t>
                      </a:r>
                    </a:p>
                  </a:txBody>
                  <a:tcPr marL="137160" marR="137160" marT="30480" marB="30480" anchor="ctr">
                    <a:lnL>
                      <a:noFill/>
                    </a:lnL>
                    <a:lnR>
                      <a:noFill/>
                    </a:lnR>
                    <a:lnT>
                      <a:noFill/>
                    </a:lnT>
                    <a:lnB>
                      <a:noFill/>
                    </a:lnB>
                  </a:tcPr>
                </a:tc>
                <a:tc>
                  <a:txBody>
                    <a:bodyPr/>
                    <a:lstStyle/>
                    <a:p>
                      <a:pPr algn="l"/>
                      <a:r>
                        <a:rPr lang="en-IN" b="0">
                          <a:effectLst/>
                          <a:latin typeface="EuclidCircularA-Regular"/>
                        </a:rPr>
                        <a:t>Doe</a:t>
                      </a:r>
                    </a:p>
                  </a:txBody>
                  <a:tcPr marL="137160" marR="137160" marT="30480" marB="30480" anchor="ctr">
                    <a:lnL>
                      <a:noFill/>
                    </a:lnL>
                    <a:lnR>
                      <a:noFill/>
                    </a:lnR>
                    <a:lnT>
                      <a:noFill/>
                    </a:lnT>
                    <a:lnB>
                      <a:noFill/>
                    </a:lnB>
                  </a:tcPr>
                </a:tc>
                <a:tc>
                  <a:txBody>
                    <a:bodyPr/>
                    <a:lstStyle/>
                    <a:p>
                      <a:pPr algn="l"/>
                      <a:r>
                        <a:rPr lang="en-IN" b="0">
                          <a:effectLst/>
                          <a:latin typeface="EuclidCircularA-Regular"/>
                        </a:rPr>
                        <a:t>28</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UAE</a:t>
                      </a:r>
                    </a:p>
                  </a:txBody>
                  <a:tcPr marL="137160" marR="137160" marT="30480" marB="30480" anchor="ctr">
                    <a:lnL>
                      <a:noFill/>
                    </a:lnL>
                    <a:lnR>
                      <a:noFill/>
                    </a:lnR>
                    <a:lnT>
                      <a:noFill/>
                    </a:lnT>
                    <a:lnB>
                      <a:noFill/>
                    </a:lnB>
                  </a:tcPr>
                </a:tc>
                <a:extLst>
                  <a:ext uri="{0D108BD9-81ED-4DB2-BD59-A6C34878D82A}">
                    <a16:rowId xmlns:a16="http://schemas.microsoft.com/office/drawing/2014/main" val="1869547512"/>
                  </a:ext>
                </a:extLst>
              </a:tr>
            </a:tbl>
          </a:graphicData>
        </a:graphic>
      </p:graphicFrame>
      <p:sp>
        <p:nvSpPr>
          <p:cNvPr id="5" name="Rectangle 1">
            <a:extLst>
              <a:ext uri="{FF2B5EF4-FFF2-40B4-BE49-F238E27FC236}">
                <a16:creationId xmlns:a16="http://schemas.microsoft.com/office/drawing/2014/main" id="{D676471A-640F-E3F0-7178-0DF3B8CF7D57}"/>
              </a:ext>
            </a:extLst>
          </p:cNvPr>
          <p:cNvSpPr>
            <a:spLocks noChangeArrowheads="1"/>
          </p:cNvSpPr>
          <p:nvPr/>
        </p:nvSpPr>
        <p:spPr bwMode="auto">
          <a:xfrm>
            <a:off x="-16246408" y="-4986605"/>
            <a:ext cx="165816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7150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F0A0-0BED-ECF2-F7C9-2F657F8D25B7}"/>
              </a:ext>
            </a:extLst>
          </p:cNvPr>
          <p:cNvSpPr>
            <a:spLocks noGrp="1"/>
          </p:cNvSpPr>
          <p:nvPr>
            <p:ph type="title"/>
          </p:nvPr>
        </p:nvSpPr>
        <p:spPr/>
        <p:txBody>
          <a:bodyPr>
            <a:normAutofit fontScale="90000"/>
          </a:bodyPr>
          <a:lstStyle/>
          <a:p>
            <a:br>
              <a:rPr lang="en-US" b="0" i="0" dirty="0">
                <a:solidFill>
                  <a:srgbClr val="000000"/>
                </a:solidFill>
                <a:effectLst/>
                <a:latin typeface="Segoe UI" panose="020B0502040204020203" pitchFamily="34" charset="0"/>
              </a:rPr>
            </a:br>
            <a:br>
              <a:rPr lang="en-US" b="0" i="0" dirty="0">
                <a:solidFill>
                  <a:srgbClr val="000000"/>
                </a:solidFill>
                <a:effectLst/>
                <a:latin typeface="Segoe UI" panose="020B0502040204020203" pitchFamily="34" charset="0"/>
              </a:rPr>
            </a:b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SQL MIN() and MAX() Functions</a:t>
            </a:r>
            <a:br>
              <a:rPr lang="en-US" b="0" i="0" dirty="0">
                <a:solidFill>
                  <a:srgbClr val="000000"/>
                </a:solidFill>
                <a:effectLst/>
                <a:latin typeface="Segoe UI" panose="020B0502040204020203" pitchFamily="34" charset="0"/>
              </a:rPr>
            </a:br>
            <a:br>
              <a:rPr lang="en-US" b="0" i="0" dirty="0">
                <a:solidFill>
                  <a:srgbClr val="000000"/>
                </a:solidFill>
                <a:effectLst/>
                <a:latin typeface="Verdana" panose="020B0604030504040204" pitchFamily="34" charset="0"/>
              </a:rPr>
            </a:br>
            <a:br>
              <a:rPr lang="en-US" dirty="0"/>
            </a:br>
            <a:endParaRPr lang="en-IN" dirty="0"/>
          </a:p>
        </p:txBody>
      </p:sp>
      <p:sp>
        <p:nvSpPr>
          <p:cNvPr id="3" name="Content Placeholder 2">
            <a:extLst>
              <a:ext uri="{FF2B5EF4-FFF2-40B4-BE49-F238E27FC236}">
                <a16:creationId xmlns:a16="http://schemas.microsoft.com/office/drawing/2014/main" id="{F1703068-6A26-E0B2-5FCF-6F456858D96D}"/>
              </a:ext>
            </a:extLst>
          </p:cNvPr>
          <p:cNvSpPr>
            <a:spLocks noGrp="1"/>
          </p:cNvSpPr>
          <p:nvPr>
            <p:ph idx="1"/>
          </p:nvPr>
        </p:nvSpPr>
        <p:spPr/>
        <p:txBody>
          <a:bodyPr>
            <a:normAutofit fontScale="55000" lnSpcReduction="20000"/>
          </a:bodyPr>
          <a:lstStyle/>
          <a:p>
            <a:pPr marL="0" indent="0">
              <a:buNone/>
            </a:pPr>
            <a:r>
              <a:rPr lang="en-US" dirty="0"/>
              <a:t>The SQL MIN() and MAX() Functions</a:t>
            </a:r>
          </a:p>
          <a:p>
            <a:r>
              <a:rPr lang="en-US" dirty="0"/>
              <a:t>The MIN() function returns the smallest value of the selected column.</a:t>
            </a:r>
          </a:p>
          <a:p>
            <a:r>
              <a:rPr lang="en-US" dirty="0"/>
              <a:t>The MAX() function returns the largest value of the selected column.</a:t>
            </a:r>
          </a:p>
          <a:p>
            <a:r>
              <a:rPr lang="en-US" dirty="0"/>
              <a:t>MIN Example</a:t>
            </a:r>
          </a:p>
          <a:p>
            <a:r>
              <a:rPr lang="en-US" dirty="0"/>
              <a:t>Find the lowest price:</a:t>
            </a:r>
          </a:p>
          <a:p>
            <a:endParaRPr lang="en-US" dirty="0"/>
          </a:p>
          <a:p>
            <a:pPr marL="0" indent="0">
              <a:buNone/>
            </a:pPr>
            <a:r>
              <a:rPr lang="en-US" dirty="0"/>
              <a:t>SELECT MIN(Price)</a:t>
            </a:r>
          </a:p>
          <a:p>
            <a:pPr marL="0" indent="0">
              <a:buNone/>
            </a:pPr>
            <a:r>
              <a:rPr lang="en-US" dirty="0"/>
              <a:t>FROM Products;</a:t>
            </a:r>
          </a:p>
          <a:p>
            <a:pPr marL="0" indent="0">
              <a:buNone/>
              <a:tabLst>
                <a:tab pos="2155825" algn="l"/>
              </a:tabLst>
            </a:pPr>
            <a:r>
              <a:rPr lang="en-US" dirty="0"/>
              <a:t>MAX Example</a:t>
            </a:r>
          </a:p>
          <a:p>
            <a:pPr marL="0" indent="0">
              <a:buNone/>
              <a:tabLst>
                <a:tab pos="2155825" algn="l"/>
              </a:tabLst>
            </a:pPr>
            <a:endParaRPr lang="en-US" dirty="0"/>
          </a:p>
          <a:p>
            <a:pPr marL="0" indent="0">
              <a:buNone/>
              <a:tabLst>
                <a:tab pos="2155825" algn="l"/>
              </a:tabLst>
            </a:pPr>
            <a:r>
              <a:rPr lang="en-US" dirty="0"/>
              <a:t>Find the highest price:</a:t>
            </a:r>
          </a:p>
          <a:p>
            <a:pPr marL="0" indent="0">
              <a:buNone/>
              <a:tabLst>
                <a:tab pos="2155825" algn="l"/>
              </a:tabLst>
            </a:pPr>
            <a:endParaRPr lang="en-US" dirty="0"/>
          </a:p>
          <a:p>
            <a:pPr marL="0" indent="0">
              <a:buNone/>
            </a:pPr>
            <a:r>
              <a:rPr lang="en-US" dirty="0"/>
              <a:t>SELECT MAX(Price)</a:t>
            </a:r>
          </a:p>
          <a:p>
            <a:pPr marL="0" indent="0">
              <a:buNone/>
            </a:pPr>
            <a:r>
              <a:rPr lang="en-US" dirty="0"/>
              <a:t>FROM Products;</a:t>
            </a:r>
            <a:endParaRPr lang="en-IN" dirty="0"/>
          </a:p>
        </p:txBody>
      </p:sp>
    </p:spTree>
    <p:extLst>
      <p:ext uri="{BB962C8B-B14F-4D97-AF65-F5344CB8AC3E}">
        <p14:creationId xmlns:p14="http://schemas.microsoft.com/office/powerpoint/2010/main" val="3999357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4583-927F-A76B-F353-DE51AA689663}"/>
              </a:ext>
            </a:extLst>
          </p:cNvPr>
          <p:cNvSpPr>
            <a:spLocks noGrp="1"/>
          </p:cNvSpPr>
          <p:nvPr>
            <p:ph type="title"/>
          </p:nvPr>
        </p:nvSpPr>
        <p:spPr/>
        <p:txBody>
          <a:bodyPr/>
          <a:lstStyle/>
          <a:p>
            <a:r>
              <a:rPr lang="en-IN" dirty="0"/>
              <a:t>		</a:t>
            </a:r>
          </a:p>
        </p:txBody>
      </p:sp>
      <p:graphicFrame>
        <p:nvGraphicFramePr>
          <p:cNvPr id="4" name="Content Placeholder 3">
            <a:extLst>
              <a:ext uri="{FF2B5EF4-FFF2-40B4-BE49-F238E27FC236}">
                <a16:creationId xmlns:a16="http://schemas.microsoft.com/office/drawing/2014/main" id="{96C9BD7E-E865-90E4-913D-9AABA01DE93A}"/>
              </a:ext>
            </a:extLst>
          </p:cNvPr>
          <p:cNvGraphicFramePr>
            <a:graphicFrameLocks noGrp="1"/>
          </p:cNvGraphicFramePr>
          <p:nvPr>
            <p:ph idx="1"/>
            <p:extLst>
              <p:ext uri="{D42A27DB-BD31-4B8C-83A1-F6EECF244321}">
                <p14:modId xmlns:p14="http://schemas.microsoft.com/office/powerpoint/2010/main" val="2972118468"/>
              </p:ext>
            </p:extLst>
          </p:nvPr>
        </p:nvGraphicFramePr>
        <p:xfrm>
          <a:off x="515711" y="1800696"/>
          <a:ext cx="8404000" cy="2011680"/>
        </p:xfrm>
        <a:graphic>
          <a:graphicData uri="http://schemas.openxmlformats.org/drawingml/2006/table">
            <a:tbl>
              <a:tblPr/>
              <a:tblGrid>
                <a:gridCol w="2101000">
                  <a:extLst>
                    <a:ext uri="{9D8B030D-6E8A-4147-A177-3AD203B41FA5}">
                      <a16:colId xmlns:a16="http://schemas.microsoft.com/office/drawing/2014/main" val="174695093"/>
                    </a:ext>
                  </a:extLst>
                </a:gridCol>
                <a:gridCol w="2101000">
                  <a:extLst>
                    <a:ext uri="{9D8B030D-6E8A-4147-A177-3AD203B41FA5}">
                      <a16:colId xmlns:a16="http://schemas.microsoft.com/office/drawing/2014/main" val="2089383773"/>
                    </a:ext>
                  </a:extLst>
                </a:gridCol>
                <a:gridCol w="2101000">
                  <a:extLst>
                    <a:ext uri="{9D8B030D-6E8A-4147-A177-3AD203B41FA5}">
                      <a16:colId xmlns:a16="http://schemas.microsoft.com/office/drawing/2014/main" val="419006183"/>
                    </a:ext>
                  </a:extLst>
                </a:gridCol>
                <a:gridCol w="2101000">
                  <a:extLst>
                    <a:ext uri="{9D8B030D-6E8A-4147-A177-3AD203B41FA5}">
                      <a16:colId xmlns:a16="http://schemas.microsoft.com/office/drawing/2014/main" val="1533659791"/>
                    </a:ext>
                  </a:extLst>
                </a:gridCol>
              </a:tblGrid>
              <a:tr h="325299">
                <a:tc>
                  <a:txBody>
                    <a:bodyPr/>
                    <a:lstStyle/>
                    <a:p>
                      <a:pPr algn="l"/>
                      <a:r>
                        <a:rPr lang="en-IN" b="0">
                          <a:effectLst/>
                          <a:latin typeface="EuclidCircularA-Medium"/>
                        </a:rPr>
                        <a:t>order_id</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Medium"/>
                        </a:rPr>
                        <a:t>item</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Medium"/>
                        </a:rPr>
                        <a:t>amount</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Medium"/>
                        </a:rPr>
                        <a:t>customer_id</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935581715"/>
                  </a:ext>
                </a:extLst>
              </a:tr>
              <a:tr h="325299">
                <a:tc>
                  <a:txBody>
                    <a:bodyPr/>
                    <a:lstStyle/>
                    <a:p>
                      <a:pPr algn="l"/>
                      <a:r>
                        <a:rPr lang="en-IN" b="0">
                          <a:effectLst/>
                          <a:latin typeface="EuclidCircularA-Regular"/>
                        </a:rPr>
                        <a:t>1</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Keyboard</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400</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4</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2096609988"/>
                  </a:ext>
                </a:extLst>
              </a:tr>
              <a:tr h="325299">
                <a:tc>
                  <a:txBody>
                    <a:bodyPr/>
                    <a:lstStyle/>
                    <a:p>
                      <a:pPr algn="l"/>
                      <a:r>
                        <a:rPr lang="en-IN" b="0">
                          <a:effectLst/>
                          <a:latin typeface="EuclidCircularA-Regular"/>
                        </a:rPr>
                        <a:t>2</a:t>
                      </a:r>
                    </a:p>
                  </a:txBody>
                  <a:tcPr marL="137160" marR="137160" marT="30480" marB="30480" anchor="ctr">
                    <a:lnL>
                      <a:noFill/>
                    </a:lnL>
                    <a:lnR>
                      <a:noFill/>
                    </a:lnR>
                    <a:lnT>
                      <a:noFill/>
                    </a:lnT>
                    <a:lnB>
                      <a:noFill/>
                    </a:lnB>
                    <a:solidFill>
                      <a:srgbClr val="FFFFFF"/>
                    </a:solidFill>
                  </a:tcPr>
                </a:tc>
                <a:tc>
                  <a:txBody>
                    <a:bodyPr/>
                    <a:lstStyle/>
                    <a:p>
                      <a:pPr algn="l"/>
                      <a:r>
                        <a:rPr lang="en-IN" b="0" dirty="0">
                          <a:effectLst/>
                          <a:latin typeface="EuclidCircularA-Regular"/>
                        </a:rPr>
                        <a:t>Mouse</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300</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4</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37787781"/>
                  </a:ext>
                </a:extLst>
              </a:tr>
              <a:tr h="325299">
                <a:tc>
                  <a:txBody>
                    <a:bodyPr/>
                    <a:lstStyle/>
                    <a:p>
                      <a:pPr algn="l"/>
                      <a:r>
                        <a:rPr lang="en-IN" b="0">
                          <a:effectLst/>
                          <a:latin typeface="EuclidCircularA-Regular"/>
                        </a:rPr>
                        <a:t>3</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Monitor</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12000</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3</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2758334597"/>
                  </a:ext>
                </a:extLst>
              </a:tr>
              <a:tr h="325299">
                <a:tc>
                  <a:txBody>
                    <a:bodyPr/>
                    <a:lstStyle/>
                    <a:p>
                      <a:pPr algn="l"/>
                      <a:r>
                        <a:rPr lang="en-IN" b="0">
                          <a:effectLst/>
                          <a:latin typeface="EuclidCircularA-Regular"/>
                        </a:rPr>
                        <a:t>4</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Keyboard</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400</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1</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4234616592"/>
                  </a:ext>
                </a:extLst>
              </a:tr>
              <a:tr h="325299">
                <a:tc>
                  <a:txBody>
                    <a:bodyPr/>
                    <a:lstStyle/>
                    <a:p>
                      <a:pPr algn="l"/>
                      <a:r>
                        <a:rPr lang="en-IN" b="0">
                          <a:effectLst/>
                          <a:latin typeface="EuclidCircularA-Regular"/>
                        </a:rPr>
                        <a:t>5</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Mousepad</a:t>
                      </a:r>
                    </a:p>
                  </a:txBody>
                  <a:tcPr marL="137160" marR="137160" marT="30480" marB="30480" anchor="ctr">
                    <a:lnL>
                      <a:noFill/>
                    </a:lnL>
                    <a:lnR>
                      <a:noFill/>
                    </a:lnR>
                    <a:lnT>
                      <a:noFill/>
                    </a:lnT>
                    <a:lnB>
                      <a:noFill/>
                    </a:lnB>
                    <a:solidFill>
                      <a:srgbClr val="FFFFFF"/>
                    </a:solidFill>
                  </a:tcPr>
                </a:tc>
                <a:tc>
                  <a:txBody>
                    <a:bodyPr/>
                    <a:lstStyle/>
                    <a:p>
                      <a:pPr algn="l"/>
                      <a:r>
                        <a:rPr lang="en-IN" b="0">
                          <a:effectLst/>
                          <a:latin typeface="EuclidCircularA-Regular"/>
                        </a:rPr>
                        <a:t>250</a:t>
                      </a:r>
                    </a:p>
                  </a:txBody>
                  <a:tcPr marL="137160" marR="137160" marT="30480" marB="30480" anchor="ctr">
                    <a:lnL>
                      <a:noFill/>
                    </a:lnL>
                    <a:lnR>
                      <a:noFill/>
                    </a:lnR>
                    <a:lnT>
                      <a:noFill/>
                    </a:lnT>
                    <a:lnB>
                      <a:noFill/>
                    </a:lnB>
                    <a:solidFill>
                      <a:srgbClr val="FFFFFF"/>
                    </a:solidFill>
                  </a:tcPr>
                </a:tc>
                <a:tc>
                  <a:txBody>
                    <a:bodyPr/>
                    <a:lstStyle/>
                    <a:p>
                      <a:pPr algn="l"/>
                      <a:r>
                        <a:rPr lang="en-IN" b="0" dirty="0">
                          <a:effectLst/>
                          <a:latin typeface="EuclidCircularA-Regular"/>
                        </a:rPr>
                        <a:t>2</a:t>
                      </a:r>
                    </a:p>
                  </a:txBody>
                  <a:tcPr marL="137160" marR="137160" marT="30480" marB="30480" anchor="ctr">
                    <a:lnL>
                      <a:noFill/>
                    </a:lnL>
                    <a:lnR>
                      <a:noFill/>
                    </a:lnR>
                    <a:lnT>
                      <a:noFill/>
                    </a:lnT>
                    <a:lnB>
                      <a:noFill/>
                    </a:lnB>
                    <a:solidFill>
                      <a:srgbClr val="FFFFFF"/>
                    </a:solidFill>
                  </a:tcPr>
                </a:tc>
                <a:extLst>
                  <a:ext uri="{0D108BD9-81ED-4DB2-BD59-A6C34878D82A}">
                    <a16:rowId xmlns:a16="http://schemas.microsoft.com/office/drawing/2014/main" val="472435494"/>
                  </a:ext>
                </a:extLst>
              </a:tr>
            </a:tbl>
          </a:graphicData>
        </a:graphic>
      </p:graphicFrame>
      <p:sp>
        <p:nvSpPr>
          <p:cNvPr id="6" name="TextBox 5">
            <a:extLst>
              <a:ext uri="{FF2B5EF4-FFF2-40B4-BE49-F238E27FC236}">
                <a16:creationId xmlns:a16="http://schemas.microsoft.com/office/drawing/2014/main" id="{E57823D9-137A-F8D3-6FDF-D01BA49A680B}"/>
              </a:ext>
            </a:extLst>
          </p:cNvPr>
          <p:cNvSpPr txBox="1"/>
          <p:nvPr/>
        </p:nvSpPr>
        <p:spPr>
          <a:xfrm>
            <a:off x="633562" y="4511941"/>
            <a:ext cx="6094562" cy="646331"/>
          </a:xfrm>
          <a:prstGeom prst="rect">
            <a:avLst/>
          </a:prstGeom>
          <a:noFill/>
        </p:spPr>
        <p:txBody>
          <a:bodyPr wrap="square">
            <a:spAutoFit/>
          </a:bodyPr>
          <a:lstStyle/>
          <a:p>
            <a:pPr marL="0" indent="0">
              <a:buNone/>
            </a:pPr>
            <a:r>
              <a:rPr lang="en-US" dirty="0"/>
              <a:t>SELECT MIN(amount)</a:t>
            </a:r>
          </a:p>
          <a:p>
            <a:pPr marL="0" indent="0">
              <a:buNone/>
            </a:pPr>
            <a:r>
              <a:rPr lang="en-US" dirty="0"/>
              <a:t>FROM Orders;</a:t>
            </a:r>
          </a:p>
        </p:txBody>
      </p:sp>
      <p:graphicFrame>
        <p:nvGraphicFramePr>
          <p:cNvPr id="7" name="Table 6">
            <a:extLst>
              <a:ext uri="{FF2B5EF4-FFF2-40B4-BE49-F238E27FC236}">
                <a16:creationId xmlns:a16="http://schemas.microsoft.com/office/drawing/2014/main" id="{77001C66-E77E-9856-6801-1B056A8067B9}"/>
              </a:ext>
            </a:extLst>
          </p:cNvPr>
          <p:cNvGraphicFramePr>
            <a:graphicFrameLocks noGrp="1"/>
          </p:cNvGraphicFramePr>
          <p:nvPr>
            <p:extLst>
              <p:ext uri="{D42A27DB-BD31-4B8C-83A1-F6EECF244321}">
                <p14:modId xmlns:p14="http://schemas.microsoft.com/office/powerpoint/2010/main" val="820261192"/>
              </p:ext>
            </p:extLst>
          </p:nvPr>
        </p:nvGraphicFramePr>
        <p:xfrm>
          <a:off x="633562" y="5522557"/>
          <a:ext cx="5593751" cy="670560"/>
        </p:xfrm>
        <a:graphic>
          <a:graphicData uri="http://schemas.openxmlformats.org/drawingml/2006/table">
            <a:tbl>
              <a:tblPr/>
              <a:tblGrid>
                <a:gridCol w="5593751">
                  <a:extLst>
                    <a:ext uri="{9D8B030D-6E8A-4147-A177-3AD203B41FA5}">
                      <a16:colId xmlns:a16="http://schemas.microsoft.com/office/drawing/2014/main" val="4088951187"/>
                    </a:ext>
                  </a:extLst>
                </a:gridCol>
              </a:tblGrid>
              <a:tr h="0">
                <a:tc>
                  <a:txBody>
                    <a:bodyPr/>
                    <a:lstStyle/>
                    <a:p>
                      <a:pPr algn="l"/>
                      <a:r>
                        <a:rPr lang="en-IN" b="0" dirty="0">
                          <a:effectLst/>
                          <a:latin typeface="EuclidCircularA-Medium"/>
                        </a:rPr>
                        <a:t>min(amount)</a:t>
                      </a:r>
                    </a:p>
                  </a:txBody>
                  <a:tcPr marL="137160" marR="137160" marT="30480" marB="30480" anchor="ctr">
                    <a:lnL>
                      <a:noFill/>
                    </a:lnL>
                    <a:lnR>
                      <a:noFill/>
                    </a:lnR>
                    <a:lnT>
                      <a:noFill/>
                    </a:lnT>
                    <a:lnB>
                      <a:noFill/>
                    </a:lnB>
                  </a:tcPr>
                </a:tc>
                <a:extLst>
                  <a:ext uri="{0D108BD9-81ED-4DB2-BD59-A6C34878D82A}">
                    <a16:rowId xmlns:a16="http://schemas.microsoft.com/office/drawing/2014/main" val="4125527012"/>
                  </a:ext>
                </a:extLst>
              </a:tr>
              <a:tr h="0">
                <a:tc>
                  <a:txBody>
                    <a:bodyPr/>
                    <a:lstStyle/>
                    <a:p>
                      <a:pPr algn="l"/>
                      <a:r>
                        <a:rPr lang="en-IN" b="0" dirty="0">
                          <a:effectLst/>
                          <a:latin typeface="EuclidCircularA-Regular"/>
                        </a:rPr>
                        <a:t>250</a:t>
                      </a:r>
                    </a:p>
                  </a:txBody>
                  <a:tcPr marL="137160" marR="137160" marT="30480" marB="30480" anchor="ctr">
                    <a:lnL>
                      <a:noFill/>
                    </a:lnL>
                    <a:lnR>
                      <a:noFill/>
                    </a:lnR>
                    <a:lnT>
                      <a:noFill/>
                    </a:lnT>
                    <a:lnB>
                      <a:noFill/>
                    </a:lnB>
                  </a:tcPr>
                </a:tc>
                <a:extLst>
                  <a:ext uri="{0D108BD9-81ED-4DB2-BD59-A6C34878D82A}">
                    <a16:rowId xmlns:a16="http://schemas.microsoft.com/office/drawing/2014/main" val="1607458633"/>
                  </a:ext>
                </a:extLst>
              </a:tr>
            </a:tbl>
          </a:graphicData>
        </a:graphic>
      </p:graphicFrame>
      <p:graphicFrame>
        <p:nvGraphicFramePr>
          <p:cNvPr id="8" name="Table 7">
            <a:extLst>
              <a:ext uri="{FF2B5EF4-FFF2-40B4-BE49-F238E27FC236}">
                <a16:creationId xmlns:a16="http://schemas.microsoft.com/office/drawing/2014/main" id="{0DA10D41-0379-6428-10D8-CBE4B0397961}"/>
              </a:ext>
            </a:extLst>
          </p:cNvPr>
          <p:cNvGraphicFramePr>
            <a:graphicFrameLocks noGrp="1"/>
          </p:cNvGraphicFramePr>
          <p:nvPr>
            <p:extLst>
              <p:ext uri="{D42A27DB-BD31-4B8C-83A1-F6EECF244321}">
                <p14:modId xmlns:p14="http://schemas.microsoft.com/office/powerpoint/2010/main" val="3173692125"/>
              </p:ext>
            </p:extLst>
          </p:nvPr>
        </p:nvGraphicFramePr>
        <p:xfrm>
          <a:off x="7267275" y="5615583"/>
          <a:ext cx="5593751" cy="670560"/>
        </p:xfrm>
        <a:graphic>
          <a:graphicData uri="http://schemas.openxmlformats.org/drawingml/2006/table">
            <a:tbl>
              <a:tblPr/>
              <a:tblGrid>
                <a:gridCol w="5593751">
                  <a:extLst>
                    <a:ext uri="{9D8B030D-6E8A-4147-A177-3AD203B41FA5}">
                      <a16:colId xmlns:a16="http://schemas.microsoft.com/office/drawing/2014/main" val="2831664754"/>
                    </a:ext>
                  </a:extLst>
                </a:gridCol>
              </a:tblGrid>
              <a:tr h="0">
                <a:tc>
                  <a:txBody>
                    <a:bodyPr/>
                    <a:lstStyle/>
                    <a:p>
                      <a:pPr algn="l"/>
                      <a:r>
                        <a:rPr lang="en-IN" b="0" dirty="0">
                          <a:effectLst/>
                          <a:latin typeface="EuclidCircularA-Medium"/>
                        </a:rPr>
                        <a:t>max(amount)</a:t>
                      </a:r>
                    </a:p>
                  </a:txBody>
                  <a:tcPr marL="137160" marR="137160" marT="30480" marB="30480" anchor="ctr">
                    <a:lnL>
                      <a:noFill/>
                    </a:lnL>
                    <a:lnR>
                      <a:noFill/>
                    </a:lnR>
                    <a:lnT>
                      <a:noFill/>
                    </a:lnT>
                    <a:lnB>
                      <a:noFill/>
                    </a:lnB>
                  </a:tcPr>
                </a:tc>
                <a:extLst>
                  <a:ext uri="{0D108BD9-81ED-4DB2-BD59-A6C34878D82A}">
                    <a16:rowId xmlns:a16="http://schemas.microsoft.com/office/drawing/2014/main" val="2947213832"/>
                  </a:ext>
                </a:extLst>
              </a:tr>
              <a:tr h="0">
                <a:tc>
                  <a:txBody>
                    <a:bodyPr/>
                    <a:lstStyle/>
                    <a:p>
                      <a:pPr algn="l"/>
                      <a:r>
                        <a:rPr lang="en-IN" b="0" dirty="0">
                          <a:effectLst/>
                          <a:latin typeface="EuclidCircularA-Regular"/>
                        </a:rPr>
                        <a:t>12000</a:t>
                      </a:r>
                    </a:p>
                  </a:txBody>
                  <a:tcPr marL="137160" marR="137160" marT="30480" marB="30480" anchor="ctr">
                    <a:lnL>
                      <a:noFill/>
                    </a:lnL>
                    <a:lnR>
                      <a:noFill/>
                    </a:lnR>
                    <a:lnT>
                      <a:noFill/>
                    </a:lnT>
                    <a:lnB>
                      <a:noFill/>
                    </a:lnB>
                  </a:tcPr>
                </a:tc>
                <a:extLst>
                  <a:ext uri="{0D108BD9-81ED-4DB2-BD59-A6C34878D82A}">
                    <a16:rowId xmlns:a16="http://schemas.microsoft.com/office/drawing/2014/main" val="2832177958"/>
                  </a:ext>
                </a:extLst>
              </a:tr>
            </a:tbl>
          </a:graphicData>
        </a:graphic>
      </p:graphicFrame>
      <p:sp>
        <p:nvSpPr>
          <p:cNvPr id="10" name="TextBox 9">
            <a:extLst>
              <a:ext uri="{FF2B5EF4-FFF2-40B4-BE49-F238E27FC236}">
                <a16:creationId xmlns:a16="http://schemas.microsoft.com/office/drawing/2014/main" id="{EDCFE680-838C-67C8-6B46-812FBAACDE92}"/>
              </a:ext>
            </a:extLst>
          </p:cNvPr>
          <p:cNvSpPr txBox="1"/>
          <p:nvPr/>
        </p:nvSpPr>
        <p:spPr>
          <a:xfrm>
            <a:off x="6950734" y="4390814"/>
            <a:ext cx="6430992" cy="646331"/>
          </a:xfrm>
          <a:prstGeom prst="rect">
            <a:avLst/>
          </a:prstGeom>
          <a:noFill/>
        </p:spPr>
        <p:txBody>
          <a:bodyPr wrap="square">
            <a:spAutoFit/>
          </a:bodyPr>
          <a:lstStyle/>
          <a:p>
            <a:pPr marL="0" indent="0">
              <a:buNone/>
            </a:pPr>
            <a:r>
              <a:rPr lang="en-US" dirty="0"/>
              <a:t>SELECT MAX(amount)</a:t>
            </a:r>
          </a:p>
          <a:p>
            <a:pPr marL="0" indent="0">
              <a:buNone/>
            </a:pPr>
            <a:r>
              <a:rPr lang="en-US" dirty="0"/>
              <a:t>FROM Orders;</a:t>
            </a:r>
          </a:p>
        </p:txBody>
      </p:sp>
    </p:spTree>
    <p:extLst>
      <p:ext uri="{BB962C8B-B14F-4D97-AF65-F5344CB8AC3E}">
        <p14:creationId xmlns:p14="http://schemas.microsoft.com/office/powerpoint/2010/main" val="2307448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F0A0-0BED-ECF2-F7C9-2F657F8D25B7}"/>
              </a:ext>
            </a:extLst>
          </p:cNvPr>
          <p:cNvSpPr>
            <a:spLocks noGrp="1"/>
          </p:cNvSpPr>
          <p:nvPr>
            <p:ph type="title"/>
          </p:nvPr>
        </p:nvSpPr>
        <p:spPr/>
        <p:txBody>
          <a:bodyPr/>
          <a:lstStyle/>
          <a:p>
            <a:pPr algn="ctr"/>
            <a:r>
              <a:rPr lang="en-US" dirty="0"/>
              <a:t>The SQL COUNT() Function</a:t>
            </a:r>
            <a:br>
              <a:rPr lang="en-US" dirty="0"/>
            </a:br>
            <a:endParaRPr lang="en-IN" dirty="0"/>
          </a:p>
        </p:txBody>
      </p:sp>
      <p:sp>
        <p:nvSpPr>
          <p:cNvPr id="3" name="Content Placeholder 2">
            <a:extLst>
              <a:ext uri="{FF2B5EF4-FFF2-40B4-BE49-F238E27FC236}">
                <a16:creationId xmlns:a16="http://schemas.microsoft.com/office/drawing/2014/main" id="{F1703068-6A26-E0B2-5FCF-6F456858D96D}"/>
              </a:ext>
            </a:extLst>
          </p:cNvPr>
          <p:cNvSpPr>
            <a:spLocks noGrp="1"/>
          </p:cNvSpPr>
          <p:nvPr>
            <p:ph idx="1"/>
          </p:nvPr>
        </p:nvSpPr>
        <p:spPr/>
        <p:txBody>
          <a:bodyPr>
            <a:normAutofit/>
          </a:bodyPr>
          <a:lstStyle/>
          <a:p>
            <a:r>
              <a:rPr lang="en-US" dirty="0"/>
              <a:t>The COUNT() function returns the number of rows that matches a specified criterion.</a:t>
            </a:r>
          </a:p>
          <a:p>
            <a:r>
              <a:rPr lang="en-US" dirty="0"/>
              <a:t>Example</a:t>
            </a:r>
          </a:p>
          <a:p>
            <a:r>
              <a:rPr lang="en-US" dirty="0"/>
              <a:t>Find the total number of orders in the Orders table:</a:t>
            </a:r>
          </a:p>
          <a:p>
            <a:pPr marL="0" indent="0">
              <a:buNone/>
            </a:pPr>
            <a:r>
              <a:rPr lang="en-US" dirty="0"/>
              <a:t>SELECT COUNT(*)</a:t>
            </a:r>
          </a:p>
          <a:p>
            <a:pPr marL="0" indent="0">
              <a:buNone/>
            </a:pPr>
            <a:r>
              <a:rPr lang="en-US" dirty="0"/>
              <a:t>FROM Orders;</a:t>
            </a:r>
          </a:p>
          <a:p>
            <a:pPr marL="0" indent="0">
              <a:buNone/>
            </a:pPr>
            <a:r>
              <a:rPr lang="en-IN" dirty="0"/>
              <a:t>select count(*) from orders;</a:t>
            </a:r>
            <a:endParaRPr lang="en-US" dirty="0"/>
          </a:p>
          <a:p>
            <a:pPr marL="0" indent="0">
              <a:buNone/>
            </a:pPr>
            <a:endParaRPr lang="en-IN" dirty="0"/>
          </a:p>
        </p:txBody>
      </p:sp>
      <p:graphicFrame>
        <p:nvGraphicFramePr>
          <p:cNvPr id="4" name="Table 3">
            <a:extLst>
              <a:ext uri="{FF2B5EF4-FFF2-40B4-BE49-F238E27FC236}">
                <a16:creationId xmlns:a16="http://schemas.microsoft.com/office/drawing/2014/main" id="{1CE16257-10E8-E3D9-0A63-5102DC815A30}"/>
              </a:ext>
            </a:extLst>
          </p:cNvPr>
          <p:cNvGraphicFramePr>
            <a:graphicFrameLocks noGrp="1"/>
          </p:cNvGraphicFramePr>
          <p:nvPr>
            <p:extLst>
              <p:ext uri="{D42A27DB-BD31-4B8C-83A1-F6EECF244321}">
                <p14:modId xmlns:p14="http://schemas.microsoft.com/office/powerpoint/2010/main" val="32604158"/>
              </p:ext>
            </p:extLst>
          </p:nvPr>
        </p:nvGraphicFramePr>
        <p:xfrm>
          <a:off x="751936" y="5306845"/>
          <a:ext cx="5593751" cy="670560"/>
        </p:xfrm>
        <a:graphic>
          <a:graphicData uri="http://schemas.openxmlformats.org/drawingml/2006/table">
            <a:tbl>
              <a:tblPr/>
              <a:tblGrid>
                <a:gridCol w="5593751">
                  <a:extLst>
                    <a:ext uri="{9D8B030D-6E8A-4147-A177-3AD203B41FA5}">
                      <a16:colId xmlns:a16="http://schemas.microsoft.com/office/drawing/2014/main" val="3093234047"/>
                    </a:ext>
                  </a:extLst>
                </a:gridCol>
              </a:tblGrid>
              <a:tr h="0">
                <a:tc>
                  <a:txBody>
                    <a:bodyPr/>
                    <a:lstStyle/>
                    <a:p>
                      <a:pPr algn="l"/>
                      <a:r>
                        <a:rPr lang="en-IN" b="0" dirty="0">
                          <a:effectLst/>
                          <a:latin typeface="EuclidCircularA-Medium"/>
                        </a:rPr>
                        <a:t>count(*)</a:t>
                      </a:r>
                    </a:p>
                  </a:txBody>
                  <a:tcPr marL="137160" marR="137160" marT="30480" marB="30480" anchor="ctr">
                    <a:lnL>
                      <a:noFill/>
                    </a:lnL>
                    <a:lnR>
                      <a:noFill/>
                    </a:lnR>
                    <a:lnT>
                      <a:noFill/>
                    </a:lnT>
                    <a:lnB>
                      <a:noFill/>
                    </a:lnB>
                  </a:tcPr>
                </a:tc>
                <a:extLst>
                  <a:ext uri="{0D108BD9-81ED-4DB2-BD59-A6C34878D82A}">
                    <a16:rowId xmlns:a16="http://schemas.microsoft.com/office/drawing/2014/main" val="1977045112"/>
                  </a:ext>
                </a:extLst>
              </a:tr>
              <a:tr h="0">
                <a:tc>
                  <a:txBody>
                    <a:bodyPr/>
                    <a:lstStyle/>
                    <a:p>
                      <a:pPr algn="l"/>
                      <a:r>
                        <a:rPr lang="en-IN" b="0" dirty="0">
                          <a:effectLst/>
                          <a:latin typeface="EuclidCircularA-Regular"/>
                        </a:rPr>
                        <a:t>5</a:t>
                      </a:r>
                    </a:p>
                  </a:txBody>
                  <a:tcPr marL="137160" marR="137160" marT="30480" marB="30480" anchor="ctr">
                    <a:lnL>
                      <a:noFill/>
                    </a:lnL>
                    <a:lnR>
                      <a:noFill/>
                    </a:lnR>
                    <a:lnT>
                      <a:noFill/>
                    </a:lnT>
                    <a:lnB>
                      <a:noFill/>
                    </a:lnB>
                  </a:tcPr>
                </a:tc>
                <a:extLst>
                  <a:ext uri="{0D108BD9-81ED-4DB2-BD59-A6C34878D82A}">
                    <a16:rowId xmlns:a16="http://schemas.microsoft.com/office/drawing/2014/main" val="1528977007"/>
                  </a:ext>
                </a:extLst>
              </a:tr>
            </a:tbl>
          </a:graphicData>
        </a:graphic>
      </p:graphicFrame>
    </p:spTree>
    <p:extLst>
      <p:ext uri="{BB962C8B-B14F-4D97-AF65-F5344CB8AC3E}">
        <p14:creationId xmlns:p14="http://schemas.microsoft.com/office/powerpoint/2010/main" val="2995462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4583-927F-A76B-F353-DE51AA689663}"/>
              </a:ext>
            </a:extLst>
          </p:cNvPr>
          <p:cNvSpPr>
            <a:spLocks noGrp="1"/>
          </p:cNvSpPr>
          <p:nvPr>
            <p:ph type="title"/>
          </p:nvPr>
        </p:nvSpPr>
        <p:spPr/>
        <p:txBody>
          <a:bodyPr/>
          <a:lstStyle/>
          <a:p>
            <a:pPr algn="ctr"/>
            <a:r>
              <a:rPr lang="en-US" dirty="0"/>
              <a:t>The SQL SUM() Function</a:t>
            </a:r>
            <a:br>
              <a:rPr lang="en-US" dirty="0"/>
            </a:br>
            <a:endParaRPr lang="en-IN" dirty="0"/>
          </a:p>
        </p:txBody>
      </p:sp>
      <p:sp>
        <p:nvSpPr>
          <p:cNvPr id="3" name="Content Placeholder 2">
            <a:extLst>
              <a:ext uri="{FF2B5EF4-FFF2-40B4-BE49-F238E27FC236}">
                <a16:creationId xmlns:a16="http://schemas.microsoft.com/office/drawing/2014/main" id="{EAEB9021-9C87-44ED-48E0-46DF8A61CA88}"/>
              </a:ext>
            </a:extLst>
          </p:cNvPr>
          <p:cNvSpPr>
            <a:spLocks noGrp="1"/>
          </p:cNvSpPr>
          <p:nvPr>
            <p:ph idx="1"/>
          </p:nvPr>
        </p:nvSpPr>
        <p:spPr/>
        <p:txBody>
          <a:bodyPr/>
          <a:lstStyle/>
          <a:p>
            <a:pPr marL="0" indent="0">
              <a:buNone/>
            </a:pPr>
            <a:r>
              <a:rPr lang="en-US" dirty="0"/>
              <a:t>The SUM() function returns the total sum of a numeric column.</a:t>
            </a:r>
          </a:p>
          <a:p>
            <a:pPr marL="0" indent="0">
              <a:buNone/>
            </a:pPr>
            <a:endParaRPr lang="en-US" dirty="0"/>
          </a:p>
          <a:p>
            <a:pPr marL="0" indent="0">
              <a:buNone/>
            </a:pPr>
            <a:r>
              <a:rPr lang="en-US" dirty="0"/>
              <a:t>Example</a:t>
            </a:r>
          </a:p>
          <a:p>
            <a:pPr marL="0" indent="0">
              <a:buNone/>
            </a:pPr>
            <a:r>
              <a:rPr lang="en-US" dirty="0"/>
              <a:t>Return the sum of all Quantity fields in the </a:t>
            </a:r>
            <a:r>
              <a:rPr lang="en-US" dirty="0" err="1"/>
              <a:t>OrderDetails</a:t>
            </a:r>
            <a:r>
              <a:rPr lang="en-US" dirty="0"/>
              <a:t> table:</a:t>
            </a:r>
          </a:p>
          <a:p>
            <a:pPr marL="0" indent="0">
              <a:buNone/>
            </a:pPr>
            <a:endParaRPr lang="en-US" dirty="0"/>
          </a:p>
          <a:p>
            <a:pPr marL="0" indent="0">
              <a:buNone/>
            </a:pPr>
            <a:r>
              <a:rPr lang="en-US" dirty="0"/>
              <a:t>SELECT SUM(Quantity)</a:t>
            </a:r>
          </a:p>
          <a:p>
            <a:pPr marL="0" indent="0">
              <a:buNone/>
            </a:pPr>
            <a:r>
              <a:rPr lang="en-US" dirty="0"/>
              <a:t>FROM </a:t>
            </a:r>
            <a:r>
              <a:rPr lang="en-US" dirty="0" err="1"/>
              <a:t>OrderDetails</a:t>
            </a:r>
            <a:r>
              <a:rPr lang="en-US" dirty="0"/>
              <a:t>;</a:t>
            </a:r>
            <a:endParaRPr lang="en-IN" dirty="0"/>
          </a:p>
        </p:txBody>
      </p:sp>
    </p:spTree>
    <p:extLst>
      <p:ext uri="{BB962C8B-B14F-4D97-AF65-F5344CB8AC3E}">
        <p14:creationId xmlns:p14="http://schemas.microsoft.com/office/powerpoint/2010/main" val="3352327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F0A0-0BED-ECF2-F7C9-2F657F8D25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703068-6A26-E0B2-5FCF-6F456858D96D}"/>
              </a:ext>
            </a:extLst>
          </p:cNvPr>
          <p:cNvSpPr>
            <a:spLocks noGrp="1"/>
          </p:cNvSpPr>
          <p:nvPr>
            <p:ph idx="1"/>
          </p:nvPr>
        </p:nvSpPr>
        <p:spPr/>
        <p:txBody>
          <a:bodyPr/>
          <a:lstStyle/>
          <a:p>
            <a:pPr marL="0" indent="0">
              <a:buNone/>
            </a:pPr>
            <a:r>
              <a:rPr lang="en-US" dirty="0"/>
              <a:t>SELECT SUM(amount)</a:t>
            </a:r>
          </a:p>
          <a:p>
            <a:pPr marL="0" indent="0">
              <a:buNone/>
            </a:pPr>
            <a:r>
              <a:rPr lang="en-US" dirty="0"/>
              <a:t>FROM Orders;</a:t>
            </a:r>
          </a:p>
          <a:p>
            <a:endParaRPr lang="en-US" dirty="0"/>
          </a:p>
          <a:p>
            <a:endParaRPr lang="en-IN" dirty="0"/>
          </a:p>
        </p:txBody>
      </p:sp>
      <p:graphicFrame>
        <p:nvGraphicFramePr>
          <p:cNvPr id="4" name="Table 3">
            <a:extLst>
              <a:ext uri="{FF2B5EF4-FFF2-40B4-BE49-F238E27FC236}">
                <a16:creationId xmlns:a16="http://schemas.microsoft.com/office/drawing/2014/main" id="{343C63ED-39ED-2B63-D305-035982703F70}"/>
              </a:ext>
            </a:extLst>
          </p:cNvPr>
          <p:cNvGraphicFramePr>
            <a:graphicFrameLocks noGrp="1"/>
          </p:cNvGraphicFramePr>
          <p:nvPr>
            <p:extLst>
              <p:ext uri="{D42A27DB-BD31-4B8C-83A1-F6EECF244321}">
                <p14:modId xmlns:p14="http://schemas.microsoft.com/office/powerpoint/2010/main" val="482368771"/>
              </p:ext>
            </p:extLst>
          </p:nvPr>
        </p:nvGraphicFramePr>
        <p:xfrm>
          <a:off x="909607" y="3330733"/>
          <a:ext cx="5593751" cy="1215388"/>
        </p:xfrm>
        <a:graphic>
          <a:graphicData uri="http://schemas.openxmlformats.org/drawingml/2006/table">
            <a:tbl>
              <a:tblPr/>
              <a:tblGrid>
                <a:gridCol w="5593751">
                  <a:extLst>
                    <a:ext uri="{9D8B030D-6E8A-4147-A177-3AD203B41FA5}">
                      <a16:colId xmlns:a16="http://schemas.microsoft.com/office/drawing/2014/main" val="3173120095"/>
                    </a:ext>
                  </a:extLst>
                </a:gridCol>
              </a:tblGrid>
              <a:tr h="607694">
                <a:tc>
                  <a:txBody>
                    <a:bodyPr/>
                    <a:lstStyle/>
                    <a:p>
                      <a:pPr algn="l"/>
                      <a:r>
                        <a:rPr lang="en-IN" b="0">
                          <a:effectLst/>
                          <a:latin typeface="EuclidCircularA-Medium"/>
                        </a:rPr>
                        <a:t>SUM(amount)</a:t>
                      </a:r>
                    </a:p>
                  </a:txBody>
                  <a:tcPr marL="137160" marR="137160" marT="30480" marB="30480" anchor="ctr">
                    <a:lnL>
                      <a:noFill/>
                    </a:lnL>
                    <a:lnR>
                      <a:noFill/>
                    </a:lnR>
                    <a:lnT>
                      <a:noFill/>
                    </a:lnT>
                    <a:lnB>
                      <a:noFill/>
                    </a:lnB>
                  </a:tcPr>
                </a:tc>
                <a:extLst>
                  <a:ext uri="{0D108BD9-81ED-4DB2-BD59-A6C34878D82A}">
                    <a16:rowId xmlns:a16="http://schemas.microsoft.com/office/drawing/2014/main" val="4224393232"/>
                  </a:ext>
                </a:extLst>
              </a:tr>
              <a:tr h="607694">
                <a:tc>
                  <a:txBody>
                    <a:bodyPr/>
                    <a:lstStyle/>
                    <a:p>
                      <a:pPr algn="l"/>
                      <a:r>
                        <a:rPr lang="en-IN" b="0" dirty="0">
                          <a:effectLst/>
                          <a:latin typeface="EuclidCircularA-Regular"/>
                        </a:rPr>
                        <a:t>13350</a:t>
                      </a:r>
                    </a:p>
                  </a:txBody>
                  <a:tcPr marL="137160" marR="137160" marT="30480" marB="30480" anchor="ctr">
                    <a:lnL>
                      <a:noFill/>
                    </a:lnL>
                    <a:lnR>
                      <a:noFill/>
                    </a:lnR>
                    <a:lnT>
                      <a:noFill/>
                    </a:lnT>
                    <a:lnB>
                      <a:noFill/>
                    </a:lnB>
                  </a:tcPr>
                </a:tc>
                <a:extLst>
                  <a:ext uri="{0D108BD9-81ED-4DB2-BD59-A6C34878D82A}">
                    <a16:rowId xmlns:a16="http://schemas.microsoft.com/office/drawing/2014/main" val="2591521309"/>
                  </a:ext>
                </a:extLst>
              </a:tr>
            </a:tbl>
          </a:graphicData>
        </a:graphic>
      </p:graphicFrame>
    </p:spTree>
    <p:extLst>
      <p:ext uri="{BB962C8B-B14F-4D97-AF65-F5344CB8AC3E}">
        <p14:creationId xmlns:p14="http://schemas.microsoft.com/office/powerpoint/2010/main" val="1363416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4583-927F-A76B-F353-DE51AA689663}"/>
              </a:ext>
            </a:extLst>
          </p:cNvPr>
          <p:cNvSpPr>
            <a:spLocks noGrp="1"/>
          </p:cNvSpPr>
          <p:nvPr>
            <p:ph type="title"/>
          </p:nvPr>
        </p:nvSpPr>
        <p:spPr/>
        <p:txBody>
          <a:bodyPr/>
          <a:lstStyle/>
          <a:p>
            <a:pPr algn="ctr"/>
            <a:r>
              <a:rPr lang="en-US" dirty="0"/>
              <a:t>The SQL AVG() Function</a:t>
            </a:r>
            <a:br>
              <a:rPr lang="en-US" dirty="0"/>
            </a:br>
            <a:endParaRPr lang="en-IN" dirty="0"/>
          </a:p>
        </p:txBody>
      </p:sp>
      <p:sp>
        <p:nvSpPr>
          <p:cNvPr id="3" name="Content Placeholder 2">
            <a:extLst>
              <a:ext uri="{FF2B5EF4-FFF2-40B4-BE49-F238E27FC236}">
                <a16:creationId xmlns:a16="http://schemas.microsoft.com/office/drawing/2014/main" id="{EAEB9021-9C87-44ED-48E0-46DF8A61CA88}"/>
              </a:ext>
            </a:extLst>
          </p:cNvPr>
          <p:cNvSpPr>
            <a:spLocks noGrp="1"/>
          </p:cNvSpPr>
          <p:nvPr>
            <p:ph idx="1"/>
          </p:nvPr>
        </p:nvSpPr>
        <p:spPr/>
        <p:txBody>
          <a:bodyPr/>
          <a:lstStyle/>
          <a:p>
            <a:pPr marL="0" indent="0">
              <a:buNone/>
            </a:pPr>
            <a:r>
              <a:rPr lang="en-US" dirty="0"/>
              <a:t>The AVG() function returns the average value of a numeric column.</a:t>
            </a:r>
          </a:p>
          <a:p>
            <a:pPr marL="0" indent="0">
              <a:buNone/>
            </a:pPr>
            <a:r>
              <a:rPr lang="en-US" dirty="0"/>
              <a:t>Example</a:t>
            </a:r>
          </a:p>
          <a:p>
            <a:pPr marL="0" indent="0">
              <a:buNone/>
            </a:pPr>
            <a:r>
              <a:rPr lang="en-US" dirty="0"/>
              <a:t>Find the average price of all products:</a:t>
            </a:r>
          </a:p>
          <a:p>
            <a:pPr marL="0" indent="0">
              <a:buNone/>
            </a:pPr>
            <a:r>
              <a:rPr lang="en-US" dirty="0"/>
              <a:t>SELECT AVG(amount)</a:t>
            </a:r>
          </a:p>
          <a:p>
            <a:pPr marL="0" indent="0">
              <a:buNone/>
            </a:pPr>
            <a:r>
              <a:rPr lang="en-US" dirty="0"/>
              <a:t>FROM Orders;</a:t>
            </a:r>
          </a:p>
          <a:p>
            <a:pPr marL="0" indent="0">
              <a:buNone/>
            </a:pPr>
            <a:endParaRPr lang="en-IN" dirty="0"/>
          </a:p>
        </p:txBody>
      </p:sp>
      <p:graphicFrame>
        <p:nvGraphicFramePr>
          <p:cNvPr id="4" name="Table 3">
            <a:extLst>
              <a:ext uri="{FF2B5EF4-FFF2-40B4-BE49-F238E27FC236}">
                <a16:creationId xmlns:a16="http://schemas.microsoft.com/office/drawing/2014/main" id="{3C34D15D-CEE8-3F29-4F3C-B3AAFA101987}"/>
              </a:ext>
            </a:extLst>
          </p:cNvPr>
          <p:cNvGraphicFramePr>
            <a:graphicFrameLocks noGrp="1"/>
          </p:cNvGraphicFramePr>
          <p:nvPr>
            <p:extLst>
              <p:ext uri="{D42A27DB-BD31-4B8C-83A1-F6EECF244321}">
                <p14:modId xmlns:p14="http://schemas.microsoft.com/office/powerpoint/2010/main" val="2155435939"/>
              </p:ext>
            </p:extLst>
          </p:nvPr>
        </p:nvGraphicFramePr>
        <p:xfrm>
          <a:off x="907212" y="5023324"/>
          <a:ext cx="5593751" cy="670560"/>
        </p:xfrm>
        <a:graphic>
          <a:graphicData uri="http://schemas.openxmlformats.org/drawingml/2006/table">
            <a:tbl>
              <a:tblPr/>
              <a:tblGrid>
                <a:gridCol w="5593751">
                  <a:extLst>
                    <a:ext uri="{9D8B030D-6E8A-4147-A177-3AD203B41FA5}">
                      <a16:colId xmlns:a16="http://schemas.microsoft.com/office/drawing/2014/main" val="3530574672"/>
                    </a:ext>
                  </a:extLst>
                </a:gridCol>
              </a:tblGrid>
              <a:tr h="0">
                <a:tc>
                  <a:txBody>
                    <a:bodyPr/>
                    <a:lstStyle/>
                    <a:p>
                      <a:pPr algn="l"/>
                      <a:r>
                        <a:rPr lang="en-IN" b="0" dirty="0">
                          <a:effectLst/>
                          <a:latin typeface="EuclidCircularA-Medium"/>
                        </a:rPr>
                        <a:t>AVG(amount)</a:t>
                      </a:r>
                    </a:p>
                  </a:txBody>
                  <a:tcPr marL="137160" marR="137160" marT="30480" marB="30480" anchor="ctr">
                    <a:lnL>
                      <a:noFill/>
                    </a:lnL>
                    <a:lnR>
                      <a:noFill/>
                    </a:lnR>
                    <a:lnT>
                      <a:noFill/>
                    </a:lnT>
                    <a:lnB>
                      <a:noFill/>
                    </a:lnB>
                  </a:tcPr>
                </a:tc>
                <a:extLst>
                  <a:ext uri="{0D108BD9-81ED-4DB2-BD59-A6C34878D82A}">
                    <a16:rowId xmlns:a16="http://schemas.microsoft.com/office/drawing/2014/main" val="2945144201"/>
                  </a:ext>
                </a:extLst>
              </a:tr>
              <a:tr h="0">
                <a:tc>
                  <a:txBody>
                    <a:bodyPr/>
                    <a:lstStyle/>
                    <a:p>
                      <a:pPr algn="l"/>
                      <a:r>
                        <a:rPr lang="en-IN" b="0" dirty="0">
                          <a:effectLst/>
                          <a:latin typeface="EuclidCircularA-Regular"/>
                        </a:rPr>
                        <a:t>2670</a:t>
                      </a:r>
                    </a:p>
                  </a:txBody>
                  <a:tcPr marL="137160" marR="137160" marT="30480" marB="30480" anchor="ctr">
                    <a:lnL>
                      <a:noFill/>
                    </a:lnL>
                    <a:lnR>
                      <a:noFill/>
                    </a:lnR>
                    <a:lnT>
                      <a:noFill/>
                    </a:lnT>
                    <a:lnB>
                      <a:noFill/>
                    </a:lnB>
                  </a:tcPr>
                </a:tc>
                <a:extLst>
                  <a:ext uri="{0D108BD9-81ED-4DB2-BD59-A6C34878D82A}">
                    <a16:rowId xmlns:a16="http://schemas.microsoft.com/office/drawing/2014/main" val="2212437729"/>
                  </a:ext>
                </a:extLst>
              </a:tr>
            </a:tbl>
          </a:graphicData>
        </a:graphic>
      </p:graphicFrame>
    </p:spTree>
    <p:extLst>
      <p:ext uri="{BB962C8B-B14F-4D97-AF65-F5344CB8AC3E}">
        <p14:creationId xmlns:p14="http://schemas.microsoft.com/office/powerpoint/2010/main" val="3706235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lstStyle/>
          <a:p>
            <a:r>
              <a:rPr lang="en-US" b="1" i="0" dirty="0">
                <a:solidFill>
                  <a:srgbClr val="333333"/>
                </a:solidFill>
                <a:effectLst/>
                <a:latin typeface="inter-bold"/>
              </a:rPr>
              <a:t>CREATE</a:t>
            </a:r>
            <a:r>
              <a:rPr lang="en-US" b="0" i="0" dirty="0">
                <a:solidFill>
                  <a:srgbClr val="333333"/>
                </a:solidFill>
                <a:effectLst/>
                <a:latin typeface="inter-regular"/>
              </a:rPr>
              <a:t> It is used to create a new table in the database.</a:t>
            </a:r>
          </a:p>
          <a:p>
            <a:pPr marL="0" indent="0">
              <a:buNone/>
            </a:pPr>
            <a:r>
              <a:rPr lang="en-US" dirty="0">
                <a:solidFill>
                  <a:srgbClr val="333333"/>
                </a:solidFill>
                <a:latin typeface="inter-regular"/>
              </a:rPr>
              <a:t>Syntax</a:t>
            </a:r>
          </a:p>
          <a:p>
            <a:pPr marL="0" indent="0" algn="just">
              <a:buNone/>
            </a:pPr>
            <a:r>
              <a:rPr lang="en-US" b="0" i="0" dirty="0">
                <a:solidFill>
                  <a:srgbClr val="000000"/>
                </a:solidFill>
                <a:effectLst/>
                <a:latin typeface="inter-regular"/>
              </a:rPr>
              <a:t>           </a:t>
            </a:r>
            <a:r>
              <a:rPr lang="en-US" b="0" i="0" dirty="0">
                <a:solidFill>
                  <a:srgbClr val="C00000"/>
                </a:solidFill>
                <a:effectLst/>
                <a:latin typeface="inter-regular"/>
              </a:rPr>
              <a:t>CREATE TABLE TABLE_NAME (COLUMN_NAME DATATYPES[,....]);  </a:t>
            </a:r>
          </a:p>
          <a:p>
            <a:pPr algn="just"/>
            <a:r>
              <a:rPr lang="en-US" b="1" i="0" dirty="0">
                <a:solidFill>
                  <a:srgbClr val="333333"/>
                </a:solidFill>
                <a:effectLst/>
                <a:latin typeface="inter-bold"/>
              </a:rPr>
              <a:t>Example:</a:t>
            </a:r>
            <a:endParaRPr lang="en-US" b="0" i="0" dirty="0">
              <a:solidFill>
                <a:srgbClr val="333333"/>
              </a:solidFill>
              <a:effectLst/>
              <a:latin typeface="inter-regular"/>
            </a:endParaRPr>
          </a:p>
          <a:p>
            <a:pPr algn="just"/>
            <a:r>
              <a:rPr lang="en-US" b="0" i="0" dirty="0">
                <a:solidFill>
                  <a:srgbClr val="000000"/>
                </a:solidFill>
                <a:effectLst/>
                <a:latin typeface="inter-regular"/>
              </a:rPr>
              <a:t>CREATE TABLE EMPLOYEE(Name VARCHAR2(</a:t>
            </a:r>
            <a:r>
              <a:rPr lang="en-US" b="0" i="0" dirty="0">
                <a:solidFill>
                  <a:srgbClr val="C00000"/>
                </a:solidFill>
                <a:effectLst/>
                <a:latin typeface="inter-regular"/>
              </a:rPr>
              <a:t>20</a:t>
            </a:r>
            <a:r>
              <a:rPr lang="en-US" b="0" i="0" dirty="0">
                <a:solidFill>
                  <a:srgbClr val="000000"/>
                </a:solidFill>
                <a:effectLst/>
                <a:latin typeface="inter-regular"/>
              </a:rPr>
              <a:t>), Email VARCHAR2(</a:t>
            </a:r>
            <a:r>
              <a:rPr lang="en-US" b="0" i="0" dirty="0">
                <a:solidFill>
                  <a:srgbClr val="C00000"/>
                </a:solidFill>
                <a:effectLst/>
                <a:latin typeface="inter-regular"/>
              </a:rPr>
              <a:t>100</a:t>
            </a:r>
            <a:r>
              <a:rPr lang="en-US" b="0" i="0" dirty="0">
                <a:solidFill>
                  <a:srgbClr val="000000"/>
                </a:solidFill>
                <a:effectLst/>
                <a:latin typeface="inter-regular"/>
              </a:rPr>
              <a:t>), DOB DATE);  </a:t>
            </a:r>
          </a:p>
          <a:p>
            <a:pPr marL="0" indent="0">
              <a:buNone/>
            </a:pPr>
            <a:endParaRPr lang="en-IN" dirty="0"/>
          </a:p>
        </p:txBody>
      </p:sp>
    </p:spTree>
    <p:extLst>
      <p:ext uri="{BB962C8B-B14F-4D97-AF65-F5344CB8AC3E}">
        <p14:creationId xmlns:p14="http://schemas.microsoft.com/office/powerpoint/2010/main" val="6730249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F0A0-0BED-ECF2-F7C9-2F657F8D25B7}"/>
              </a:ext>
            </a:extLst>
          </p:cNvPr>
          <p:cNvSpPr>
            <a:spLocks noGrp="1"/>
          </p:cNvSpPr>
          <p:nvPr>
            <p:ph type="title"/>
          </p:nvPr>
        </p:nvSpPr>
        <p:spPr/>
        <p:txBody>
          <a:bodyPr/>
          <a:lstStyle/>
          <a:p>
            <a:pPr algn="ctr"/>
            <a:r>
              <a:rPr lang="en-US" dirty="0"/>
              <a:t>The SQL LIKE Operator</a:t>
            </a:r>
            <a:br>
              <a:rPr lang="en-US" dirty="0"/>
            </a:br>
            <a:endParaRPr lang="en-IN" dirty="0"/>
          </a:p>
        </p:txBody>
      </p:sp>
      <p:sp>
        <p:nvSpPr>
          <p:cNvPr id="3" name="Content Placeholder 2">
            <a:extLst>
              <a:ext uri="{FF2B5EF4-FFF2-40B4-BE49-F238E27FC236}">
                <a16:creationId xmlns:a16="http://schemas.microsoft.com/office/drawing/2014/main" id="{F1703068-6A26-E0B2-5FCF-6F456858D96D}"/>
              </a:ext>
            </a:extLst>
          </p:cNvPr>
          <p:cNvSpPr>
            <a:spLocks noGrp="1"/>
          </p:cNvSpPr>
          <p:nvPr>
            <p:ph idx="1"/>
          </p:nvPr>
        </p:nvSpPr>
        <p:spPr/>
        <p:txBody>
          <a:bodyPr>
            <a:normAutofit/>
          </a:bodyPr>
          <a:lstStyle/>
          <a:p>
            <a:r>
              <a:rPr lang="en-US" dirty="0"/>
              <a:t>The LIKE operator is used in a WHERE clause to search for a specified pattern in a column.</a:t>
            </a:r>
          </a:p>
          <a:p>
            <a:r>
              <a:rPr lang="en-US" dirty="0"/>
              <a:t>There are two wildcards often used in conjunction with the LIKE operator:</a:t>
            </a:r>
          </a:p>
          <a:p>
            <a:r>
              <a:rPr lang="en-US" dirty="0"/>
              <a:t> The percent sign % represents zero, one, or multiple characters</a:t>
            </a:r>
          </a:p>
          <a:p>
            <a:r>
              <a:rPr lang="en-US" dirty="0"/>
              <a:t> The underscore sign _ represents one, single character</a:t>
            </a:r>
          </a:p>
        </p:txBody>
      </p:sp>
    </p:spTree>
    <p:extLst>
      <p:ext uri="{BB962C8B-B14F-4D97-AF65-F5344CB8AC3E}">
        <p14:creationId xmlns:p14="http://schemas.microsoft.com/office/powerpoint/2010/main" val="24948514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4583-927F-A76B-F353-DE51AA6896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EB9021-9C87-44ED-48E0-46DF8A61CA88}"/>
              </a:ext>
            </a:extLst>
          </p:cNvPr>
          <p:cNvSpPr>
            <a:spLocks noGrp="1"/>
          </p:cNvSpPr>
          <p:nvPr>
            <p:ph idx="1"/>
          </p:nvPr>
        </p:nvSpPr>
        <p:spPr/>
        <p:txBody>
          <a:bodyPr/>
          <a:lstStyle/>
          <a:p>
            <a:pPr marL="0" indent="0">
              <a:buNone/>
            </a:pPr>
            <a:r>
              <a:rPr lang="en-US" dirty="0"/>
              <a:t>SELECT *</a:t>
            </a:r>
          </a:p>
          <a:p>
            <a:pPr marL="0" indent="0">
              <a:buNone/>
            </a:pPr>
            <a:r>
              <a:rPr lang="en-US" dirty="0"/>
              <a:t>FROM Customers</a:t>
            </a:r>
          </a:p>
          <a:p>
            <a:pPr marL="0" indent="0">
              <a:buNone/>
            </a:pPr>
            <a:r>
              <a:rPr lang="en-US" dirty="0"/>
              <a:t>WHERE  </a:t>
            </a:r>
            <a:r>
              <a:rPr lang="en-US" dirty="0" err="1"/>
              <a:t>last_name</a:t>
            </a:r>
            <a:r>
              <a:rPr lang="en-US" dirty="0"/>
              <a:t> LIKE 'D%’;</a:t>
            </a:r>
          </a:p>
          <a:p>
            <a:pPr marL="0" indent="0">
              <a:buNone/>
            </a:pPr>
            <a:endParaRPr lang="en-IN" dirty="0"/>
          </a:p>
        </p:txBody>
      </p:sp>
      <p:graphicFrame>
        <p:nvGraphicFramePr>
          <p:cNvPr id="4" name="Table 3">
            <a:extLst>
              <a:ext uri="{FF2B5EF4-FFF2-40B4-BE49-F238E27FC236}">
                <a16:creationId xmlns:a16="http://schemas.microsoft.com/office/drawing/2014/main" id="{2DCCBF47-B75F-7CF3-7898-7A12872B0812}"/>
              </a:ext>
            </a:extLst>
          </p:cNvPr>
          <p:cNvGraphicFramePr>
            <a:graphicFrameLocks noGrp="1"/>
          </p:cNvGraphicFramePr>
          <p:nvPr>
            <p:extLst>
              <p:ext uri="{D42A27DB-BD31-4B8C-83A1-F6EECF244321}">
                <p14:modId xmlns:p14="http://schemas.microsoft.com/office/powerpoint/2010/main" val="4086723398"/>
              </p:ext>
            </p:extLst>
          </p:nvPr>
        </p:nvGraphicFramePr>
        <p:xfrm>
          <a:off x="838199" y="3758030"/>
          <a:ext cx="8210910" cy="1005840"/>
        </p:xfrm>
        <a:graphic>
          <a:graphicData uri="http://schemas.openxmlformats.org/drawingml/2006/table">
            <a:tbl>
              <a:tblPr/>
              <a:tblGrid>
                <a:gridCol w="1642182">
                  <a:extLst>
                    <a:ext uri="{9D8B030D-6E8A-4147-A177-3AD203B41FA5}">
                      <a16:colId xmlns:a16="http://schemas.microsoft.com/office/drawing/2014/main" val="1623849954"/>
                    </a:ext>
                  </a:extLst>
                </a:gridCol>
                <a:gridCol w="1642182">
                  <a:extLst>
                    <a:ext uri="{9D8B030D-6E8A-4147-A177-3AD203B41FA5}">
                      <a16:colId xmlns:a16="http://schemas.microsoft.com/office/drawing/2014/main" val="2815063757"/>
                    </a:ext>
                  </a:extLst>
                </a:gridCol>
                <a:gridCol w="1642182">
                  <a:extLst>
                    <a:ext uri="{9D8B030D-6E8A-4147-A177-3AD203B41FA5}">
                      <a16:colId xmlns:a16="http://schemas.microsoft.com/office/drawing/2014/main" val="3505751143"/>
                    </a:ext>
                  </a:extLst>
                </a:gridCol>
                <a:gridCol w="1642182">
                  <a:extLst>
                    <a:ext uri="{9D8B030D-6E8A-4147-A177-3AD203B41FA5}">
                      <a16:colId xmlns:a16="http://schemas.microsoft.com/office/drawing/2014/main" val="2405561628"/>
                    </a:ext>
                  </a:extLst>
                </a:gridCol>
                <a:gridCol w="1642182">
                  <a:extLst>
                    <a:ext uri="{9D8B030D-6E8A-4147-A177-3AD203B41FA5}">
                      <a16:colId xmlns:a16="http://schemas.microsoft.com/office/drawing/2014/main" val="342798418"/>
                    </a:ext>
                  </a:extLst>
                </a:gridCol>
              </a:tblGrid>
              <a:tr h="0">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first_name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last_name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age</a:t>
                      </a:r>
                    </a:p>
                  </a:txBody>
                  <a:tcPr marL="137160" marR="137160" marT="30480" marB="30480" anchor="ctr">
                    <a:lnL>
                      <a:noFill/>
                    </a:lnL>
                    <a:lnR>
                      <a:noFill/>
                    </a:lnR>
                    <a:lnT>
                      <a:noFill/>
                    </a:lnT>
                    <a:lnB>
                      <a:noFill/>
                    </a:lnB>
                  </a:tcPr>
                </a:tc>
                <a:tc>
                  <a:txBody>
                    <a:bodyPr/>
                    <a:lstStyle/>
                    <a:p>
                      <a:pPr algn="l"/>
                      <a:r>
                        <a:rPr lang="en-IN" b="0">
                          <a:effectLst/>
                          <a:latin typeface="EuclidCircularA-Medium"/>
                        </a:rPr>
                        <a:t>country</a:t>
                      </a:r>
                    </a:p>
                  </a:txBody>
                  <a:tcPr marL="137160" marR="137160" marT="30480" marB="30480" anchor="ctr">
                    <a:lnL>
                      <a:noFill/>
                    </a:lnL>
                    <a:lnR>
                      <a:noFill/>
                    </a:lnR>
                    <a:lnT>
                      <a:noFill/>
                    </a:lnT>
                    <a:lnB>
                      <a:noFill/>
                    </a:lnB>
                  </a:tcPr>
                </a:tc>
                <a:extLst>
                  <a:ext uri="{0D108BD9-81ED-4DB2-BD59-A6C34878D82A}">
                    <a16:rowId xmlns:a16="http://schemas.microsoft.com/office/drawing/2014/main" val="470034969"/>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Doe</a:t>
                      </a:r>
                    </a:p>
                  </a:txBody>
                  <a:tcPr marL="137160" marR="137160" marT="30480" marB="30480" anchor="ctr">
                    <a:lnL>
                      <a:noFill/>
                    </a:lnL>
                    <a:lnR>
                      <a:noFill/>
                    </a:lnR>
                    <a:lnT>
                      <a:noFill/>
                    </a:lnT>
                    <a:lnB>
                      <a:noFill/>
                    </a:lnB>
                  </a:tcPr>
                </a:tc>
                <a:tc>
                  <a:txBody>
                    <a:bodyPr/>
                    <a:lstStyle/>
                    <a:p>
                      <a:pPr algn="l"/>
                      <a:r>
                        <a:rPr lang="en-IN" b="0">
                          <a:effectLst/>
                          <a:latin typeface="EuclidCircularA-Regular"/>
                        </a:rPr>
                        <a:t>31</a:t>
                      </a:r>
                    </a:p>
                  </a:txBody>
                  <a:tcPr marL="137160" marR="137160" marT="30480" marB="30480" anchor="ctr">
                    <a:lnL>
                      <a:noFill/>
                    </a:lnL>
                    <a:lnR>
                      <a:noFill/>
                    </a:lnR>
                    <a:lnT>
                      <a:noFill/>
                    </a:lnT>
                    <a:lnB>
                      <a:noFill/>
                    </a:lnB>
                  </a:tcPr>
                </a:tc>
                <a:tc>
                  <a:txBody>
                    <a:bodyPr/>
                    <a:lstStyle/>
                    <a:p>
                      <a:pPr algn="l"/>
                      <a:r>
                        <a:rPr lang="en-IN" b="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2362715529"/>
                  </a:ext>
                </a:extLst>
              </a:tr>
              <a:tr h="0">
                <a:tc>
                  <a:txBody>
                    <a:bodyPr/>
                    <a:lstStyle/>
                    <a:p>
                      <a:pPr algn="l"/>
                      <a:r>
                        <a:rPr lang="en-IN" b="0">
                          <a:effectLst/>
                          <a:latin typeface="EuclidCircularA-Regular"/>
                        </a:rPr>
                        <a:t>5</a:t>
                      </a:r>
                    </a:p>
                  </a:txBody>
                  <a:tcPr marL="137160" marR="137160" marT="30480" marB="30480" anchor="ctr">
                    <a:lnL>
                      <a:noFill/>
                    </a:lnL>
                    <a:lnR>
                      <a:noFill/>
                    </a:lnR>
                    <a:lnT>
                      <a:noFill/>
                    </a:lnT>
                    <a:lnB>
                      <a:noFill/>
                    </a:lnB>
                  </a:tcPr>
                </a:tc>
                <a:tc>
                  <a:txBody>
                    <a:bodyPr/>
                    <a:lstStyle/>
                    <a:p>
                      <a:pPr algn="l"/>
                      <a:r>
                        <a:rPr lang="en-IN" b="0">
                          <a:effectLst/>
                          <a:latin typeface="EuclidCircularA-Regular"/>
                        </a:rPr>
                        <a:t>Betty</a:t>
                      </a:r>
                    </a:p>
                  </a:txBody>
                  <a:tcPr marL="137160" marR="137160" marT="30480" marB="30480" anchor="ctr">
                    <a:lnL>
                      <a:noFill/>
                    </a:lnL>
                    <a:lnR>
                      <a:noFill/>
                    </a:lnR>
                    <a:lnT>
                      <a:noFill/>
                    </a:lnT>
                    <a:lnB>
                      <a:noFill/>
                    </a:lnB>
                  </a:tcPr>
                </a:tc>
                <a:tc>
                  <a:txBody>
                    <a:bodyPr/>
                    <a:lstStyle/>
                    <a:p>
                      <a:pPr algn="l"/>
                      <a:r>
                        <a:rPr lang="en-IN" b="0">
                          <a:effectLst/>
                          <a:latin typeface="EuclidCircularA-Regular"/>
                        </a:rPr>
                        <a:t>Doe</a:t>
                      </a:r>
                    </a:p>
                  </a:txBody>
                  <a:tcPr marL="137160" marR="137160" marT="30480" marB="30480" anchor="ctr">
                    <a:lnL>
                      <a:noFill/>
                    </a:lnL>
                    <a:lnR>
                      <a:noFill/>
                    </a:lnR>
                    <a:lnT>
                      <a:noFill/>
                    </a:lnT>
                    <a:lnB>
                      <a:noFill/>
                    </a:lnB>
                  </a:tcPr>
                </a:tc>
                <a:tc>
                  <a:txBody>
                    <a:bodyPr/>
                    <a:lstStyle/>
                    <a:p>
                      <a:pPr algn="l"/>
                      <a:r>
                        <a:rPr lang="en-IN" b="0">
                          <a:effectLst/>
                          <a:latin typeface="EuclidCircularA-Regular"/>
                        </a:rPr>
                        <a:t>28</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UAE</a:t>
                      </a:r>
                    </a:p>
                  </a:txBody>
                  <a:tcPr marL="137160" marR="137160" marT="30480" marB="30480" anchor="ctr">
                    <a:lnL>
                      <a:noFill/>
                    </a:lnL>
                    <a:lnR>
                      <a:noFill/>
                    </a:lnR>
                    <a:lnT>
                      <a:noFill/>
                    </a:lnT>
                    <a:lnB>
                      <a:noFill/>
                    </a:lnB>
                  </a:tcPr>
                </a:tc>
                <a:extLst>
                  <a:ext uri="{0D108BD9-81ED-4DB2-BD59-A6C34878D82A}">
                    <a16:rowId xmlns:a16="http://schemas.microsoft.com/office/drawing/2014/main" val="4014513887"/>
                  </a:ext>
                </a:extLst>
              </a:tr>
            </a:tbl>
          </a:graphicData>
        </a:graphic>
      </p:graphicFrame>
    </p:spTree>
    <p:extLst>
      <p:ext uri="{BB962C8B-B14F-4D97-AF65-F5344CB8AC3E}">
        <p14:creationId xmlns:p14="http://schemas.microsoft.com/office/powerpoint/2010/main" val="2026655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524CF-3B9D-251E-CA70-6868B38B2B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284536-9741-0539-DF9A-9C645DAC7D19}"/>
              </a:ext>
            </a:extLst>
          </p:cNvPr>
          <p:cNvSpPr>
            <a:spLocks noGrp="1"/>
          </p:cNvSpPr>
          <p:nvPr>
            <p:ph idx="1"/>
          </p:nvPr>
        </p:nvSpPr>
        <p:spPr/>
        <p:txBody>
          <a:bodyPr/>
          <a:lstStyle/>
          <a:p>
            <a:pPr marL="0" indent="0">
              <a:buNone/>
            </a:pPr>
            <a:r>
              <a:rPr lang="en-US" dirty="0"/>
              <a:t>SELECT *</a:t>
            </a:r>
          </a:p>
          <a:p>
            <a:pPr marL="0" indent="0">
              <a:buNone/>
            </a:pPr>
            <a:r>
              <a:rPr lang="en-US" dirty="0"/>
              <a:t>FROM Orders</a:t>
            </a:r>
          </a:p>
          <a:p>
            <a:pPr marL="0" indent="0">
              <a:buNone/>
            </a:pPr>
            <a:r>
              <a:rPr lang="en-US" dirty="0"/>
              <a:t>WHERE  item LIKE '%d';</a:t>
            </a:r>
          </a:p>
        </p:txBody>
      </p:sp>
      <p:graphicFrame>
        <p:nvGraphicFramePr>
          <p:cNvPr id="4" name="Table 3">
            <a:extLst>
              <a:ext uri="{FF2B5EF4-FFF2-40B4-BE49-F238E27FC236}">
                <a16:creationId xmlns:a16="http://schemas.microsoft.com/office/drawing/2014/main" id="{0AC2B9B2-1B0E-58F6-C0F4-4F9A485E9A47}"/>
              </a:ext>
            </a:extLst>
          </p:cNvPr>
          <p:cNvGraphicFramePr>
            <a:graphicFrameLocks noGrp="1"/>
          </p:cNvGraphicFramePr>
          <p:nvPr>
            <p:extLst>
              <p:ext uri="{D42A27DB-BD31-4B8C-83A1-F6EECF244321}">
                <p14:modId xmlns:p14="http://schemas.microsoft.com/office/powerpoint/2010/main" val="2081573738"/>
              </p:ext>
            </p:extLst>
          </p:nvPr>
        </p:nvGraphicFramePr>
        <p:xfrm>
          <a:off x="838200" y="3744802"/>
          <a:ext cx="10515600" cy="1341120"/>
        </p:xfrm>
        <a:graphic>
          <a:graphicData uri="http://schemas.openxmlformats.org/drawingml/2006/table">
            <a:tbl>
              <a:tblPr/>
              <a:tblGrid>
                <a:gridCol w="2628900">
                  <a:extLst>
                    <a:ext uri="{9D8B030D-6E8A-4147-A177-3AD203B41FA5}">
                      <a16:colId xmlns:a16="http://schemas.microsoft.com/office/drawing/2014/main" val="2342405704"/>
                    </a:ext>
                  </a:extLst>
                </a:gridCol>
                <a:gridCol w="2628900">
                  <a:extLst>
                    <a:ext uri="{9D8B030D-6E8A-4147-A177-3AD203B41FA5}">
                      <a16:colId xmlns:a16="http://schemas.microsoft.com/office/drawing/2014/main" val="4262353389"/>
                    </a:ext>
                  </a:extLst>
                </a:gridCol>
                <a:gridCol w="2628900">
                  <a:extLst>
                    <a:ext uri="{9D8B030D-6E8A-4147-A177-3AD203B41FA5}">
                      <a16:colId xmlns:a16="http://schemas.microsoft.com/office/drawing/2014/main" val="306592168"/>
                    </a:ext>
                  </a:extLst>
                </a:gridCol>
                <a:gridCol w="2628900">
                  <a:extLst>
                    <a:ext uri="{9D8B030D-6E8A-4147-A177-3AD203B41FA5}">
                      <a16:colId xmlns:a16="http://schemas.microsoft.com/office/drawing/2014/main" val="3564869969"/>
                    </a:ext>
                  </a:extLst>
                </a:gridCol>
              </a:tblGrid>
              <a:tr h="0">
                <a:tc>
                  <a:txBody>
                    <a:bodyPr/>
                    <a:lstStyle/>
                    <a:p>
                      <a:pPr algn="l"/>
                      <a:r>
                        <a:rPr lang="en-IN" b="0">
                          <a:effectLst/>
                          <a:latin typeface="EuclidCircularA-Medium"/>
                        </a:rPr>
                        <a:t>order_id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item</a:t>
                      </a:r>
                    </a:p>
                  </a:txBody>
                  <a:tcPr marL="137160" marR="137160" marT="30480" marB="30480" anchor="ctr">
                    <a:lnL>
                      <a:noFill/>
                    </a:lnL>
                    <a:lnR>
                      <a:noFill/>
                    </a:lnR>
                    <a:lnT>
                      <a:noFill/>
                    </a:lnT>
                    <a:lnB>
                      <a:noFill/>
                    </a:lnB>
                  </a:tcPr>
                </a:tc>
                <a:tc>
                  <a:txBody>
                    <a:bodyPr/>
                    <a:lstStyle/>
                    <a:p>
                      <a:pPr algn="l"/>
                      <a:r>
                        <a:rPr lang="en-IN" b="0">
                          <a:effectLst/>
                          <a:latin typeface="EuclidCircularA-Medium"/>
                        </a:rPr>
                        <a:t>amount</a:t>
                      </a:r>
                    </a:p>
                  </a:txBody>
                  <a:tcPr marL="137160" marR="137160" marT="30480" marB="30480" anchor="ctr">
                    <a:lnL>
                      <a:noFill/>
                    </a:lnL>
                    <a:lnR>
                      <a:noFill/>
                    </a:lnR>
                    <a:lnT>
                      <a:noFill/>
                    </a:lnT>
                    <a:lnB>
                      <a:noFill/>
                    </a:lnB>
                  </a:tcPr>
                </a:tc>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extLst>
                  <a:ext uri="{0D108BD9-81ED-4DB2-BD59-A6C34878D82A}">
                    <a16:rowId xmlns:a16="http://schemas.microsoft.com/office/drawing/2014/main" val="445999080"/>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tc>
                  <a:txBody>
                    <a:bodyPr/>
                    <a:lstStyle/>
                    <a:p>
                      <a:pPr algn="l"/>
                      <a:r>
                        <a:rPr lang="en-IN" b="0">
                          <a:effectLst/>
                          <a:latin typeface="EuclidCircularA-Regular"/>
                        </a:rPr>
                        <a:t>Keyboard</a:t>
                      </a:r>
                    </a:p>
                  </a:txBody>
                  <a:tcPr marL="137160" marR="137160" marT="30480" marB="30480" anchor="ctr">
                    <a:lnL>
                      <a:noFill/>
                    </a:lnL>
                    <a:lnR>
                      <a:noFill/>
                    </a:lnR>
                    <a:lnT>
                      <a:noFill/>
                    </a:lnT>
                    <a:lnB>
                      <a:noFill/>
                    </a:lnB>
                  </a:tcPr>
                </a:tc>
                <a:tc>
                  <a:txBody>
                    <a:bodyPr/>
                    <a:lstStyle/>
                    <a:p>
                      <a:pPr algn="l"/>
                      <a:r>
                        <a:rPr lang="en-IN" b="0">
                          <a:effectLst/>
                          <a:latin typeface="EuclidCircularA-Regular"/>
                        </a:rPr>
                        <a:t>400</a:t>
                      </a:r>
                    </a:p>
                  </a:txBody>
                  <a:tcPr marL="137160" marR="137160" marT="30480" marB="30480" anchor="ctr">
                    <a:lnL>
                      <a:noFill/>
                    </a:lnL>
                    <a:lnR>
                      <a:noFill/>
                    </a:lnR>
                    <a:lnT>
                      <a:noFill/>
                    </a:lnT>
                    <a:lnB>
                      <a:noFill/>
                    </a:lnB>
                  </a:tcPr>
                </a:tc>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extLst>
                  <a:ext uri="{0D108BD9-81ED-4DB2-BD59-A6C34878D82A}">
                    <a16:rowId xmlns:a16="http://schemas.microsoft.com/office/drawing/2014/main" val="2560581792"/>
                  </a:ext>
                </a:extLst>
              </a:tr>
              <a:tr h="0">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tc>
                  <a:txBody>
                    <a:bodyPr/>
                    <a:lstStyle/>
                    <a:p>
                      <a:pPr algn="l"/>
                      <a:r>
                        <a:rPr lang="en-IN" b="0">
                          <a:effectLst/>
                          <a:latin typeface="EuclidCircularA-Regular"/>
                        </a:rPr>
                        <a:t>Keyboard</a:t>
                      </a:r>
                    </a:p>
                  </a:txBody>
                  <a:tcPr marL="137160" marR="137160" marT="30480" marB="30480" anchor="ctr">
                    <a:lnL>
                      <a:noFill/>
                    </a:lnL>
                    <a:lnR>
                      <a:noFill/>
                    </a:lnR>
                    <a:lnT>
                      <a:noFill/>
                    </a:lnT>
                    <a:lnB>
                      <a:noFill/>
                    </a:lnB>
                  </a:tcPr>
                </a:tc>
                <a:tc>
                  <a:txBody>
                    <a:bodyPr/>
                    <a:lstStyle/>
                    <a:p>
                      <a:pPr algn="l"/>
                      <a:r>
                        <a:rPr lang="en-IN" b="0">
                          <a:effectLst/>
                          <a:latin typeface="EuclidCircularA-Regular"/>
                        </a:rPr>
                        <a:t>400</a:t>
                      </a:r>
                    </a:p>
                  </a:txBody>
                  <a:tcPr marL="137160" marR="137160" marT="30480" marB="30480" anchor="ctr">
                    <a:lnL>
                      <a:noFill/>
                    </a:lnL>
                    <a:lnR>
                      <a:noFill/>
                    </a:lnR>
                    <a:lnT>
                      <a:noFill/>
                    </a:lnT>
                    <a:lnB>
                      <a:noFill/>
                    </a:lnB>
                  </a:tcPr>
                </a:tc>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extLst>
                  <a:ext uri="{0D108BD9-81ED-4DB2-BD59-A6C34878D82A}">
                    <a16:rowId xmlns:a16="http://schemas.microsoft.com/office/drawing/2014/main" val="665851576"/>
                  </a:ext>
                </a:extLst>
              </a:tr>
              <a:tr h="0">
                <a:tc>
                  <a:txBody>
                    <a:bodyPr/>
                    <a:lstStyle/>
                    <a:p>
                      <a:pPr algn="l"/>
                      <a:r>
                        <a:rPr lang="en-IN" b="0">
                          <a:effectLst/>
                          <a:latin typeface="EuclidCircularA-Regular"/>
                        </a:rPr>
                        <a:t>5</a:t>
                      </a:r>
                    </a:p>
                  </a:txBody>
                  <a:tcPr marL="137160" marR="137160" marT="30480" marB="30480" anchor="ctr">
                    <a:lnL>
                      <a:noFill/>
                    </a:lnL>
                    <a:lnR>
                      <a:noFill/>
                    </a:lnR>
                    <a:lnT>
                      <a:noFill/>
                    </a:lnT>
                    <a:lnB>
                      <a:noFill/>
                    </a:lnB>
                  </a:tcPr>
                </a:tc>
                <a:tc>
                  <a:txBody>
                    <a:bodyPr/>
                    <a:lstStyle/>
                    <a:p>
                      <a:pPr algn="l"/>
                      <a:r>
                        <a:rPr lang="en-IN" b="0">
                          <a:effectLst/>
                          <a:latin typeface="EuclidCircularA-Regular"/>
                        </a:rPr>
                        <a:t>Mousepad</a:t>
                      </a:r>
                    </a:p>
                  </a:txBody>
                  <a:tcPr marL="137160" marR="137160" marT="30480" marB="30480" anchor="ctr">
                    <a:lnL>
                      <a:noFill/>
                    </a:lnL>
                    <a:lnR>
                      <a:noFill/>
                    </a:lnR>
                    <a:lnT>
                      <a:noFill/>
                    </a:lnT>
                    <a:lnB>
                      <a:noFill/>
                    </a:lnB>
                  </a:tcPr>
                </a:tc>
                <a:tc>
                  <a:txBody>
                    <a:bodyPr/>
                    <a:lstStyle/>
                    <a:p>
                      <a:pPr algn="l"/>
                      <a:r>
                        <a:rPr lang="en-IN" b="0">
                          <a:effectLst/>
                          <a:latin typeface="EuclidCircularA-Regular"/>
                        </a:rPr>
                        <a:t>250</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2</a:t>
                      </a:r>
                    </a:p>
                  </a:txBody>
                  <a:tcPr marL="137160" marR="137160" marT="30480" marB="30480" anchor="ctr">
                    <a:lnL>
                      <a:noFill/>
                    </a:lnL>
                    <a:lnR>
                      <a:noFill/>
                    </a:lnR>
                    <a:lnT>
                      <a:noFill/>
                    </a:lnT>
                    <a:lnB>
                      <a:noFill/>
                    </a:lnB>
                  </a:tcPr>
                </a:tc>
                <a:extLst>
                  <a:ext uri="{0D108BD9-81ED-4DB2-BD59-A6C34878D82A}">
                    <a16:rowId xmlns:a16="http://schemas.microsoft.com/office/drawing/2014/main" val="2232581805"/>
                  </a:ext>
                </a:extLst>
              </a:tr>
            </a:tbl>
          </a:graphicData>
        </a:graphic>
      </p:graphicFrame>
    </p:spTree>
    <p:extLst>
      <p:ext uri="{BB962C8B-B14F-4D97-AF65-F5344CB8AC3E}">
        <p14:creationId xmlns:p14="http://schemas.microsoft.com/office/powerpoint/2010/main" val="4151868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A82C-C0A3-C3C3-B2BF-84E9D77461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0CABFE-F779-247A-386E-A388EEE9F8FA}"/>
              </a:ext>
            </a:extLst>
          </p:cNvPr>
          <p:cNvSpPr>
            <a:spLocks noGrp="1"/>
          </p:cNvSpPr>
          <p:nvPr>
            <p:ph idx="1"/>
          </p:nvPr>
        </p:nvSpPr>
        <p:spPr/>
        <p:txBody>
          <a:bodyPr/>
          <a:lstStyle/>
          <a:p>
            <a:r>
              <a:rPr lang="en-US" dirty="0"/>
              <a:t>Contains</a:t>
            </a:r>
          </a:p>
          <a:p>
            <a:r>
              <a:rPr lang="en-US" dirty="0"/>
              <a:t>To return records that contains a specific letter or phrase, add the % both before and after the letter or phrase.</a:t>
            </a:r>
          </a:p>
          <a:p>
            <a:pPr marL="0" indent="0">
              <a:buNone/>
            </a:pPr>
            <a:r>
              <a:rPr lang="en-US" dirty="0"/>
              <a:t> </a:t>
            </a:r>
          </a:p>
          <a:p>
            <a:pPr marL="0" indent="0">
              <a:buNone/>
            </a:pPr>
            <a:r>
              <a:rPr lang="en-US" dirty="0"/>
              <a:t>SELECT *</a:t>
            </a:r>
          </a:p>
          <a:p>
            <a:pPr marL="0" indent="0">
              <a:buNone/>
            </a:pPr>
            <a:r>
              <a:rPr lang="en-US" dirty="0"/>
              <a:t>FROM Orders</a:t>
            </a:r>
          </a:p>
          <a:p>
            <a:pPr marL="0" indent="0">
              <a:buNone/>
            </a:pPr>
            <a:r>
              <a:rPr lang="en-US" dirty="0"/>
              <a:t>WHERE  item LIKE '%o%';</a:t>
            </a:r>
            <a:endParaRPr lang="en-IN" dirty="0"/>
          </a:p>
        </p:txBody>
      </p:sp>
    </p:spTree>
    <p:extLst>
      <p:ext uri="{BB962C8B-B14F-4D97-AF65-F5344CB8AC3E}">
        <p14:creationId xmlns:p14="http://schemas.microsoft.com/office/powerpoint/2010/main" val="3589823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A82C-C0A3-C3C3-B2BF-84E9D7746185}"/>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0068B0D7-CF44-AF21-AD54-A8D26061499F}"/>
              </a:ext>
            </a:extLst>
          </p:cNvPr>
          <p:cNvGraphicFramePr>
            <a:graphicFrameLocks noGrp="1"/>
          </p:cNvGraphicFramePr>
          <p:nvPr>
            <p:ph idx="1"/>
            <p:extLst>
              <p:ext uri="{D42A27DB-BD31-4B8C-83A1-F6EECF244321}">
                <p14:modId xmlns:p14="http://schemas.microsoft.com/office/powerpoint/2010/main" val="3577201987"/>
              </p:ext>
            </p:extLst>
          </p:nvPr>
        </p:nvGraphicFramePr>
        <p:xfrm>
          <a:off x="1478951" y="2392468"/>
          <a:ext cx="5593752" cy="2286000"/>
        </p:xfrm>
        <a:graphic>
          <a:graphicData uri="http://schemas.openxmlformats.org/drawingml/2006/table">
            <a:tbl>
              <a:tblPr/>
              <a:tblGrid>
                <a:gridCol w="1398438">
                  <a:extLst>
                    <a:ext uri="{9D8B030D-6E8A-4147-A177-3AD203B41FA5}">
                      <a16:colId xmlns:a16="http://schemas.microsoft.com/office/drawing/2014/main" val="1960745720"/>
                    </a:ext>
                  </a:extLst>
                </a:gridCol>
                <a:gridCol w="1398438">
                  <a:extLst>
                    <a:ext uri="{9D8B030D-6E8A-4147-A177-3AD203B41FA5}">
                      <a16:colId xmlns:a16="http://schemas.microsoft.com/office/drawing/2014/main" val="1112635957"/>
                    </a:ext>
                  </a:extLst>
                </a:gridCol>
                <a:gridCol w="1398438">
                  <a:extLst>
                    <a:ext uri="{9D8B030D-6E8A-4147-A177-3AD203B41FA5}">
                      <a16:colId xmlns:a16="http://schemas.microsoft.com/office/drawing/2014/main" val="1510207380"/>
                    </a:ext>
                  </a:extLst>
                </a:gridCol>
                <a:gridCol w="1398438">
                  <a:extLst>
                    <a:ext uri="{9D8B030D-6E8A-4147-A177-3AD203B41FA5}">
                      <a16:colId xmlns:a16="http://schemas.microsoft.com/office/drawing/2014/main" val="1622349397"/>
                    </a:ext>
                  </a:extLst>
                </a:gridCol>
              </a:tblGrid>
              <a:tr h="0">
                <a:tc>
                  <a:txBody>
                    <a:bodyPr/>
                    <a:lstStyle/>
                    <a:p>
                      <a:pPr algn="l"/>
                      <a:r>
                        <a:rPr lang="en-IN" b="0">
                          <a:effectLst/>
                          <a:latin typeface="EuclidCircularA-Medium"/>
                        </a:rPr>
                        <a:t>order_id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item</a:t>
                      </a:r>
                    </a:p>
                  </a:txBody>
                  <a:tcPr marL="137160" marR="137160" marT="30480" marB="30480" anchor="ctr">
                    <a:lnL>
                      <a:noFill/>
                    </a:lnL>
                    <a:lnR>
                      <a:noFill/>
                    </a:lnR>
                    <a:lnT>
                      <a:noFill/>
                    </a:lnT>
                    <a:lnB>
                      <a:noFill/>
                    </a:lnB>
                  </a:tcPr>
                </a:tc>
                <a:tc>
                  <a:txBody>
                    <a:bodyPr/>
                    <a:lstStyle/>
                    <a:p>
                      <a:pPr algn="l"/>
                      <a:r>
                        <a:rPr lang="en-IN" b="0">
                          <a:effectLst/>
                          <a:latin typeface="EuclidCircularA-Medium"/>
                        </a:rPr>
                        <a:t>amount</a:t>
                      </a:r>
                    </a:p>
                  </a:txBody>
                  <a:tcPr marL="137160" marR="137160" marT="30480" marB="30480" anchor="ctr">
                    <a:lnL>
                      <a:noFill/>
                    </a:lnL>
                    <a:lnR>
                      <a:noFill/>
                    </a:lnR>
                    <a:lnT>
                      <a:noFill/>
                    </a:lnT>
                    <a:lnB>
                      <a:noFill/>
                    </a:lnB>
                  </a:tcPr>
                </a:tc>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extLst>
                  <a:ext uri="{0D108BD9-81ED-4DB2-BD59-A6C34878D82A}">
                    <a16:rowId xmlns:a16="http://schemas.microsoft.com/office/drawing/2014/main" val="1552558846"/>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tc>
                  <a:txBody>
                    <a:bodyPr/>
                    <a:lstStyle/>
                    <a:p>
                      <a:pPr algn="l"/>
                      <a:r>
                        <a:rPr lang="en-IN" b="0">
                          <a:effectLst/>
                          <a:latin typeface="EuclidCircularA-Regular"/>
                        </a:rPr>
                        <a:t>Keyboard</a:t>
                      </a:r>
                    </a:p>
                  </a:txBody>
                  <a:tcPr marL="137160" marR="137160" marT="30480" marB="30480" anchor="ctr">
                    <a:lnL>
                      <a:noFill/>
                    </a:lnL>
                    <a:lnR>
                      <a:noFill/>
                    </a:lnR>
                    <a:lnT>
                      <a:noFill/>
                    </a:lnT>
                    <a:lnB>
                      <a:noFill/>
                    </a:lnB>
                  </a:tcPr>
                </a:tc>
                <a:tc>
                  <a:txBody>
                    <a:bodyPr/>
                    <a:lstStyle/>
                    <a:p>
                      <a:pPr algn="l"/>
                      <a:r>
                        <a:rPr lang="en-IN" b="0">
                          <a:effectLst/>
                          <a:latin typeface="EuclidCircularA-Regular"/>
                        </a:rPr>
                        <a:t>400</a:t>
                      </a:r>
                    </a:p>
                  </a:txBody>
                  <a:tcPr marL="137160" marR="137160" marT="30480" marB="30480" anchor="ctr">
                    <a:lnL>
                      <a:noFill/>
                    </a:lnL>
                    <a:lnR>
                      <a:noFill/>
                    </a:lnR>
                    <a:lnT>
                      <a:noFill/>
                    </a:lnT>
                    <a:lnB>
                      <a:noFill/>
                    </a:lnB>
                  </a:tcPr>
                </a:tc>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extLst>
                  <a:ext uri="{0D108BD9-81ED-4DB2-BD59-A6C34878D82A}">
                    <a16:rowId xmlns:a16="http://schemas.microsoft.com/office/drawing/2014/main" val="4005362781"/>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a:effectLst/>
                          <a:latin typeface="EuclidCircularA-Regular"/>
                        </a:rPr>
                        <a:t>Mouse</a:t>
                      </a:r>
                    </a:p>
                  </a:txBody>
                  <a:tcPr marL="137160" marR="137160" marT="30480" marB="30480" anchor="ctr">
                    <a:lnL>
                      <a:noFill/>
                    </a:lnL>
                    <a:lnR>
                      <a:noFill/>
                    </a:lnR>
                    <a:lnT>
                      <a:noFill/>
                    </a:lnT>
                    <a:lnB>
                      <a:noFill/>
                    </a:lnB>
                  </a:tcPr>
                </a:tc>
                <a:tc>
                  <a:txBody>
                    <a:bodyPr/>
                    <a:lstStyle/>
                    <a:p>
                      <a:pPr algn="l"/>
                      <a:r>
                        <a:rPr lang="en-IN" b="0">
                          <a:effectLst/>
                          <a:latin typeface="EuclidCircularA-Regular"/>
                        </a:rPr>
                        <a:t>300</a:t>
                      </a:r>
                    </a:p>
                  </a:txBody>
                  <a:tcPr marL="137160" marR="137160" marT="30480" marB="30480" anchor="ctr">
                    <a:lnL>
                      <a:noFill/>
                    </a:lnL>
                    <a:lnR>
                      <a:noFill/>
                    </a:lnR>
                    <a:lnT>
                      <a:noFill/>
                    </a:lnT>
                    <a:lnB>
                      <a:noFill/>
                    </a:lnB>
                  </a:tcPr>
                </a:tc>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extLst>
                  <a:ext uri="{0D108BD9-81ED-4DB2-BD59-A6C34878D82A}">
                    <a16:rowId xmlns:a16="http://schemas.microsoft.com/office/drawing/2014/main" val="1488224011"/>
                  </a:ext>
                </a:extLst>
              </a:tr>
              <a:tr h="0">
                <a:tc>
                  <a:txBody>
                    <a:bodyPr/>
                    <a:lstStyle/>
                    <a:p>
                      <a:pPr algn="l"/>
                      <a:r>
                        <a:rPr lang="en-IN" b="0">
                          <a:effectLst/>
                          <a:latin typeface="EuclidCircularA-Regular"/>
                        </a:rPr>
                        <a:t>3</a:t>
                      </a:r>
                    </a:p>
                  </a:txBody>
                  <a:tcPr marL="137160" marR="137160" marT="30480" marB="30480" anchor="ctr">
                    <a:lnL>
                      <a:noFill/>
                    </a:lnL>
                    <a:lnR>
                      <a:noFill/>
                    </a:lnR>
                    <a:lnT>
                      <a:noFill/>
                    </a:lnT>
                    <a:lnB>
                      <a:noFill/>
                    </a:lnB>
                  </a:tcPr>
                </a:tc>
                <a:tc>
                  <a:txBody>
                    <a:bodyPr/>
                    <a:lstStyle/>
                    <a:p>
                      <a:pPr algn="l"/>
                      <a:r>
                        <a:rPr lang="en-IN" b="0">
                          <a:effectLst/>
                          <a:latin typeface="EuclidCircularA-Regular"/>
                        </a:rPr>
                        <a:t>Monitor</a:t>
                      </a:r>
                    </a:p>
                  </a:txBody>
                  <a:tcPr marL="137160" marR="137160" marT="30480" marB="30480" anchor="ctr">
                    <a:lnL>
                      <a:noFill/>
                    </a:lnL>
                    <a:lnR>
                      <a:noFill/>
                    </a:lnR>
                    <a:lnT>
                      <a:noFill/>
                    </a:lnT>
                    <a:lnB>
                      <a:noFill/>
                    </a:lnB>
                  </a:tcPr>
                </a:tc>
                <a:tc>
                  <a:txBody>
                    <a:bodyPr/>
                    <a:lstStyle/>
                    <a:p>
                      <a:pPr algn="l"/>
                      <a:r>
                        <a:rPr lang="en-IN" b="0">
                          <a:effectLst/>
                          <a:latin typeface="EuclidCircularA-Regular"/>
                        </a:rPr>
                        <a:t>12000</a:t>
                      </a:r>
                    </a:p>
                  </a:txBody>
                  <a:tcPr marL="137160" marR="137160" marT="30480" marB="30480" anchor="ctr">
                    <a:lnL>
                      <a:noFill/>
                    </a:lnL>
                    <a:lnR>
                      <a:noFill/>
                    </a:lnR>
                    <a:lnT>
                      <a:noFill/>
                    </a:lnT>
                    <a:lnB>
                      <a:noFill/>
                    </a:lnB>
                  </a:tcPr>
                </a:tc>
                <a:tc>
                  <a:txBody>
                    <a:bodyPr/>
                    <a:lstStyle/>
                    <a:p>
                      <a:pPr algn="l"/>
                      <a:r>
                        <a:rPr lang="en-IN" b="0">
                          <a:effectLst/>
                          <a:latin typeface="EuclidCircularA-Regular"/>
                        </a:rPr>
                        <a:t>3</a:t>
                      </a:r>
                    </a:p>
                  </a:txBody>
                  <a:tcPr marL="137160" marR="137160" marT="30480" marB="30480" anchor="ctr">
                    <a:lnL>
                      <a:noFill/>
                    </a:lnL>
                    <a:lnR>
                      <a:noFill/>
                    </a:lnR>
                    <a:lnT>
                      <a:noFill/>
                    </a:lnT>
                    <a:lnB>
                      <a:noFill/>
                    </a:lnB>
                  </a:tcPr>
                </a:tc>
                <a:extLst>
                  <a:ext uri="{0D108BD9-81ED-4DB2-BD59-A6C34878D82A}">
                    <a16:rowId xmlns:a16="http://schemas.microsoft.com/office/drawing/2014/main" val="3657800623"/>
                  </a:ext>
                </a:extLst>
              </a:tr>
              <a:tr h="0">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tc>
                  <a:txBody>
                    <a:bodyPr/>
                    <a:lstStyle/>
                    <a:p>
                      <a:pPr algn="l"/>
                      <a:r>
                        <a:rPr lang="en-IN" b="0">
                          <a:effectLst/>
                          <a:latin typeface="EuclidCircularA-Regular"/>
                        </a:rPr>
                        <a:t>Keyboard</a:t>
                      </a:r>
                    </a:p>
                  </a:txBody>
                  <a:tcPr marL="137160" marR="137160" marT="30480" marB="30480" anchor="ctr">
                    <a:lnL>
                      <a:noFill/>
                    </a:lnL>
                    <a:lnR>
                      <a:noFill/>
                    </a:lnR>
                    <a:lnT>
                      <a:noFill/>
                    </a:lnT>
                    <a:lnB>
                      <a:noFill/>
                    </a:lnB>
                  </a:tcPr>
                </a:tc>
                <a:tc>
                  <a:txBody>
                    <a:bodyPr/>
                    <a:lstStyle/>
                    <a:p>
                      <a:pPr algn="l"/>
                      <a:r>
                        <a:rPr lang="en-IN" b="0">
                          <a:effectLst/>
                          <a:latin typeface="EuclidCircularA-Regular"/>
                        </a:rPr>
                        <a:t>400</a:t>
                      </a:r>
                    </a:p>
                  </a:txBody>
                  <a:tcPr marL="137160" marR="137160" marT="30480" marB="30480" anchor="ctr">
                    <a:lnL>
                      <a:noFill/>
                    </a:lnL>
                    <a:lnR>
                      <a:noFill/>
                    </a:lnR>
                    <a:lnT>
                      <a:noFill/>
                    </a:lnT>
                    <a:lnB>
                      <a:noFill/>
                    </a:lnB>
                  </a:tcPr>
                </a:tc>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extLst>
                  <a:ext uri="{0D108BD9-81ED-4DB2-BD59-A6C34878D82A}">
                    <a16:rowId xmlns:a16="http://schemas.microsoft.com/office/drawing/2014/main" val="723972923"/>
                  </a:ext>
                </a:extLst>
              </a:tr>
              <a:tr h="0">
                <a:tc>
                  <a:txBody>
                    <a:bodyPr/>
                    <a:lstStyle/>
                    <a:p>
                      <a:pPr algn="l"/>
                      <a:r>
                        <a:rPr lang="en-IN" b="0">
                          <a:effectLst/>
                          <a:latin typeface="EuclidCircularA-Regular"/>
                        </a:rPr>
                        <a:t>5</a:t>
                      </a:r>
                    </a:p>
                  </a:txBody>
                  <a:tcPr marL="137160" marR="137160" marT="30480" marB="30480" anchor="ctr">
                    <a:lnL>
                      <a:noFill/>
                    </a:lnL>
                    <a:lnR>
                      <a:noFill/>
                    </a:lnR>
                    <a:lnT>
                      <a:noFill/>
                    </a:lnT>
                    <a:lnB>
                      <a:noFill/>
                    </a:lnB>
                  </a:tcPr>
                </a:tc>
                <a:tc>
                  <a:txBody>
                    <a:bodyPr/>
                    <a:lstStyle/>
                    <a:p>
                      <a:pPr algn="l"/>
                      <a:r>
                        <a:rPr lang="en-IN" b="0">
                          <a:effectLst/>
                          <a:latin typeface="EuclidCircularA-Regular"/>
                        </a:rPr>
                        <a:t>Mousepad</a:t>
                      </a:r>
                    </a:p>
                  </a:txBody>
                  <a:tcPr marL="137160" marR="137160" marT="30480" marB="30480" anchor="ctr">
                    <a:lnL>
                      <a:noFill/>
                    </a:lnL>
                    <a:lnR>
                      <a:noFill/>
                    </a:lnR>
                    <a:lnT>
                      <a:noFill/>
                    </a:lnT>
                    <a:lnB>
                      <a:noFill/>
                    </a:lnB>
                  </a:tcPr>
                </a:tc>
                <a:tc>
                  <a:txBody>
                    <a:bodyPr/>
                    <a:lstStyle/>
                    <a:p>
                      <a:pPr algn="l"/>
                      <a:r>
                        <a:rPr lang="en-IN" b="0">
                          <a:effectLst/>
                          <a:latin typeface="EuclidCircularA-Regular"/>
                        </a:rPr>
                        <a:t>250</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2</a:t>
                      </a:r>
                    </a:p>
                  </a:txBody>
                  <a:tcPr marL="137160" marR="137160" marT="30480" marB="30480" anchor="ctr">
                    <a:lnL>
                      <a:noFill/>
                    </a:lnL>
                    <a:lnR>
                      <a:noFill/>
                    </a:lnR>
                    <a:lnT>
                      <a:noFill/>
                    </a:lnT>
                    <a:lnB>
                      <a:noFill/>
                    </a:lnB>
                  </a:tcPr>
                </a:tc>
                <a:extLst>
                  <a:ext uri="{0D108BD9-81ED-4DB2-BD59-A6C34878D82A}">
                    <a16:rowId xmlns:a16="http://schemas.microsoft.com/office/drawing/2014/main" val="269343795"/>
                  </a:ext>
                </a:extLst>
              </a:tr>
            </a:tbl>
          </a:graphicData>
        </a:graphic>
      </p:graphicFrame>
    </p:spTree>
    <p:extLst>
      <p:ext uri="{BB962C8B-B14F-4D97-AF65-F5344CB8AC3E}">
        <p14:creationId xmlns:p14="http://schemas.microsoft.com/office/powerpoint/2010/main" val="2363444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A82C-C0A3-C3C3-B2BF-84E9D77461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0CABFE-F779-247A-386E-A388EEE9F8FA}"/>
              </a:ext>
            </a:extLst>
          </p:cNvPr>
          <p:cNvSpPr>
            <a:spLocks noGrp="1"/>
          </p:cNvSpPr>
          <p:nvPr>
            <p:ph idx="1"/>
          </p:nvPr>
        </p:nvSpPr>
        <p:spPr/>
        <p:txBody>
          <a:bodyPr/>
          <a:lstStyle/>
          <a:p>
            <a:pPr marL="0" indent="0">
              <a:buNone/>
            </a:pPr>
            <a:r>
              <a:rPr lang="en-US" dirty="0"/>
              <a:t>SELECT *</a:t>
            </a:r>
          </a:p>
          <a:p>
            <a:pPr marL="0" indent="0">
              <a:buNone/>
            </a:pPr>
            <a:r>
              <a:rPr lang="en-US" dirty="0"/>
              <a:t>FROM Orders</a:t>
            </a:r>
          </a:p>
          <a:p>
            <a:pPr marL="0" indent="0">
              <a:buNone/>
            </a:pPr>
            <a:r>
              <a:rPr lang="en-US" dirty="0"/>
              <a:t>WHERE  item LIKE ‘_o___';</a:t>
            </a:r>
            <a:endParaRPr lang="en-IN" dirty="0"/>
          </a:p>
          <a:p>
            <a:endParaRPr lang="en-IN" dirty="0"/>
          </a:p>
        </p:txBody>
      </p:sp>
      <p:graphicFrame>
        <p:nvGraphicFramePr>
          <p:cNvPr id="6" name="Table 5">
            <a:extLst>
              <a:ext uri="{FF2B5EF4-FFF2-40B4-BE49-F238E27FC236}">
                <a16:creationId xmlns:a16="http://schemas.microsoft.com/office/drawing/2014/main" id="{A5ECC1FC-2072-2B98-94ED-19D526E856D5}"/>
              </a:ext>
            </a:extLst>
          </p:cNvPr>
          <p:cNvGraphicFramePr>
            <a:graphicFrameLocks noGrp="1"/>
          </p:cNvGraphicFramePr>
          <p:nvPr>
            <p:extLst>
              <p:ext uri="{D42A27DB-BD31-4B8C-83A1-F6EECF244321}">
                <p14:modId xmlns:p14="http://schemas.microsoft.com/office/powerpoint/2010/main" val="60570788"/>
              </p:ext>
            </p:extLst>
          </p:nvPr>
        </p:nvGraphicFramePr>
        <p:xfrm>
          <a:off x="1237411" y="4253473"/>
          <a:ext cx="5593752" cy="944880"/>
        </p:xfrm>
        <a:graphic>
          <a:graphicData uri="http://schemas.openxmlformats.org/drawingml/2006/table">
            <a:tbl>
              <a:tblPr/>
              <a:tblGrid>
                <a:gridCol w="1398438">
                  <a:extLst>
                    <a:ext uri="{9D8B030D-6E8A-4147-A177-3AD203B41FA5}">
                      <a16:colId xmlns:a16="http://schemas.microsoft.com/office/drawing/2014/main" val="3216139890"/>
                    </a:ext>
                  </a:extLst>
                </a:gridCol>
                <a:gridCol w="1398438">
                  <a:extLst>
                    <a:ext uri="{9D8B030D-6E8A-4147-A177-3AD203B41FA5}">
                      <a16:colId xmlns:a16="http://schemas.microsoft.com/office/drawing/2014/main" val="2002542837"/>
                    </a:ext>
                  </a:extLst>
                </a:gridCol>
                <a:gridCol w="1398438">
                  <a:extLst>
                    <a:ext uri="{9D8B030D-6E8A-4147-A177-3AD203B41FA5}">
                      <a16:colId xmlns:a16="http://schemas.microsoft.com/office/drawing/2014/main" val="3631578149"/>
                    </a:ext>
                  </a:extLst>
                </a:gridCol>
                <a:gridCol w="1398438">
                  <a:extLst>
                    <a:ext uri="{9D8B030D-6E8A-4147-A177-3AD203B41FA5}">
                      <a16:colId xmlns:a16="http://schemas.microsoft.com/office/drawing/2014/main" val="3819553924"/>
                    </a:ext>
                  </a:extLst>
                </a:gridCol>
              </a:tblGrid>
              <a:tr h="0">
                <a:tc>
                  <a:txBody>
                    <a:bodyPr/>
                    <a:lstStyle/>
                    <a:p>
                      <a:pPr algn="l"/>
                      <a:r>
                        <a:rPr lang="en-IN" b="0">
                          <a:effectLst/>
                          <a:latin typeface="EuclidCircularA-Medium"/>
                        </a:rPr>
                        <a:t>order_id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item</a:t>
                      </a:r>
                    </a:p>
                  </a:txBody>
                  <a:tcPr marL="137160" marR="137160" marT="30480" marB="30480" anchor="ctr">
                    <a:lnL>
                      <a:noFill/>
                    </a:lnL>
                    <a:lnR>
                      <a:noFill/>
                    </a:lnR>
                    <a:lnT>
                      <a:noFill/>
                    </a:lnT>
                    <a:lnB>
                      <a:noFill/>
                    </a:lnB>
                  </a:tcPr>
                </a:tc>
                <a:tc>
                  <a:txBody>
                    <a:bodyPr/>
                    <a:lstStyle/>
                    <a:p>
                      <a:pPr algn="l"/>
                      <a:r>
                        <a:rPr lang="en-IN" b="0">
                          <a:effectLst/>
                          <a:latin typeface="EuclidCircularA-Medium"/>
                        </a:rPr>
                        <a:t>amount</a:t>
                      </a:r>
                    </a:p>
                  </a:txBody>
                  <a:tcPr marL="137160" marR="137160" marT="30480" marB="30480" anchor="ctr">
                    <a:lnL>
                      <a:noFill/>
                    </a:lnL>
                    <a:lnR>
                      <a:noFill/>
                    </a:lnR>
                    <a:lnT>
                      <a:noFill/>
                    </a:lnT>
                    <a:lnB>
                      <a:noFill/>
                    </a:lnB>
                  </a:tcPr>
                </a:tc>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extLst>
                  <a:ext uri="{0D108BD9-81ED-4DB2-BD59-A6C34878D82A}">
                    <a16:rowId xmlns:a16="http://schemas.microsoft.com/office/drawing/2014/main" val="306749601"/>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a:effectLst/>
                          <a:latin typeface="EuclidCircularA-Regular"/>
                        </a:rPr>
                        <a:t>Mouse</a:t>
                      </a:r>
                    </a:p>
                  </a:txBody>
                  <a:tcPr marL="137160" marR="137160" marT="30480" marB="30480" anchor="ctr">
                    <a:lnL>
                      <a:noFill/>
                    </a:lnL>
                    <a:lnR>
                      <a:noFill/>
                    </a:lnR>
                    <a:lnT>
                      <a:noFill/>
                    </a:lnT>
                    <a:lnB>
                      <a:noFill/>
                    </a:lnB>
                  </a:tcPr>
                </a:tc>
                <a:tc>
                  <a:txBody>
                    <a:bodyPr/>
                    <a:lstStyle/>
                    <a:p>
                      <a:pPr algn="l"/>
                      <a:r>
                        <a:rPr lang="en-IN" b="0">
                          <a:effectLst/>
                          <a:latin typeface="EuclidCircularA-Regular"/>
                        </a:rPr>
                        <a:t>300</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4</a:t>
                      </a:r>
                    </a:p>
                  </a:txBody>
                  <a:tcPr marL="137160" marR="137160" marT="30480" marB="30480" anchor="ctr">
                    <a:lnL>
                      <a:noFill/>
                    </a:lnL>
                    <a:lnR>
                      <a:noFill/>
                    </a:lnR>
                    <a:lnT>
                      <a:noFill/>
                    </a:lnT>
                    <a:lnB>
                      <a:noFill/>
                    </a:lnB>
                  </a:tcPr>
                </a:tc>
                <a:extLst>
                  <a:ext uri="{0D108BD9-81ED-4DB2-BD59-A6C34878D82A}">
                    <a16:rowId xmlns:a16="http://schemas.microsoft.com/office/drawing/2014/main" val="1350657305"/>
                  </a:ext>
                </a:extLst>
              </a:tr>
            </a:tbl>
          </a:graphicData>
        </a:graphic>
      </p:graphicFrame>
    </p:spTree>
    <p:extLst>
      <p:ext uri="{BB962C8B-B14F-4D97-AF65-F5344CB8AC3E}">
        <p14:creationId xmlns:p14="http://schemas.microsoft.com/office/powerpoint/2010/main" val="32543853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A82C-C0A3-C3C3-B2BF-84E9D7746185}"/>
              </a:ext>
            </a:extLst>
          </p:cNvPr>
          <p:cNvSpPr>
            <a:spLocks noGrp="1"/>
          </p:cNvSpPr>
          <p:nvPr>
            <p:ph type="title"/>
          </p:nvPr>
        </p:nvSpPr>
        <p:spPr/>
        <p:txBody>
          <a:bodyPr/>
          <a:lstStyle/>
          <a:p>
            <a:r>
              <a:rPr lang="en-US" dirty="0"/>
              <a:t>The SQL IN Operator</a:t>
            </a:r>
            <a:br>
              <a:rPr lang="en-US" dirty="0"/>
            </a:br>
            <a:endParaRPr lang="en-IN" dirty="0"/>
          </a:p>
        </p:txBody>
      </p:sp>
      <p:sp>
        <p:nvSpPr>
          <p:cNvPr id="3" name="Content Placeholder 2">
            <a:extLst>
              <a:ext uri="{FF2B5EF4-FFF2-40B4-BE49-F238E27FC236}">
                <a16:creationId xmlns:a16="http://schemas.microsoft.com/office/drawing/2014/main" id="{6D0CABFE-F779-247A-386E-A388EEE9F8FA}"/>
              </a:ext>
            </a:extLst>
          </p:cNvPr>
          <p:cNvSpPr>
            <a:spLocks noGrp="1"/>
          </p:cNvSpPr>
          <p:nvPr>
            <p:ph idx="1"/>
          </p:nvPr>
        </p:nvSpPr>
        <p:spPr/>
        <p:txBody>
          <a:bodyPr/>
          <a:lstStyle/>
          <a:p>
            <a:r>
              <a:rPr lang="en-US" dirty="0"/>
              <a:t>The IN operator allows you to specify multiple values in a WHERE clause.</a:t>
            </a:r>
          </a:p>
          <a:p>
            <a:endParaRPr lang="en-US" dirty="0"/>
          </a:p>
          <a:p>
            <a:r>
              <a:rPr lang="en-US" dirty="0"/>
              <a:t>The IN operator is a shorthand for multiple OR conditions.</a:t>
            </a:r>
          </a:p>
          <a:p>
            <a:endParaRPr lang="en-US" dirty="0"/>
          </a:p>
          <a:p>
            <a:r>
              <a:rPr lang="en-US" dirty="0"/>
              <a:t>Example</a:t>
            </a:r>
          </a:p>
          <a:p>
            <a:r>
              <a:rPr lang="en-US" dirty="0"/>
              <a:t>Return all customers from ‘USA', or 'UK'</a:t>
            </a:r>
            <a:endParaRPr lang="en-IN" dirty="0"/>
          </a:p>
        </p:txBody>
      </p:sp>
    </p:spTree>
    <p:extLst>
      <p:ext uri="{BB962C8B-B14F-4D97-AF65-F5344CB8AC3E}">
        <p14:creationId xmlns:p14="http://schemas.microsoft.com/office/powerpoint/2010/main" val="344470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A82C-C0A3-C3C3-B2BF-84E9D77461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0CABFE-F779-247A-386E-A388EEE9F8FA}"/>
              </a:ext>
            </a:extLst>
          </p:cNvPr>
          <p:cNvSpPr>
            <a:spLocks noGrp="1"/>
          </p:cNvSpPr>
          <p:nvPr>
            <p:ph idx="1"/>
          </p:nvPr>
        </p:nvSpPr>
        <p:spPr/>
        <p:txBody>
          <a:bodyPr/>
          <a:lstStyle/>
          <a:p>
            <a:pPr marL="0" indent="0">
              <a:buNone/>
            </a:pPr>
            <a:r>
              <a:rPr lang="en-US" dirty="0"/>
              <a:t> </a:t>
            </a:r>
          </a:p>
          <a:p>
            <a:pPr marL="0" indent="0">
              <a:buNone/>
            </a:pPr>
            <a:r>
              <a:rPr lang="en-US" dirty="0"/>
              <a:t>SELECT * FROM Customers</a:t>
            </a:r>
          </a:p>
          <a:p>
            <a:pPr marL="0" indent="0">
              <a:buNone/>
            </a:pPr>
            <a:r>
              <a:rPr lang="en-US" dirty="0"/>
              <a:t>WHERE Country IN ('UK’,’USA’);</a:t>
            </a:r>
            <a:endParaRPr lang="en-IN" dirty="0"/>
          </a:p>
        </p:txBody>
      </p:sp>
      <p:graphicFrame>
        <p:nvGraphicFramePr>
          <p:cNvPr id="5" name="Table 4">
            <a:extLst>
              <a:ext uri="{FF2B5EF4-FFF2-40B4-BE49-F238E27FC236}">
                <a16:creationId xmlns:a16="http://schemas.microsoft.com/office/drawing/2014/main" id="{2B0F3237-14DC-4691-2073-903B66038B89}"/>
              </a:ext>
            </a:extLst>
          </p:cNvPr>
          <p:cNvGraphicFramePr>
            <a:graphicFrameLocks noGrp="1"/>
          </p:cNvGraphicFramePr>
          <p:nvPr>
            <p:extLst>
              <p:ext uri="{D42A27DB-BD31-4B8C-83A1-F6EECF244321}">
                <p14:modId xmlns:p14="http://schemas.microsoft.com/office/powerpoint/2010/main" val="2024228999"/>
              </p:ext>
            </p:extLst>
          </p:nvPr>
        </p:nvGraphicFramePr>
        <p:xfrm>
          <a:off x="935486" y="3677603"/>
          <a:ext cx="6578120" cy="1950720"/>
        </p:xfrm>
        <a:graphic>
          <a:graphicData uri="http://schemas.openxmlformats.org/drawingml/2006/table">
            <a:tbl>
              <a:tblPr/>
              <a:tblGrid>
                <a:gridCol w="1315624">
                  <a:extLst>
                    <a:ext uri="{9D8B030D-6E8A-4147-A177-3AD203B41FA5}">
                      <a16:colId xmlns:a16="http://schemas.microsoft.com/office/drawing/2014/main" val="884764206"/>
                    </a:ext>
                  </a:extLst>
                </a:gridCol>
                <a:gridCol w="1315624">
                  <a:extLst>
                    <a:ext uri="{9D8B030D-6E8A-4147-A177-3AD203B41FA5}">
                      <a16:colId xmlns:a16="http://schemas.microsoft.com/office/drawing/2014/main" val="4145046084"/>
                    </a:ext>
                  </a:extLst>
                </a:gridCol>
                <a:gridCol w="1315624">
                  <a:extLst>
                    <a:ext uri="{9D8B030D-6E8A-4147-A177-3AD203B41FA5}">
                      <a16:colId xmlns:a16="http://schemas.microsoft.com/office/drawing/2014/main" val="1164540558"/>
                    </a:ext>
                  </a:extLst>
                </a:gridCol>
                <a:gridCol w="1315624">
                  <a:extLst>
                    <a:ext uri="{9D8B030D-6E8A-4147-A177-3AD203B41FA5}">
                      <a16:colId xmlns:a16="http://schemas.microsoft.com/office/drawing/2014/main" val="3350388166"/>
                    </a:ext>
                  </a:extLst>
                </a:gridCol>
                <a:gridCol w="1315624">
                  <a:extLst>
                    <a:ext uri="{9D8B030D-6E8A-4147-A177-3AD203B41FA5}">
                      <a16:colId xmlns:a16="http://schemas.microsoft.com/office/drawing/2014/main" val="2107985120"/>
                    </a:ext>
                  </a:extLst>
                </a:gridCol>
              </a:tblGrid>
              <a:tr h="0">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tc>
                  <a:txBody>
                    <a:bodyPr/>
                    <a:lstStyle/>
                    <a:p>
                      <a:pPr algn="l"/>
                      <a:r>
                        <a:rPr lang="en-IN" b="0" dirty="0" err="1">
                          <a:effectLst/>
                          <a:latin typeface="EuclidCircularA-Medium"/>
                        </a:rPr>
                        <a:t>first_name</a:t>
                      </a:r>
                      <a:endParaRPr lang="en-IN" b="0" dirty="0">
                        <a:effectLst/>
                        <a:latin typeface="EuclidCircularA-Medium"/>
                      </a:endParaRPr>
                    </a:p>
                  </a:txBody>
                  <a:tcPr marL="137160" marR="137160" marT="30480" marB="30480" anchor="ctr">
                    <a:lnL>
                      <a:noFill/>
                    </a:lnL>
                    <a:lnR>
                      <a:noFill/>
                    </a:lnR>
                    <a:lnT>
                      <a:noFill/>
                    </a:lnT>
                    <a:lnB>
                      <a:noFill/>
                    </a:lnB>
                  </a:tcPr>
                </a:tc>
                <a:tc>
                  <a:txBody>
                    <a:bodyPr/>
                    <a:lstStyle/>
                    <a:p>
                      <a:pPr algn="l"/>
                      <a:r>
                        <a:rPr lang="en-IN" b="0">
                          <a:effectLst/>
                          <a:latin typeface="EuclidCircularA-Medium"/>
                        </a:rPr>
                        <a:t>last_name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age</a:t>
                      </a:r>
                    </a:p>
                  </a:txBody>
                  <a:tcPr marL="137160" marR="137160" marT="30480" marB="30480" anchor="ctr">
                    <a:lnL>
                      <a:noFill/>
                    </a:lnL>
                    <a:lnR>
                      <a:noFill/>
                    </a:lnR>
                    <a:lnT>
                      <a:noFill/>
                    </a:lnT>
                    <a:lnB>
                      <a:noFill/>
                    </a:lnB>
                  </a:tcPr>
                </a:tc>
                <a:tc>
                  <a:txBody>
                    <a:bodyPr/>
                    <a:lstStyle/>
                    <a:p>
                      <a:pPr algn="l"/>
                      <a:r>
                        <a:rPr lang="en-IN" b="0">
                          <a:effectLst/>
                          <a:latin typeface="EuclidCircularA-Medium"/>
                        </a:rPr>
                        <a:t>country</a:t>
                      </a:r>
                    </a:p>
                  </a:txBody>
                  <a:tcPr marL="137160" marR="137160" marT="30480" marB="30480" anchor="ctr">
                    <a:lnL>
                      <a:noFill/>
                    </a:lnL>
                    <a:lnR>
                      <a:noFill/>
                    </a:lnR>
                    <a:lnT>
                      <a:noFill/>
                    </a:lnT>
                    <a:lnB>
                      <a:noFill/>
                    </a:lnB>
                  </a:tcPr>
                </a:tc>
                <a:extLst>
                  <a:ext uri="{0D108BD9-81ED-4DB2-BD59-A6C34878D82A}">
                    <a16:rowId xmlns:a16="http://schemas.microsoft.com/office/drawing/2014/main" val="1000016497"/>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Doe</a:t>
                      </a:r>
                    </a:p>
                  </a:txBody>
                  <a:tcPr marL="137160" marR="137160" marT="30480" marB="30480" anchor="ctr">
                    <a:lnL>
                      <a:noFill/>
                    </a:lnL>
                    <a:lnR>
                      <a:noFill/>
                    </a:lnR>
                    <a:lnT>
                      <a:noFill/>
                    </a:lnT>
                    <a:lnB>
                      <a:noFill/>
                    </a:lnB>
                  </a:tcPr>
                </a:tc>
                <a:tc>
                  <a:txBody>
                    <a:bodyPr/>
                    <a:lstStyle/>
                    <a:p>
                      <a:pPr algn="l"/>
                      <a:r>
                        <a:rPr lang="en-IN" b="0">
                          <a:effectLst/>
                          <a:latin typeface="EuclidCircularA-Regular"/>
                        </a:rPr>
                        <a:t>31</a:t>
                      </a:r>
                    </a:p>
                  </a:txBody>
                  <a:tcPr marL="137160" marR="137160" marT="30480" marB="30480" anchor="ctr">
                    <a:lnL>
                      <a:noFill/>
                    </a:lnL>
                    <a:lnR>
                      <a:noFill/>
                    </a:lnR>
                    <a:lnT>
                      <a:noFill/>
                    </a:lnT>
                    <a:lnB>
                      <a:noFill/>
                    </a:lnB>
                  </a:tcPr>
                </a:tc>
                <a:tc>
                  <a:txBody>
                    <a:bodyPr/>
                    <a:lstStyle/>
                    <a:p>
                      <a:pPr algn="l"/>
                      <a:r>
                        <a:rPr lang="en-IN" b="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530510222"/>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a:effectLst/>
                          <a:latin typeface="EuclidCircularA-Regular"/>
                        </a:rPr>
                        <a:t>Robert</a:t>
                      </a:r>
                    </a:p>
                  </a:txBody>
                  <a:tcPr marL="137160" marR="137160" marT="30480" marB="30480" anchor="ctr">
                    <a:lnL>
                      <a:noFill/>
                    </a:lnL>
                    <a:lnR>
                      <a:noFill/>
                    </a:lnR>
                    <a:lnT>
                      <a:noFill/>
                    </a:lnT>
                    <a:lnB>
                      <a:noFill/>
                    </a:lnB>
                  </a:tcPr>
                </a:tc>
                <a:tc>
                  <a:txBody>
                    <a:bodyPr/>
                    <a:lstStyle/>
                    <a:p>
                      <a:pPr algn="l"/>
                      <a:r>
                        <a:rPr lang="en-IN" b="0">
                          <a:effectLst/>
                          <a:latin typeface="EuclidCircularA-Regular"/>
                        </a:rPr>
                        <a:t>Luna</a:t>
                      </a:r>
                    </a:p>
                  </a:txBody>
                  <a:tcPr marL="137160" marR="137160" marT="30480" marB="30480" anchor="ctr">
                    <a:lnL>
                      <a:noFill/>
                    </a:lnL>
                    <a:lnR>
                      <a:noFill/>
                    </a:lnR>
                    <a:lnT>
                      <a:noFill/>
                    </a:lnT>
                    <a:lnB>
                      <a:noFill/>
                    </a:lnB>
                  </a:tcPr>
                </a:tc>
                <a:tc>
                  <a:txBody>
                    <a:bodyPr/>
                    <a:lstStyle/>
                    <a:p>
                      <a:pPr algn="l"/>
                      <a:r>
                        <a:rPr lang="en-IN" b="0">
                          <a:effectLst/>
                          <a:latin typeface="EuclidCircularA-Regular"/>
                        </a:rPr>
                        <a:t>22</a:t>
                      </a:r>
                    </a:p>
                  </a:txBody>
                  <a:tcPr marL="137160" marR="137160" marT="30480" marB="30480" anchor="ctr">
                    <a:lnL>
                      <a:noFill/>
                    </a:lnL>
                    <a:lnR>
                      <a:noFill/>
                    </a:lnR>
                    <a:lnT>
                      <a:noFill/>
                    </a:lnT>
                    <a:lnB>
                      <a:noFill/>
                    </a:lnB>
                  </a:tcPr>
                </a:tc>
                <a:tc>
                  <a:txBody>
                    <a:bodyPr/>
                    <a:lstStyle/>
                    <a:p>
                      <a:pPr algn="l"/>
                      <a:r>
                        <a:rPr lang="en-IN" b="0">
                          <a:effectLst/>
                          <a:latin typeface="EuclidCircularA-Regular"/>
                        </a:rPr>
                        <a:t>USA</a:t>
                      </a:r>
                    </a:p>
                  </a:txBody>
                  <a:tcPr marL="137160" marR="137160" marT="30480" marB="30480" anchor="ctr">
                    <a:lnL>
                      <a:noFill/>
                    </a:lnL>
                    <a:lnR>
                      <a:noFill/>
                    </a:lnR>
                    <a:lnT>
                      <a:noFill/>
                    </a:lnT>
                    <a:lnB>
                      <a:noFill/>
                    </a:lnB>
                  </a:tcPr>
                </a:tc>
                <a:extLst>
                  <a:ext uri="{0D108BD9-81ED-4DB2-BD59-A6C34878D82A}">
                    <a16:rowId xmlns:a16="http://schemas.microsoft.com/office/drawing/2014/main" val="407195500"/>
                  </a:ext>
                </a:extLst>
              </a:tr>
              <a:tr h="0">
                <a:tc>
                  <a:txBody>
                    <a:bodyPr/>
                    <a:lstStyle/>
                    <a:p>
                      <a:pPr algn="l"/>
                      <a:r>
                        <a:rPr lang="en-IN" b="0">
                          <a:effectLst/>
                          <a:latin typeface="EuclidCircularA-Regular"/>
                        </a:rPr>
                        <a:t>3</a:t>
                      </a:r>
                    </a:p>
                  </a:txBody>
                  <a:tcPr marL="137160" marR="137160" marT="30480" marB="30480" anchor="ctr">
                    <a:lnL>
                      <a:noFill/>
                    </a:lnL>
                    <a:lnR>
                      <a:noFill/>
                    </a:lnR>
                    <a:lnT>
                      <a:noFill/>
                    </a:lnT>
                    <a:lnB>
                      <a:noFill/>
                    </a:lnB>
                  </a:tcPr>
                </a:tc>
                <a:tc>
                  <a:txBody>
                    <a:bodyPr/>
                    <a:lstStyle/>
                    <a:p>
                      <a:pPr algn="l"/>
                      <a:r>
                        <a:rPr lang="en-IN" b="0">
                          <a:effectLst/>
                          <a:latin typeface="EuclidCircularA-Regular"/>
                        </a:rPr>
                        <a:t>David</a:t>
                      </a:r>
                    </a:p>
                  </a:txBody>
                  <a:tcPr marL="137160" marR="137160" marT="30480" marB="30480" anchor="ctr">
                    <a:lnL>
                      <a:noFill/>
                    </a:lnL>
                    <a:lnR>
                      <a:noFill/>
                    </a:lnR>
                    <a:lnT>
                      <a:noFill/>
                    </a:lnT>
                    <a:lnB>
                      <a:noFill/>
                    </a:lnB>
                  </a:tcPr>
                </a:tc>
                <a:tc>
                  <a:txBody>
                    <a:bodyPr/>
                    <a:lstStyle/>
                    <a:p>
                      <a:pPr algn="l"/>
                      <a:r>
                        <a:rPr lang="en-IN" b="0">
                          <a:effectLst/>
                          <a:latin typeface="EuclidCircularA-Regular"/>
                        </a:rPr>
                        <a:t>Robinson</a:t>
                      </a:r>
                    </a:p>
                  </a:txBody>
                  <a:tcPr marL="137160" marR="137160" marT="30480" marB="30480" anchor="ctr">
                    <a:lnL>
                      <a:noFill/>
                    </a:lnL>
                    <a:lnR>
                      <a:noFill/>
                    </a:lnR>
                    <a:lnT>
                      <a:noFill/>
                    </a:lnT>
                    <a:lnB>
                      <a:noFill/>
                    </a:lnB>
                  </a:tcPr>
                </a:tc>
                <a:tc>
                  <a:txBody>
                    <a:bodyPr/>
                    <a:lstStyle/>
                    <a:p>
                      <a:pPr algn="l"/>
                      <a:r>
                        <a:rPr lang="en-IN" b="0">
                          <a:effectLst/>
                          <a:latin typeface="EuclidCircularA-Regular"/>
                        </a:rPr>
                        <a:t>22</a:t>
                      </a:r>
                    </a:p>
                  </a:txBody>
                  <a:tcPr marL="137160" marR="137160" marT="30480" marB="30480" anchor="ctr">
                    <a:lnL>
                      <a:noFill/>
                    </a:lnL>
                    <a:lnR>
                      <a:noFill/>
                    </a:lnR>
                    <a:lnT>
                      <a:noFill/>
                    </a:lnT>
                    <a:lnB>
                      <a:noFill/>
                    </a:lnB>
                  </a:tcPr>
                </a:tc>
                <a:tc>
                  <a:txBody>
                    <a:bodyPr/>
                    <a:lstStyle/>
                    <a:p>
                      <a:pPr algn="l"/>
                      <a:r>
                        <a:rPr lang="en-IN" b="0">
                          <a:effectLst/>
                          <a:latin typeface="EuclidCircularA-Regular"/>
                        </a:rPr>
                        <a:t>UK</a:t>
                      </a:r>
                    </a:p>
                  </a:txBody>
                  <a:tcPr marL="137160" marR="137160" marT="30480" marB="30480" anchor="ctr">
                    <a:lnL>
                      <a:noFill/>
                    </a:lnL>
                    <a:lnR>
                      <a:noFill/>
                    </a:lnR>
                    <a:lnT>
                      <a:noFill/>
                    </a:lnT>
                    <a:lnB>
                      <a:noFill/>
                    </a:lnB>
                  </a:tcPr>
                </a:tc>
                <a:extLst>
                  <a:ext uri="{0D108BD9-81ED-4DB2-BD59-A6C34878D82A}">
                    <a16:rowId xmlns:a16="http://schemas.microsoft.com/office/drawing/2014/main" val="2045675004"/>
                  </a:ext>
                </a:extLst>
              </a:tr>
              <a:tr h="0">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Reinhardt</a:t>
                      </a:r>
                    </a:p>
                  </a:txBody>
                  <a:tcPr marL="137160" marR="137160" marT="30480" marB="30480" anchor="ctr">
                    <a:lnL>
                      <a:noFill/>
                    </a:lnL>
                    <a:lnR>
                      <a:noFill/>
                    </a:lnR>
                    <a:lnT>
                      <a:noFill/>
                    </a:lnT>
                    <a:lnB>
                      <a:noFill/>
                    </a:lnB>
                  </a:tcPr>
                </a:tc>
                <a:tc>
                  <a:txBody>
                    <a:bodyPr/>
                    <a:lstStyle/>
                    <a:p>
                      <a:pPr algn="l"/>
                      <a:r>
                        <a:rPr lang="en-IN" b="0">
                          <a:effectLst/>
                          <a:latin typeface="EuclidCircularA-Regular"/>
                        </a:rPr>
                        <a:t>25</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UK</a:t>
                      </a:r>
                    </a:p>
                  </a:txBody>
                  <a:tcPr marL="137160" marR="137160" marT="30480" marB="30480" anchor="ctr">
                    <a:lnL>
                      <a:noFill/>
                    </a:lnL>
                    <a:lnR>
                      <a:noFill/>
                    </a:lnR>
                    <a:lnT>
                      <a:noFill/>
                    </a:lnT>
                    <a:lnB>
                      <a:noFill/>
                    </a:lnB>
                  </a:tcPr>
                </a:tc>
                <a:extLst>
                  <a:ext uri="{0D108BD9-81ED-4DB2-BD59-A6C34878D82A}">
                    <a16:rowId xmlns:a16="http://schemas.microsoft.com/office/drawing/2014/main" val="3667622993"/>
                  </a:ext>
                </a:extLst>
              </a:tr>
            </a:tbl>
          </a:graphicData>
        </a:graphic>
      </p:graphicFrame>
      <p:sp>
        <p:nvSpPr>
          <p:cNvPr id="6" name="Rectangle 1">
            <a:extLst>
              <a:ext uri="{FF2B5EF4-FFF2-40B4-BE49-F238E27FC236}">
                <a16:creationId xmlns:a16="http://schemas.microsoft.com/office/drawing/2014/main" id="{0D251379-38F3-51E8-DC50-893C495668A0}"/>
              </a:ext>
            </a:extLst>
          </p:cNvPr>
          <p:cNvSpPr>
            <a:spLocks noChangeArrowheads="1"/>
          </p:cNvSpPr>
          <p:nvPr/>
        </p:nvSpPr>
        <p:spPr bwMode="auto">
          <a:xfrm>
            <a:off x="935187" y="36771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5060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A82C-C0A3-C3C3-B2BF-84E9D7746185}"/>
              </a:ext>
            </a:extLst>
          </p:cNvPr>
          <p:cNvSpPr>
            <a:spLocks noGrp="1"/>
          </p:cNvSpPr>
          <p:nvPr>
            <p:ph type="title"/>
          </p:nvPr>
        </p:nvSpPr>
        <p:spPr/>
        <p:txBody>
          <a:bodyPr/>
          <a:lstStyle/>
          <a:p>
            <a:r>
              <a:rPr lang="en-US" dirty="0"/>
              <a:t>The SQL BETWEEN Operator</a:t>
            </a:r>
            <a:br>
              <a:rPr lang="en-US" dirty="0"/>
            </a:br>
            <a:endParaRPr lang="en-IN" dirty="0"/>
          </a:p>
        </p:txBody>
      </p:sp>
      <p:sp>
        <p:nvSpPr>
          <p:cNvPr id="3" name="Content Placeholder 2">
            <a:extLst>
              <a:ext uri="{FF2B5EF4-FFF2-40B4-BE49-F238E27FC236}">
                <a16:creationId xmlns:a16="http://schemas.microsoft.com/office/drawing/2014/main" id="{6D0CABFE-F779-247A-386E-A388EEE9F8FA}"/>
              </a:ext>
            </a:extLst>
          </p:cNvPr>
          <p:cNvSpPr>
            <a:spLocks noGrp="1"/>
          </p:cNvSpPr>
          <p:nvPr>
            <p:ph idx="1"/>
          </p:nvPr>
        </p:nvSpPr>
        <p:spPr/>
        <p:txBody>
          <a:bodyPr>
            <a:normAutofit/>
          </a:bodyPr>
          <a:lstStyle/>
          <a:p>
            <a:r>
              <a:rPr lang="en-US" dirty="0"/>
              <a:t>The BETWEEN operator selects values within a given range. The values can be numbers, text, or dates.</a:t>
            </a:r>
          </a:p>
          <a:p>
            <a:endParaRPr lang="en-US" dirty="0"/>
          </a:p>
          <a:p>
            <a:r>
              <a:rPr lang="en-US" dirty="0"/>
              <a:t>The BETWEEN operator is inclusive: begin and end values are included. </a:t>
            </a:r>
          </a:p>
          <a:p>
            <a:endParaRPr lang="en-US" dirty="0"/>
          </a:p>
          <a:p>
            <a:r>
              <a:rPr lang="en-US" dirty="0"/>
              <a:t>Example</a:t>
            </a:r>
          </a:p>
          <a:p>
            <a:pPr marL="0" indent="0">
              <a:buNone/>
            </a:pPr>
            <a:r>
              <a:rPr lang="en-US" dirty="0"/>
              <a:t>SELECT * FROM Orders</a:t>
            </a:r>
          </a:p>
          <a:p>
            <a:pPr marL="0" indent="0">
              <a:buNone/>
            </a:pPr>
            <a:r>
              <a:rPr lang="en-US" dirty="0"/>
              <a:t>where amount between 300 and 1000;</a:t>
            </a:r>
            <a:endParaRPr lang="en-IN" dirty="0"/>
          </a:p>
        </p:txBody>
      </p:sp>
    </p:spTree>
    <p:extLst>
      <p:ext uri="{BB962C8B-B14F-4D97-AF65-F5344CB8AC3E}">
        <p14:creationId xmlns:p14="http://schemas.microsoft.com/office/powerpoint/2010/main" val="14236578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A82C-C0A3-C3C3-B2BF-84E9D7746185}"/>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DDC6599B-17B0-12F5-5321-ABA4BB3B3496}"/>
              </a:ext>
            </a:extLst>
          </p:cNvPr>
          <p:cNvGraphicFramePr>
            <a:graphicFrameLocks noGrp="1"/>
          </p:cNvGraphicFramePr>
          <p:nvPr>
            <p:ph idx="1"/>
            <p:extLst>
              <p:ext uri="{D42A27DB-BD31-4B8C-83A1-F6EECF244321}">
                <p14:modId xmlns:p14="http://schemas.microsoft.com/office/powerpoint/2010/main" val="891996575"/>
              </p:ext>
            </p:extLst>
          </p:nvPr>
        </p:nvGraphicFramePr>
        <p:xfrm>
          <a:off x="1082135" y="2382691"/>
          <a:ext cx="6258944" cy="1341120"/>
        </p:xfrm>
        <a:graphic>
          <a:graphicData uri="http://schemas.openxmlformats.org/drawingml/2006/table">
            <a:tbl>
              <a:tblPr/>
              <a:tblGrid>
                <a:gridCol w="1564736">
                  <a:extLst>
                    <a:ext uri="{9D8B030D-6E8A-4147-A177-3AD203B41FA5}">
                      <a16:colId xmlns:a16="http://schemas.microsoft.com/office/drawing/2014/main" val="4246128942"/>
                    </a:ext>
                  </a:extLst>
                </a:gridCol>
                <a:gridCol w="1564736">
                  <a:extLst>
                    <a:ext uri="{9D8B030D-6E8A-4147-A177-3AD203B41FA5}">
                      <a16:colId xmlns:a16="http://schemas.microsoft.com/office/drawing/2014/main" val="1435746692"/>
                    </a:ext>
                  </a:extLst>
                </a:gridCol>
                <a:gridCol w="1564736">
                  <a:extLst>
                    <a:ext uri="{9D8B030D-6E8A-4147-A177-3AD203B41FA5}">
                      <a16:colId xmlns:a16="http://schemas.microsoft.com/office/drawing/2014/main" val="3677302527"/>
                    </a:ext>
                  </a:extLst>
                </a:gridCol>
                <a:gridCol w="1564736">
                  <a:extLst>
                    <a:ext uri="{9D8B030D-6E8A-4147-A177-3AD203B41FA5}">
                      <a16:colId xmlns:a16="http://schemas.microsoft.com/office/drawing/2014/main" val="2723095738"/>
                    </a:ext>
                  </a:extLst>
                </a:gridCol>
              </a:tblGrid>
              <a:tr h="0">
                <a:tc>
                  <a:txBody>
                    <a:bodyPr/>
                    <a:lstStyle/>
                    <a:p>
                      <a:pPr algn="l"/>
                      <a:r>
                        <a:rPr lang="en-IN" b="0">
                          <a:effectLst/>
                          <a:latin typeface="EuclidCircularA-Medium"/>
                        </a:rPr>
                        <a:t>order_id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item</a:t>
                      </a:r>
                    </a:p>
                  </a:txBody>
                  <a:tcPr marL="137160" marR="137160" marT="30480" marB="30480" anchor="ctr">
                    <a:lnL>
                      <a:noFill/>
                    </a:lnL>
                    <a:lnR>
                      <a:noFill/>
                    </a:lnR>
                    <a:lnT>
                      <a:noFill/>
                    </a:lnT>
                    <a:lnB>
                      <a:noFill/>
                    </a:lnB>
                  </a:tcPr>
                </a:tc>
                <a:tc>
                  <a:txBody>
                    <a:bodyPr/>
                    <a:lstStyle/>
                    <a:p>
                      <a:pPr algn="l"/>
                      <a:r>
                        <a:rPr lang="en-IN" b="0">
                          <a:effectLst/>
                          <a:latin typeface="EuclidCircularA-Medium"/>
                        </a:rPr>
                        <a:t>amount</a:t>
                      </a:r>
                    </a:p>
                  </a:txBody>
                  <a:tcPr marL="137160" marR="137160" marT="30480" marB="30480" anchor="ctr">
                    <a:lnL>
                      <a:noFill/>
                    </a:lnL>
                    <a:lnR>
                      <a:noFill/>
                    </a:lnR>
                    <a:lnT>
                      <a:noFill/>
                    </a:lnT>
                    <a:lnB>
                      <a:noFill/>
                    </a:lnB>
                  </a:tcPr>
                </a:tc>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extLst>
                  <a:ext uri="{0D108BD9-81ED-4DB2-BD59-A6C34878D82A}">
                    <a16:rowId xmlns:a16="http://schemas.microsoft.com/office/drawing/2014/main" val="2229212773"/>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tc>
                  <a:txBody>
                    <a:bodyPr/>
                    <a:lstStyle/>
                    <a:p>
                      <a:pPr algn="l"/>
                      <a:r>
                        <a:rPr lang="en-IN" b="0">
                          <a:effectLst/>
                          <a:latin typeface="EuclidCircularA-Regular"/>
                        </a:rPr>
                        <a:t>Keyboard</a:t>
                      </a:r>
                    </a:p>
                  </a:txBody>
                  <a:tcPr marL="137160" marR="137160" marT="30480" marB="30480" anchor="ctr">
                    <a:lnL>
                      <a:noFill/>
                    </a:lnL>
                    <a:lnR>
                      <a:noFill/>
                    </a:lnR>
                    <a:lnT>
                      <a:noFill/>
                    </a:lnT>
                    <a:lnB>
                      <a:noFill/>
                    </a:lnB>
                  </a:tcPr>
                </a:tc>
                <a:tc>
                  <a:txBody>
                    <a:bodyPr/>
                    <a:lstStyle/>
                    <a:p>
                      <a:pPr algn="l"/>
                      <a:r>
                        <a:rPr lang="en-IN" b="0">
                          <a:effectLst/>
                          <a:latin typeface="EuclidCircularA-Regular"/>
                        </a:rPr>
                        <a:t>400</a:t>
                      </a:r>
                    </a:p>
                  </a:txBody>
                  <a:tcPr marL="137160" marR="137160" marT="30480" marB="30480" anchor="ctr">
                    <a:lnL>
                      <a:noFill/>
                    </a:lnL>
                    <a:lnR>
                      <a:noFill/>
                    </a:lnR>
                    <a:lnT>
                      <a:noFill/>
                    </a:lnT>
                    <a:lnB>
                      <a:noFill/>
                    </a:lnB>
                  </a:tcPr>
                </a:tc>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extLst>
                  <a:ext uri="{0D108BD9-81ED-4DB2-BD59-A6C34878D82A}">
                    <a16:rowId xmlns:a16="http://schemas.microsoft.com/office/drawing/2014/main" val="1896917948"/>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a:effectLst/>
                          <a:latin typeface="EuclidCircularA-Regular"/>
                        </a:rPr>
                        <a:t>Mouse</a:t>
                      </a:r>
                    </a:p>
                  </a:txBody>
                  <a:tcPr marL="137160" marR="137160" marT="30480" marB="30480" anchor="ctr">
                    <a:lnL>
                      <a:noFill/>
                    </a:lnL>
                    <a:lnR>
                      <a:noFill/>
                    </a:lnR>
                    <a:lnT>
                      <a:noFill/>
                    </a:lnT>
                    <a:lnB>
                      <a:noFill/>
                    </a:lnB>
                  </a:tcPr>
                </a:tc>
                <a:tc>
                  <a:txBody>
                    <a:bodyPr/>
                    <a:lstStyle/>
                    <a:p>
                      <a:pPr algn="l"/>
                      <a:r>
                        <a:rPr lang="en-IN" b="0">
                          <a:effectLst/>
                          <a:latin typeface="EuclidCircularA-Regular"/>
                        </a:rPr>
                        <a:t>300</a:t>
                      </a:r>
                    </a:p>
                  </a:txBody>
                  <a:tcPr marL="137160" marR="137160" marT="30480" marB="30480" anchor="ctr">
                    <a:lnL>
                      <a:noFill/>
                    </a:lnL>
                    <a:lnR>
                      <a:noFill/>
                    </a:lnR>
                    <a:lnT>
                      <a:noFill/>
                    </a:lnT>
                    <a:lnB>
                      <a:noFill/>
                    </a:lnB>
                  </a:tcPr>
                </a:tc>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extLst>
                  <a:ext uri="{0D108BD9-81ED-4DB2-BD59-A6C34878D82A}">
                    <a16:rowId xmlns:a16="http://schemas.microsoft.com/office/drawing/2014/main" val="2357900063"/>
                  </a:ext>
                </a:extLst>
              </a:tr>
              <a:tr h="0">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tc>
                  <a:txBody>
                    <a:bodyPr/>
                    <a:lstStyle/>
                    <a:p>
                      <a:pPr algn="l"/>
                      <a:r>
                        <a:rPr lang="en-IN" b="0">
                          <a:effectLst/>
                          <a:latin typeface="EuclidCircularA-Regular"/>
                        </a:rPr>
                        <a:t>Keyboard</a:t>
                      </a:r>
                    </a:p>
                  </a:txBody>
                  <a:tcPr marL="137160" marR="137160" marT="30480" marB="30480" anchor="ctr">
                    <a:lnL>
                      <a:noFill/>
                    </a:lnL>
                    <a:lnR>
                      <a:noFill/>
                    </a:lnR>
                    <a:lnT>
                      <a:noFill/>
                    </a:lnT>
                    <a:lnB>
                      <a:noFill/>
                    </a:lnB>
                  </a:tcPr>
                </a:tc>
                <a:tc>
                  <a:txBody>
                    <a:bodyPr/>
                    <a:lstStyle/>
                    <a:p>
                      <a:pPr algn="l"/>
                      <a:r>
                        <a:rPr lang="en-IN" b="0">
                          <a:effectLst/>
                          <a:latin typeface="EuclidCircularA-Regular"/>
                        </a:rPr>
                        <a:t>400</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1</a:t>
                      </a:r>
                    </a:p>
                  </a:txBody>
                  <a:tcPr marL="137160" marR="137160" marT="30480" marB="30480" anchor="ctr">
                    <a:lnL>
                      <a:noFill/>
                    </a:lnL>
                    <a:lnR>
                      <a:noFill/>
                    </a:lnR>
                    <a:lnT>
                      <a:noFill/>
                    </a:lnT>
                    <a:lnB>
                      <a:noFill/>
                    </a:lnB>
                  </a:tcPr>
                </a:tc>
                <a:extLst>
                  <a:ext uri="{0D108BD9-81ED-4DB2-BD59-A6C34878D82A}">
                    <a16:rowId xmlns:a16="http://schemas.microsoft.com/office/drawing/2014/main" val="1259084198"/>
                  </a:ext>
                </a:extLst>
              </a:tr>
            </a:tbl>
          </a:graphicData>
        </a:graphic>
      </p:graphicFrame>
    </p:spTree>
    <p:extLst>
      <p:ext uri="{BB962C8B-B14F-4D97-AF65-F5344CB8AC3E}">
        <p14:creationId xmlns:p14="http://schemas.microsoft.com/office/powerpoint/2010/main" val="72481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lstStyle/>
          <a:p>
            <a:pPr marL="0" indent="0" algn="just">
              <a:buNone/>
            </a:pPr>
            <a:r>
              <a:rPr lang="en-US" b="1" i="0" dirty="0">
                <a:solidFill>
                  <a:srgbClr val="333333"/>
                </a:solidFill>
                <a:effectLst/>
                <a:latin typeface="inter-bold"/>
              </a:rPr>
              <a:t> DROP:</a:t>
            </a:r>
            <a:r>
              <a:rPr lang="en-US" b="0" i="0" dirty="0">
                <a:solidFill>
                  <a:srgbClr val="333333"/>
                </a:solidFill>
                <a:effectLst/>
                <a:latin typeface="inter-regular"/>
              </a:rPr>
              <a:t> It is used to delete both the structure and record stored in the table.</a:t>
            </a: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	DROP TABLE </a:t>
            </a:r>
            <a:r>
              <a:rPr lang="en-US" b="0" i="0" dirty="0" err="1">
                <a:solidFill>
                  <a:srgbClr val="000000"/>
                </a:solidFill>
                <a:effectLst/>
                <a:latin typeface="inter-regular"/>
              </a:rPr>
              <a:t>table_name</a:t>
            </a:r>
            <a:r>
              <a:rPr lang="en-US" b="0" i="0" dirty="0">
                <a:solidFill>
                  <a:srgbClr val="000000"/>
                </a:solidFill>
                <a:effectLst/>
                <a:latin typeface="inter-regular"/>
              </a:rPr>
              <a:t>;  </a:t>
            </a:r>
          </a:p>
          <a:p>
            <a:pPr algn="just"/>
            <a:r>
              <a:rPr lang="en-US" b="1" i="0" dirty="0">
                <a:solidFill>
                  <a:srgbClr val="333333"/>
                </a:solidFill>
                <a:effectLst/>
                <a:latin typeface="inter-bold"/>
              </a:rPr>
              <a:t>Example</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DROP TABLE EMPLOYEE;  </a:t>
            </a:r>
          </a:p>
          <a:p>
            <a:pPr marL="0" indent="0">
              <a:buNone/>
            </a:pPr>
            <a:endParaRPr lang="en-IN" dirty="0"/>
          </a:p>
        </p:txBody>
      </p:sp>
    </p:spTree>
    <p:extLst>
      <p:ext uri="{BB962C8B-B14F-4D97-AF65-F5344CB8AC3E}">
        <p14:creationId xmlns:p14="http://schemas.microsoft.com/office/powerpoint/2010/main" val="36043675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A82C-C0A3-C3C3-B2BF-84E9D7746185}"/>
              </a:ext>
            </a:extLst>
          </p:cNvPr>
          <p:cNvSpPr>
            <a:spLocks noGrp="1"/>
          </p:cNvSpPr>
          <p:nvPr>
            <p:ph type="title"/>
          </p:nvPr>
        </p:nvSpPr>
        <p:spPr/>
        <p:txBody>
          <a:bodyPr/>
          <a:lstStyle/>
          <a:p>
            <a:pPr algn="ctr"/>
            <a:r>
              <a:rPr lang="en-IN" b="1" i="0" dirty="0">
                <a:solidFill>
                  <a:srgbClr val="000000"/>
                </a:solidFill>
                <a:effectLst/>
                <a:latin typeface="oxygen" panose="02000503000000000000" pitchFamily="2" charset="0"/>
              </a:rPr>
              <a:t>SQL JOIN</a:t>
            </a:r>
            <a:br>
              <a:rPr lang="en-IN" b="1" i="0" dirty="0">
                <a:solidFill>
                  <a:srgbClr val="000000"/>
                </a:solidFill>
                <a:effectLst/>
                <a:latin typeface="oxygen" panose="02000503000000000000" pitchFamily="2" charset="0"/>
              </a:rPr>
            </a:br>
            <a:endParaRPr lang="en-IN" dirty="0"/>
          </a:p>
        </p:txBody>
      </p:sp>
      <p:sp>
        <p:nvSpPr>
          <p:cNvPr id="3" name="Content Placeholder 2">
            <a:extLst>
              <a:ext uri="{FF2B5EF4-FFF2-40B4-BE49-F238E27FC236}">
                <a16:creationId xmlns:a16="http://schemas.microsoft.com/office/drawing/2014/main" id="{6D0CABFE-F779-247A-386E-A388EEE9F8FA}"/>
              </a:ext>
            </a:extLst>
          </p:cNvPr>
          <p:cNvSpPr>
            <a:spLocks noGrp="1"/>
          </p:cNvSpPr>
          <p:nvPr>
            <p:ph idx="1"/>
          </p:nvPr>
        </p:nvSpPr>
        <p:spPr/>
        <p:txBody>
          <a:bodyPr>
            <a:normAutofit fontScale="70000" lnSpcReduction="20000"/>
          </a:bodyPr>
          <a:lstStyle/>
          <a:p>
            <a:r>
              <a:rPr lang="en-US" dirty="0"/>
              <a:t>The SQL JOIN statement is used to combine rows from two tables based on a common column and selects records that have matching values in these columns.</a:t>
            </a:r>
          </a:p>
          <a:p>
            <a:r>
              <a:rPr lang="en-US" dirty="0"/>
              <a:t>SQL JOIN Syntax</a:t>
            </a:r>
          </a:p>
          <a:p>
            <a:pPr marL="0" indent="0">
              <a:buNone/>
            </a:pPr>
            <a:r>
              <a:rPr lang="en-US" dirty="0"/>
              <a:t>SELECT </a:t>
            </a:r>
            <a:r>
              <a:rPr lang="en-US" dirty="0" err="1"/>
              <a:t>columns_from_both_tables</a:t>
            </a:r>
            <a:endParaRPr lang="en-US" dirty="0"/>
          </a:p>
          <a:p>
            <a:pPr marL="0" indent="0">
              <a:buNone/>
            </a:pPr>
            <a:r>
              <a:rPr lang="en-US" dirty="0"/>
              <a:t>FROM table1</a:t>
            </a:r>
          </a:p>
          <a:p>
            <a:pPr marL="0" indent="0">
              <a:buNone/>
            </a:pPr>
            <a:r>
              <a:rPr lang="en-US" dirty="0"/>
              <a:t>JOIN table2</a:t>
            </a:r>
          </a:p>
          <a:p>
            <a:pPr marL="0" indent="0">
              <a:buNone/>
            </a:pPr>
            <a:r>
              <a:rPr lang="en-US" dirty="0"/>
              <a:t>ON table1.column1 = table2.column2</a:t>
            </a:r>
          </a:p>
          <a:p>
            <a:pPr marL="0" indent="0">
              <a:buNone/>
            </a:pPr>
            <a:r>
              <a:rPr lang="en-US" dirty="0"/>
              <a:t>Here,</a:t>
            </a:r>
          </a:p>
          <a:p>
            <a:endParaRPr lang="en-US" dirty="0"/>
          </a:p>
          <a:p>
            <a:pPr marL="0" indent="0">
              <a:buNone/>
            </a:pPr>
            <a:r>
              <a:rPr lang="en-US" dirty="0"/>
              <a:t>table1 and table2 are the two tables that are to be joined</a:t>
            </a:r>
          </a:p>
          <a:p>
            <a:pPr marL="0" indent="0">
              <a:buNone/>
            </a:pPr>
            <a:r>
              <a:rPr lang="en-US" dirty="0"/>
              <a:t>column1 is the column in table1 that is related to column2 in table2</a:t>
            </a:r>
            <a:endParaRPr lang="en-IN" dirty="0"/>
          </a:p>
          <a:p>
            <a:pPr marL="0" indent="0">
              <a:buNone/>
            </a:pPr>
            <a:br>
              <a:rPr lang="en-US" dirty="0"/>
            </a:br>
            <a:endParaRPr lang="en-US" dirty="0"/>
          </a:p>
        </p:txBody>
      </p:sp>
    </p:spTree>
    <p:extLst>
      <p:ext uri="{BB962C8B-B14F-4D97-AF65-F5344CB8AC3E}">
        <p14:creationId xmlns:p14="http://schemas.microsoft.com/office/powerpoint/2010/main" val="271649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DA3F-45AF-0E11-8413-ECB946BF233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6FB1ECD-DBE9-E3F9-81EA-67029FBF7562}"/>
              </a:ext>
            </a:extLst>
          </p:cNvPr>
          <p:cNvSpPr>
            <a:spLocks noGrp="1"/>
          </p:cNvSpPr>
          <p:nvPr>
            <p:ph idx="1"/>
          </p:nvPr>
        </p:nvSpPr>
        <p:spPr/>
        <p:txBody>
          <a:bodyPr>
            <a:normAutofit fontScale="92500" lnSpcReduction="20000"/>
          </a:bodyPr>
          <a:lstStyle/>
          <a:p>
            <a:r>
              <a:rPr lang="en-US" dirty="0"/>
              <a:t>Example</a:t>
            </a:r>
          </a:p>
          <a:p>
            <a:pPr marL="0" indent="0">
              <a:buNone/>
            </a:pPr>
            <a:r>
              <a:rPr lang="en-US" dirty="0"/>
              <a:t>-- join the Customers and Orders tables</a:t>
            </a:r>
          </a:p>
          <a:p>
            <a:pPr marL="0" indent="0">
              <a:buNone/>
            </a:pPr>
            <a:r>
              <a:rPr lang="en-US" dirty="0"/>
              <a:t>-- based on the common values of their </a:t>
            </a:r>
            <a:r>
              <a:rPr lang="en-US" dirty="0" err="1"/>
              <a:t>customer_id</a:t>
            </a:r>
            <a:r>
              <a:rPr lang="en-US" dirty="0"/>
              <a:t> columns</a:t>
            </a:r>
          </a:p>
          <a:p>
            <a:endParaRPr lang="en-US" dirty="0"/>
          </a:p>
          <a:p>
            <a:pPr marL="0" indent="0">
              <a:buNone/>
            </a:pPr>
            <a:r>
              <a:rPr lang="en-US" dirty="0"/>
              <a:t>SELECT </a:t>
            </a:r>
            <a:r>
              <a:rPr lang="en-US" dirty="0" err="1"/>
              <a:t>Customers.customer_id</a:t>
            </a:r>
            <a:r>
              <a:rPr lang="en-US" dirty="0"/>
              <a:t>, </a:t>
            </a:r>
            <a:r>
              <a:rPr lang="en-US" dirty="0" err="1"/>
              <a:t>Customers.first_name</a:t>
            </a:r>
            <a:r>
              <a:rPr lang="en-US" dirty="0"/>
              <a:t>, </a:t>
            </a:r>
            <a:r>
              <a:rPr lang="en-US" dirty="0" err="1"/>
              <a:t>Orders.item</a:t>
            </a:r>
            <a:endParaRPr lang="en-US" dirty="0"/>
          </a:p>
          <a:p>
            <a:pPr marL="0" indent="0">
              <a:buNone/>
            </a:pPr>
            <a:r>
              <a:rPr lang="en-US" dirty="0"/>
              <a:t>FROM Customers</a:t>
            </a:r>
          </a:p>
          <a:p>
            <a:pPr marL="0" indent="0">
              <a:buNone/>
            </a:pPr>
            <a:r>
              <a:rPr lang="en-US" dirty="0"/>
              <a:t>JOIN Orders</a:t>
            </a:r>
          </a:p>
          <a:p>
            <a:pPr marL="0" indent="0">
              <a:buNone/>
            </a:pPr>
            <a:r>
              <a:rPr lang="en-US" dirty="0"/>
              <a:t>ON </a:t>
            </a:r>
            <a:r>
              <a:rPr lang="en-US" dirty="0" err="1"/>
              <a:t>Customers.customer_id</a:t>
            </a:r>
            <a:r>
              <a:rPr lang="en-US" dirty="0"/>
              <a:t> = </a:t>
            </a:r>
            <a:r>
              <a:rPr lang="en-US" dirty="0" err="1"/>
              <a:t>Orders.customer_id</a:t>
            </a:r>
            <a:r>
              <a:rPr lang="en-US" dirty="0"/>
              <a:t>;</a:t>
            </a:r>
          </a:p>
          <a:p>
            <a:r>
              <a:rPr lang="en-US" dirty="0"/>
              <a:t>Run Code</a:t>
            </a:r>
          </a:p>
          <a:p>
            <a:r>
              <a:rPr lang="en-US" dirty="0"/>
              <a:t>Here, the SQL command joins the Customers and Orders tables based on the common column, </a:t>
            </a:r>
            <a:r>
              <a:rPr lang="en-US" dirty="0" err="1"/>
              <a:t>customer_id</a:t>
            </a:r>
            <a:r>
              <a:rPr lang="en-US" dirty="0"/>
              <a:t> of both tables.</a:t>
            </a:r>
            <a:endParaRPr lang="en-IN" dirty="0"/>
          </a:p>
          <a:p>
            <a:pPr marL="0" indent="0">
              <a:buNone/>
            </a:pPr>
            <a:endParaRPr lang="en-IN" dirty="0"/>
          </a:p>
        </p:txBody>
      </p:sp>
    </p:spTree>
    <p:extLst>
      <p:ext uri="{BB962C8B-B14F-4D97-AF65-F5344CB8AC3E}">
        <p14:creationId xmlns:p14="http://schemas.microsoft.com/office/powerpoint/2010/main" val="30599787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3546-DB0C-C6E1-EC0C-7FE31AEF99DC}"/>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0134B641-DC2B-1E31-4ED7-64E2878BAD05}"/>
              </a:ext>
            </a:extLst>
          </p:cNvPr>
          <p:cNvGraphicFramePr>
            <a:graphicFrameLocks noGrp="1"/>
          </p:cNvGraphicFramePr>
          <p:nvPr>
            <p:ph idx="1"/>
            <p:extLst>
              <p:ext uri="{D42A27DB-BD31-4B8C-83A1-F6EECF244321}">
                <p14:modId xmlns:p14="http://schemas.microsoft.com/office/powerpoint/2010/main" val="2608520340"/>
              </p:ext>
            </p:extLst>
          </p:nvPr>
        </p:nvGraphicFramePr>
        <p:xfrm>
          <a:off x="1349554" y="2423160"/>
          <a:ext cx="5593752" cy="2011680"/>
        </p:xfrm>
        <a:graphic>
          <a:graphicData uri="http://schemas.openxmlformats.org/drawingml/2006/table">
            <a:tbl>
              <a:tblPr/>
              <a:tblGrid>
                <a:gridCol w="1864584">
                  <a:extLst>
                    <a:ext uri="{9D8B030D-6E8A-4147-A177-3AD203B41FA5}">
                      <a16:colId xmlns:a16="http://schemas.microsoft.com/office/drawing/2014/main" val="3003484278"/>
                    </a:ext>
                  </a:extLst>
                </a:gridCol>
                <a:gridCol w="1864584">
                  <a:extLst>
                    <a:ext uri="{9D8B030D-6E8A-4147-A177-3AD203B41FA5}">
                      <a16:colId xmlns:a16="http://schemas.microsoft.com/office/drawing/2014/main" val="2239545635"/>
                    </a:ext>
                  </a:extLst>
                </a:gridCol>
                <a:gridCol w="1864584">
                  <a:extLst>
                    <a:ext uri="{9D8B030D-6E8A-4147-A177-3AD203B41FA5}">
                      <a16:colId xmlns:a16="http://schemas.microsoft.com/office/drawing/2014/main" val="258104490"/>
                    </a:ext>
                  </a:extLst>
                </a:gridCol>
              </a:tblGrid>
              <a:tr h="0">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first_name</a:t>
                      </a:r>
                    </a:p>
                  </a:txBody>
                  <a:tcPr marL="137160" marR="137160" marT="30480" marB="30480" anchor="ctr">
                    <a:lnL>
                      <a:noFill/>
                    </a:lnL>
                    <a:lnR>
                      <a:noFill/>
                    </a:lnR>
                    <a:lnT>
                      <a:noFill/>
                    </a:lnT>
                    <a:lnB>
                      <a:noFill/>
                    </a:lnB>
                  </a:tcPr>
                </a:tc>
                <a:tc>
                  <a:txBody>
                    <a:bodyPr/>
                    <a:lstStyle/>
                    <a:p>
                      <a:pPr algn="l"/>
                      <a:r>
                        <a:rPr lang="en-IN" b="0">
                          <a:effectLst/>
                          <a:latin typeface="EuclidCircularA-Medium"/>
                        </a:rPr>
                        <a:t>item</a:t>
                      </a:r>
                    </a:p>
                  </a:txBody>
                  <a:tcPr marL="137160" marR="137160" marT="30480" marB="30480" anchor="ctr">
                    <a:lnL>
                      <a:noFill/>
                    </a:lnL>
                    <a:lnR>
                      <a:noFill/>
                    </a:lnR>
                    <a:lnT>
                      <a:noFill/>
                    </a:lnT>
                    <a:lnB>
                      <a:noFill/>
                    </a:lnB>
                  </a:tcPr>
                </a:tc>
                <a:extLst>
                  <a:ext uri="{0D108BD9-81ED-4DB2-BD59-A6C34878D82A}">
                    <a16:rowId xmlns:a16="http://schemas.microsoft.com/office/drawing/2014/main" val="2066595682"/>
                  </a:ext>
                </a:extLst>
              </a:tr>
              <a:tr h="0">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Keyboard</a:t>
                      </a:r>
                    </a:p>
                  </a:txBody>
                  <a:tcPr marL="137160" marR="137160" marT="30480" marB="30480" anchor="ctr">
                    <a:lnL>
                      <a:noFill/>
                    </a:lnL>
                    <a:lnR>
                      <a:noFill/>
                    </a:lnR>
                    <a:lnT>
                      <a:noFill/>
                    </a:lnT>
                    <a:lnB>
                      <a:noFill/>
                    </a:lnB>
                  </a:tcPr>
                </a:tc>
                <a:extLst>
                  <a:ext uri="{0D108BD9-81ED-4DB2-BD59-A6C34878D82A}">
                    <a16:rowId xmlns:a16="http://schemas.microsoft.com/office/drawing/2014/main" val="4091316203"/>
                  </a:ext>
                </a:extLst>
              </a:tr>
              <a:tr h="0">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Mouse</a:t>
                      </a:r>
                    </a:p>
                  </a:txBody>
                  <a:tcPr marL="137160" marR="137160" marT="30480" marB="30480" anchor="ctr">
                    <a:lnL>
                      <a:noFill/>
                    </a:lnL>
                    <a:lnR>
                      <a:noFill/>
                    </a:lnR>
                    <a:lnT>
                      <a:noFill/>
                    </a:lnT>
                    <a:lnB>
                      <a:noFill/>
                    </a:lnB>
                  </a:tcPr>
                </a:tc>
                <a:extLst>
                  <a:ext uri="{0D108BD9-81ED-4DB2-BD59-A6C34878D82A}">
                    <a16:rowId xmlns:a16="http://schemas.microsoft.com/office/drawing/2014/main" val="2736224752"/>
                  </a:ext>
                </a:extLst>
              </a:tr>
              <a:tr h="0">
                <a:tc>
                  <a:txBody>
                    <a:bodyPr/>
                    <a:lstStyle/>
                    <a:p>
                      <a:pPr algn="l"/>
                      <a:r>
                        <a:rPr lang="en-IN" b="0">
                          <a:effectLst/>
                          <a:latin typeface="EuclidCircularA-Regular"/>
                        </a:rPr>
                        <a:t>3</a:t>
                      </a:r>
                    </a:p>
                  </a:txBody>
                  <a:tcPr marL="137160" marR="137160" marT="30480" marB="30480" anchor="ctr">
                    <a:lnL>
                      <a:noFill/>
                    </a:lnL>
                    <a:lnR>
                      <a:noFill/>
                    </a:lnR>
                    <a:lnT>
                      <a:noFill/>
                    </a:lnT>
                    <a:lnB>
                      <a:noFill/>
                    </a:lnB>
                  </a:tcPr>
                </a:tc>
                <a:tc>
                  <a:txBody>
                    <a:bodyPr/>
                    <a:lstStyle/>
                    <a:p>
                      <a:pPr algn="l"/>
                      <a:r>
                        <a:rPr lang="en-IN" b="0">
                          <a:effectLst/>
                          <a:latin typeface="EuclidCircularA-Regular"/>
                        </a:rPr>
                        <a:t>David</a:t>
                      </a:r>
                    </a:p>
                  </a:txBody>
                  <a:tcPr marL="137160" marR="137160" marT="30480" marB="30480" anchor="ctr">
                    <a:lnL>
                      <a:noFill/>
                    </a:lnL>
                    <a:lnR>
                      <a:noFill/>
                    </a:lnR>
                    <a:lnT>
                      <a:noFill/>
                    </a:lnT>
                    <a:lnB>
                      <a:noFill/>
                    </a:lnB>
                  </a:tcPr>
                </a:tc>
                <a:tc>
                  <a:txBody>
                    <a:bodyPr/>
                    <a:lstStyle/>
                    <a:p>
                      <a:pPr algn="l"/>
                      <a:r>
                        <a:rPr lang="en-IN" b="0">
                          <a:effectLst/>
                          <a:latin typeface="EuclidCircularA-Regular"/>
                        </a:rPr>
                        <a:t>Monitor</a:t>
                      </a:r>
                    </a:p>
                  </a:txBody>
                  <a:tcPr marL="137160" marR="137160" marT="30480" marB="30480" anchor="ctr">
                    <a:lnL>
                      <a:noFill/>
                    </a:lnL>
                    <a:lnR>
                      <a:noFill/>
                    </a:lnR>
                    <a:lnT>
                      <a:noFill/>
                    </a:lnT>
                    <a:lnB>
                      <a:noFill/>
                    </a:lnB>
                  </a:tcPr>
                </a:tc>
                <a:extLst>
                  <a:ext uri="{0D108BD9-81ED-4DB2-BD59-A6C34878D82A}">
                    <a16:rowId xmlns:a16="http://schemas.microsoft.com/office/drawing/2014/main" val="2079267235"/>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tc>
                  <a:txBody>
                    <a:bodyPr/>
                    <a:lstStyle/>
                    <a:p>
                      <a:pPr algn="l"/>
                      <a:r>
                        <a:rPr lang="en-IN" b="0">
                          <a:effectLst/>
                          <a:latin typeface="EuclidCircularA-Regular"/>
                        </a:rPr>
                        <a:t>John</a:t>
                      </a:r>
                    </a:p>
                  </a:txBody>
                  <a:tcPr marL="137160" marR="137160" marT="30480" marB="30480" anchor="ctr">
                    <a:lnL>
                      <a:noFill/>
                    </a:lnL>
                    <a:lnR>
                      <a:noFill/>
                    </a:lnR>
                    <a:lnT>
                      <a:noFill/>
                    </a:lnT>
                    <a:lnB>
                      <a:noFill/>
                    </a:lnB>
                  </a:tcPr>
                </a:tc>
                <a:tc>
                  <a:txBody>
                    <a:bodyPr/>
                    <a:lstStyle/>
                    <a:p>
                      <a:pPr algn="l"/>
                      <a:r>
                        <a:rPr lang="en-IN" b="0">
                          <a:effectLst/>
                          <a:latin typeface="EuclidCircularA-Regular"/>
                        </a:rPr>
                        <a:t>Keyboard</a:t>
                      </a:r>
                    </a:p>
                  </a:txBody>
                  <a:tcPr marL="137160" marR="137160" marT="30480" marB="30480" anchor="ctr">
                    <a:lnL>
                      <a:noFill/>
                    </a:lnL>
                    <a:lnR>
                      <a:noFill/>
                    </a:lnR>
                    <a:lnT>
                      <a:noFill/>
                    </a:lnT>
                    <a:lnB>
                      <a:noFill/>
                    </a:lnB>
                  </a:tcPr>
                </a:tc>
                <a:extLst>
                  <a:ext uri="{0D108BD9-81ED-4DB2-BD59-A6C34878D82A}">
                    <a16:rowId xmlns:a16="http://schemas.microsoft.com/office/drawing/2014/main" val="792621336"/>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a:effectLst/>
                          <a:latin typeface="EuclidCircularA-Regular"/>
                        </a:rPr>
                        <a:t>Robert</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Mousepad</a:t>
                      </a:r>
                    </a:p>
                  </a:txBody>
                  <a:tcPr marL="137160" marR="137160" marT="30480" marB="30480" anchor="ctr">
                    <a:lnL>
                      <a:noFill/>
                    </a:lnL>
                    <a:lnR>
                      <a:noFill/>
                    </a:lnR>
                    <a:lnT>
                      <a:noFill/>
                    </a:lnT>
                    <a:lnB>
                      <a:noFill/>
                    </a:lnB>
                  </a:tcPr>
                </a:tc>
                <a:extLst>
                  <a:ext uri="{0D108BD9-81ED-4DB2-BD59-A6C34878D82A}">
                    <a16:rowId xmlns:a16="http://schemas.microsoft.com/office/drawing/2014/main" val="1242735465"/>
                  </a:ext>
                </a:extLst>
              </a:tr>
            </a:tbl>
          </a:graphicData>
        </a:graphic>
      </p:graphicFrame>
      <p:sp>
        <p:nvSpPr>
          <p:cNvPr id="5" name="Rectangle 1">
            <a:extLst>
              <a:ext uri="{FF2B5EF4-FFF2-40B4-BE49-F238E27FC236}">
                <a16:creationId xmlns:a16="http://schemas.microsoft.com/office/drawing/2014/main" id="{08E1EDE2-349F-4D53-C060-67874C10A41D}"/>
              </a:ext>
            </a:extLst>
          </p:cNvPr>
          <p:cNvSpPr>
            <a:spLocks noChangeArrowheads="1"/>
          </p:cNvSpPr>
          <p:nvPr/>
        </p:nvSpPr>
        <p:spPr bwMode="auto">
          <a:xfrm>
            <a:off x="-1949570" y="-5722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018E3FC-DE2F-B390-4A5B-D9E3299DC86B}"/>
              </a:ext>
            </a:extLst>
          </p:cNvPr>
          <p:cNvSpPr txBox="1"/>
          <p:nvPr/>
        </p:nvSpPr>
        <p:spPr>
          <a:xfrm>
            <a:off x="1349554" y="4778405"/>
            <a:ext cx="7103852" cy="1200329"/>
          </a:xfrm>
          <a:prstGeom prst="rect">
            <a:avLst/>
          </a:prstGeom>
          <a:noFill/>
        </p:spPr>
        <p:txBody>
          <a:bodyPr wrap="square">
            <a:spAutoFit/>
          </a:bodyPr>
          <a:lstStyle/>
          <a:p>
            <a:r>
              <a:rPr lang="en-IN" dirty="0"/>
              <a:t>The result set will consist of</a:t>
            </a:r>
          </a:p>
          <a:p>
            <a:endParaRPr lang="en-IN" dirty="0"/>
          </a:p>
          <a:p>
            <a:r>
              <a:rPr lang="en-IN" dirty="0" err="1"/>
              <a:t>customer_id</a:t>
            </a:r>
            <a:r>
              <a:rPr lang="en-IN" dirty="0"/>
              <a:t> and </a:t>
            </a:r>
            <a:r>
              <a:rPr lang="en-IN" dirty="0" err="1"/>
              <a:t>first_name</a:t>
            </a:r>
            <a:r>
              <a:rPr lang="en-IN" dirty="0"/>
              <a:t> columns from the Customers table</a:t>
            </a:r>
          </a:p>
          <a:p>
            <a:r>
              <a:rPr lang="en-IN" dirty="0"/>
              <a:t>item column from the Orders table</a:t>
            </a:r>
          </a:p>
        </p:txBody>
      </p:sp>
    </p:spTree>
    <p:extLst>
      <p:ext uri="{BB962C8B-B14F-4D97-AF65-F5344CB8AC3E}">
        <p14:creationId xmlns:p14="http://schemas.microsoft.com/office/powerpoint/2010/main" val="37404986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BFB0-2CF1-4F44-9EF6-0F5F3B5108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1426E3-576F-CD61-FB44-6D4BADC049C9}"/>
              </a:ext>
            </a:extLst>
          </p:cNvPr>
          <p:cNvSpPr>
            <a:spLocks noGrp="1"/>
          </p:cNvSpPr>
          <p:nvPr>
            <p:ph idx="1"/>
          </p:nvPr>
        </p:nvSpPr>
        <p:spPr/>
        <p:txBody>
          <a:bodyPr>
            <a:normAutofit/>
          </a:bodyPr>
          <a:lstStyle/>
          <a:p>
            <a:pPr marL="0" indent="0">
              <a:buNone/>
            </a:pPr>
            <a:endParaRPr lang="en-IN" dirty="0"/>
          </a:p>
        </p:txBody>
      </p:sp>
      <p:pic>
        <p:nvPicPr>
          <p:cNvPr id="12290" name="Picture 2" descr="Join Two Table Based on Common Column">
            <a:extLst>
              <a:ext uri="{FF2B5EF4-FFF2-40B4-BE49-F238E27FC236}">
                <a16:creationId xmlns:a16="http://schemas.microsoft.com/office/drawing/2014/main" id="{FF917FDD-2458-562E-CEE9-F97F83E00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925" y="1758426"/>
            <a:ext cx="7550150" cy="4485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2213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3134-6EA4-55AE-8B3C-FE9CE92CB74A}"/>
              </a:ext>
            </a:extLst>
          </p:cNvPr>
          <p:cNvSpPr>
            <a:spLocks noGrp="1"/>
          </p:cNvSpPr>
          <p:nvPr>
            <p:ph type="title"/>
          </p:nvPr>
        </p:nvSpPr>
        <p:spPr/>
        <p:txBody>
          <a:bodyPr>
            <a:normAutofit fontScale="90000"/>
          </a:bodyPr>
          <a:lstStyle/>
          <a:p>
            <a:br>
              <a:rPr lang="en-US" dirty="0"/>
            </a:br>
            <a:r>
              <a:rPr lang="en-US" dirty="0"/>
              <a:t>Types of SQL JOINs</a:t>
            </a:r>
            <a:br>
              <a:rPr lang="en-US" dirty="0"/>
            </a:br>
            <a:endParaRPr lang="en-IN" dirty="0"/>
          </a:p>
        </p:txBody>
      </p:sp>
      <p:sp>
        <p:nvSpPr>
          <p:cNvPr id="3" name="Content Placeholder 2">
            <a:extLst>
              <a:ext uri="{FF2B5EF4-FFF2-40B4-BE49-F238E27FC236}">
                <a16:creationId xmlns:a16="http://schemas.microsoft.com/office/drawing/2014/main" id="{92C52E4F-C4C4-B3C7-212E-5C194D4E89FD}"/>
              </a:ext>
            </a:extLst>
          </p:cNvPr>
          <p:cNvSpPr>
            <a:spLocks noGrp="1"/>
          </p:cNvSpPr>
          <p:nvPr>
            <p:ph idx="1"/>
          </p:nvPr>
        </p:nvSpPr>
        <p:spPr/>
        <p:txBody>
          <a:bodyPr/>
          <a:lstStyle/>
          <a:p>
            <a:r>
              <a:rPr lang="en-US" dirty="0"/>
              <a:t>In SQL, we have four main types of joins:</a:t>
            </a:r>
          </a:p>
          <a:p>
            <a:endParaRPr lang="en-US" dirty="0"/>
          </a:p>
          <a:p>
            <a:r>
              <a:rPr lang="en-US" dirty="0"/>
              <a:t>INNER JOIN</a:t>
            </a:r>
          </a:p>
          <a:p>
            <a:r>
              <a:rPr lang="en-US" dirty="0"/>
              <a:t>LEFT JOIN</a:t>
            </a:r>
          </a:p>
          <a:p>
            <a:r>
              <a:rPr lang="en-US" dirty="0"/>
              <a:t>RIGHT JOIN</a:t>
            </a:r>
          </a:p>
          <a:p>
            <a:r>
              <a:rPr lang="en-US" dirty="0"/>
              <a:t>FULL OUTER JOIN</a:t>
            </a:r>
          </a:p>
          <a:p>
            <a:endParaRPr lang="en-IN" dirty="0"/>
          </a:p>
        </p:txBody>
      </p:sp>
    </p:spTree>
    <p:extLst>
      <p:ext uri="{BB962C8B-B14F-4D97-AF65-F5344CB8AC3E}">
        <p14:creationId xmlns:p14="http://schemas.microsoft.com/office/powerpoint/2010/main" val="17391728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BFB0-2CF1-4F44-9EF6-0F5F3B51089D}"/>
              </a:ext>
            </a:extLst>
          </p:cNvPr>
          <p:cNvSpPr>
            <a:spLocks noGrp="1"/>
          </p:cNvSpPr>
          <p:nvPr>
            <p:ph type="title"/>
          </p:nvPr>
        </p:nvSpPr>
        <p:spPr/>
        <p:txBody>
          <a:bodyPr/>
          <a:lstStyle/>
          <a:p>
            <a:pPr algn="ctr"/>
            <a:r>
              <a:rPr lang="en-US" dirty="0"/>
              <a:t>SQL INNER JOIN</a:t>
            </a:r>
            <a:br>
              <a:rPr lang="en-US" dirty="0"/>
            </a:br>
            <a:endParaRPr lang="en-IN" dirty="0"/>
          </a:p>
        </p:txBody>
      </p:sp>
      <p:sp>
        <p:nvSpPr>
          <p:cNvPr id="3" name="Content Placeholder 2">
            <a:extLst>
              <a:ext uri="{FF2B5EF4-FFF2-40B4-BE49-F238E27FC236}">
                <a16:creationId xmlns:a16="http://schemas.microsoft.com/office/drawing/2014/main" id="{5C1426E3-576F-CD61-FB44-6D4BADC049C9}"/>
              </a:ext>
            </a:extLst>
          </p:cNvPr>
          <p:cNvSpPr>
            <a:spLocks noGrp="1"/>
          </p:cNvSpPr>
          <p:nvPr>
            <p:ph idx="1"/>
          </p:nvPr>
        </p:nvSpPr>
        <p:spPr/>
        <p:txBody>
          <a:bodyPr>
            <a:normAutofit fontScale="92500" lnSpcReduction="20000"/>
          </a:bodyPr>
          <a:lstStyle/>
          <a:p>
            <a:pPr algn="just"/>
            <a:r>
              <a:rPr lang="en-US" dirty="0"/>
              <a:t>The SQL INNER JOIN statement joins two tables based on a common column and selects rows that have matching values in these columns.</a:t>
            </a:r>
          </a:p>
          <a:p>
            <a:pPr marL="0" indent="0">
              <a:buNone/>
            </a:pPr>
            <a:r>
              <a:rPr lang="en-US" dirty="0"/>
              <a:t>SQL INNER JOIN Syntax</a:t>
            </a:r>
          </a:p>
          <a:p>
            <a:pPr marL="0" indent="0">
              <a:buNone/>
            </a:pPr>
            <a:r>
              <a:rPr lang="en-US" dirty="0"/>
              <a:t>SELECT </a:t>
            </a:r>
            <a:r>
              <a:rPr lang="en-US" dirty="0" err="1"/>
              <a:t>columns_from_both_tables</a:t>
            </a:r>
            <a:endParaRPr lang="en-US" dirty="0"/>
          </a:p>
          <a:p>
            <a:pPr marL="0" indent="0">
              <a:buNone/>
            </a:pPr>
            <a:r>
              <a:rPr lang="en-US" dirty="0"/>
              <a:t>FROM table1</a:t>
            </a:r>
          </a:p>
          <a:p>
            <a:pPr marL="0" indent="0">
              <a:buNone/>
            </a:pPr>
            <a:r>
              <a:rPr lang="en-US" dirty="0"/>
              <a:t>INNER JOIN table2</a:t>
            </a:r>
          </a:p>
          <a:p>
            <a:pPr marL="0" indent="0">
              <a:buNone/>
            </a:pPr>
            <a:r>
              <a:rPr lang="en-US" dirty="0"/>
              <a:t>ON table1.column1 = table2.column2</a:t>
            </a:r>
          </a:p>
          <a:p>
            <a:pPr marL="0" indent="0">
              <a:buNone/>
            </a:pPr>
            <a:r>
              <a:rPr lang="en-US" dirty="0"/>
              <a:t>Here,</a:t>
            </a:r>
          </a:p>
          <a:p>
            <a:endParaRPr lang="en-US" dirty="0"/>
          </a:p>
          <a:p>
            <a:r>
              <a:rPr lang="en-US" dirty="0"/>
              <a:t>table1 and table2 - two tables that are to be joined</a:t>
            </a:r>
          </a:p>
          <a:p>
            <a:r>
              <a:rPr lang="en-US" dirty="0"/>
              <a:t>column1 and column2 - columns common to in table1 and table2</a:t>
            </a:r>
          </a:p>
          <a:p>
            <a:endParaRPr lang="en-US" dirty="0"/>
          </a:p>
          <a:p>
            <a:endParaRPr lang="en-US" dirty="0"/>
          </a:p>
        </p:txBody>
      </p:sp>
    </p:spTree>
    <p:extLst>
      <p:ext uri="{BB962C8B-B14F-4D97-AF65-F5344CB8AC3E}">
        <p14:creationId xmlns:p14="http://schemas.microsoft.com/office/powerpoint/2010/main" val="34958442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3134-6EA4-55AE-8B3C-FE9CE92CB7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C52E4F-C4C4-B3C7-212E-5C194D4E89FD}"/>
              </a:ext>
            </a:extLst>
          </p:cNvPr>
          <p:cNvSpPr>
            <a:spLocks noGrp="1"/>
          </p:cNvSpPr>
          <p:nvPr>
            <p:ph idx="1"/>
          </p:nvPr>
        </p:nvSpPr>
        <p:spPr/>
        <p:txBody>
          <a:bodyPr>
            <a:normAutofit fontScale="85000" lnSpcReduction="20000"/>
          </a:bodyPr>
          <a:lstStyle/>
          <a:p>
            <a:r>
              <a:rPr lang="en-US" dirty="0"/>
              <a:t>Example</a:t>
            </a:r>
          </a:p>
          <a:p>
            <a:r>
              <a:rPr lang="en-US" dirty="0"/>
              <a:t>-- join Customers and Orders tables with their matching fields </a:t>
            </a:r>
            <a:r>
              <a:rPr lang="en-US" dirty="0" err="1"/>
              <a:t>customer_id</a:t>
            </a:r>
            <a:endParaRPr lang="en-US" dirty="0"/>
          </a:p>
          <a:p>
            <a:endParaRPr lang="en-US" dirty="0"/>
          </a:p>
          <a:p>
            <a:pPr marL="0" indent="0">
              <a:buNone/>
            </a:pPr>
            <a:r>
              <a:rPr lang="en-US" dirty="0"/>
              <a:t>SELECT </a:t>
            </a:r>
            <a:r>
              <a:rPr lang="en-US" dirty="0" err="1"/>
              <a:t>Customers.customer_id</a:t>
            </a:r>
            <a:r>
              <a:rPr lang="en-US" dirty="0"/>
              <a:t>, </a:t>
            </a:r>
            <a:r>
              <a:rPr lang="en-US" dirty="0" err="1"/>
              <a:t>Orders.item</a:t>
            </a:r>
            <a:endParaRPr lang="en-US" dirty="0"/>
          </a:p>
          <a:p>
            <a:pPr marL="0" indent="0">
              <a:buNone/>
            </a:pPr>
            <a:r>
              <a:rPr lang="en-US" dirty="0"/>
              <a:t>FROM Customers</a:t>
            </a:r>
          </a:p>
          <a:p>
            <a:pPr marL="0" indent="0">
              <a:buNone/>
            </a:pPr>
            <a:r>
              <a:rPr lang="en-US" dirty="0"/>
              <a:t>INNER JOIN Orders</a:t>
            </a:r>
          </a:p>
          <a:p>
            <a:pPr marL="0" indent="0">
              <a:buNone/>
            </a:pPr>
            <a:r>
              <a:rPr lang="en-US" dirty="0"/>
              <a:t>ON </a:t>
            </a:r>
            <a:r>
              <a:rPr lang="en-US" dirty="0" err="1"/>
              <a:t>Customers.customer_id</a:t>
            </a:r>
            <a:r>
              <a:rPr lang="en-US" dirty="0"/>
              <a:t> = </a:t>
            </a:r>
            <a:r>
              <a:rPr lang="en-US" dirty="0" err="1"/>
              <a:t>Orders.customer_id</a:t>
            </a:r>
            <a:r>
              <a:rPr lang="en-US" dirty="0"/>
              <a:t>;</a:t>
            </a:r>
          </a:p>
          <a:p>
            <a:pPr marL="0" indent="0">
              <a:buNone/>
            </a:pPr>
            <a:r>
              <a:rPr lang="en-US" dirty="0"/>
              <a:t>Here, the SQL command joins the Customers and Orders tables.</a:t>
            </a:r>
          </a:p>
          <a:p>
            <a:pPr marL="0" indent="0">
              <a:buNone/>
            </a:pPr>
            <a:endParaRPr lang="en-US" dirty="0"/>
          </a:p>
          <a:p>
            <a:pPr marL="0" indent="0">
              <a:buNone/>
            </a:pPr>
            <a:r>
              <a:rPr lang="en-US" dirty="0"/>
              <a:t>The result includes </a:t>
            </a:r>
            <a:r>
              <a:rPr lang="en-US" dirty="0" err="1"/>
              <a:t>customer_id</a:t>
            </a:r>
            <a:r>
              <a:rPr lang="en-US" dirty="0"/>
              <a:t> (from Customers) and item (from Orders) of rows where customer IDs match (</a:t>
            </a:r>
            <a:r>
              <a:rPr lang="en-US" dirty="0" err="1"/>
              <a:t>Customer.customer_id</a:t>
            </a:r>
            <a:r>
              <a:rPr lang="en-US" dirty="0"/>
              <a:t> = </a:t>
            </a:r>
            <a:r>
              <a:rPr lang="en-US" dirty="0" err="1"/>
              <a:t>Orders.customer_id</a:t>
            </a:r>
            <a:r>
              <a:rPr lang="en-US" dirty="0"/>
              <a:t>).</a:t>
            </a:r>
            <a:endParaRPr lang="en-IN" dirty="0"/>
          </a:p>
          <a:p>
            <a:pPr marL="0" indent="0">
              <a:buNone/>
            </a:pPr>
            <a:endParaRPr lang="en-IN" dirty="0"/>
          </a:p>
        </p:txBody>
      </p:sp>
    </p:spTree>
    <p:extLst>
      <p:ext uri="{BB962C8B-B14F-4D97-AF65-F5344CB8AC3E}">
        <p14:creationId xmlns:p14="http://schemas.microsoft.com/office/powerpoint/2010/main" val="875180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BFB0-2CF1-4F44-9EF6-0F5F3B51089D}"/>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7C453B7D-77B2-8A3D-996B-68CA0EFE9B0C}"/>
              </a:ext>
            </a:extLst>
          </p:cNvPr>
          <p:cNvGraphicFramePr>
            <a:graphicFrameLocks noGrp="1"/>
          </p:cNvGraphicFramePr>
          <p:nvPr>
            <p:ph idx="1"/>
            <p:extLst>
              <p:ext uri="{D42A27DB-BD31-4B8C-83A1-F6EECF244321}">
                <p14:modId xmlns:p14="http://schemas.microsoft.com/office/powerpoint/2010/main" val="1858599942"/>
              </p:ext>
            </p:extLst>
          </p:nvPr>
        </p:nvGraphicFramePr>
        <p:xfrm>
          <a:off x="1591095" y="2866058"/>
          <a:ext cx="5593750" cy="2011680"/>
        </p:xfrm>
        <a:graphic>
          <a:graphicData uri="http://schemas.openxmlformats.org/drawingml/2006/table">
            <a:tbl>
              <a:tblPr/>
              <a:tblGrid>
                <a:gridCol w="2796875">
                  <a:extLst>
                    <a:ext uri="{9D8B030D-6E8A-4147-A177-3AD203B41FA5}">
                      <a16:colId xmlns:a16="http://schemas.microsoft.com/office/drawing/2014/main" val="4097603664"/>
                    </a:ext>
                  </a:extLst>
                </a:gridCol>
                <a:gridCol w="2796875">
                  <a:extLst>
                    <a:ext uri="{9D8B030D-6E8A-4147-A177-3AD203B41FA5}">
                      <a16:colId xmlns:a16="http://schemas.microsoft.com/office/drawing/2014/main" val="2695697752"/>
                    </a:ext>
                  </a:extLst>
                </a:gridCol>
              </a:tblGrid>
              <a:tr h="0">
                <a:tc>
                  <a:txBody>
                    <a:bodyPr/>
                    <a:lstStyle/>
                    <a:p>
                      <a:pPr algn="l"/>
                      <a:r>
                        <a:rPr lang="en-IN" b="0">
                          <a:effectLst/>
                          <a:latin typeface="EuclidCircularA-Medium"/>
                        </a:rPr>
                        <a:t>customer_id</a:t>
                      </a:r>
                    </a:p>
                  </a:txBody>
                  <a:tcPr marL="137160" marR="137160" marT="30480" marB="30480" anchor="ctr">
                    <a:lnL>
                      <a:noFill/>
                    </a:lnL>
                    <a:lnR>
                      <a:noFill/>
                    </a:lnR>
                    <a:lnT>
                      <a:noFill/>
                    </a:lnT>
                    <a:lnB>
                      <a:noFill/>
                    </a:lnB>
                  </a:tcPr>
                </a:tc>
                <a:tc>
                  <a:txBody>
                    <a:bodyPr/>
                    <a:lstStyle/>
                    <a:p>
                      <a:pPr algn="l"/>
                      <a:r>
                        <a:rPr lang="en-IN" b="0">
                          <a:effectLst/>
                          <a:latin typeface="EuclidCircularA-Medium"/>
                        </a:rPr>
                        <a:t>item</a:t>
                      </a:r>
                    </a:p>
                  </a:txBody>
                  <a:tcPr marL="137160" marR="137160" marT="30480" marB="30480" anchor="ctr">
                    <a:lnL>
                      <a:noFill/>
                    </a:lnL>
                    <a:lnR>
                      <a:noFill/>
                    </a:lnR>
                    <a:lnT>
                      <a:noFill/>
                    </a:lnT>
                    <a:lnB>
                      <a:noFill/>
                    </a:lnB>
                  </a:tcPr>
                </a:tc>
                <a:extLst>
                  <a:ext uri="{0D108BD9-81ED-4DB2-BD59-A6C34878D82A}">
                    <a16:rowId xmlns:a16="http://schemas.microsoft.com/office/drawing/2014/main" val="2588597727"/>
                  </a:ext>
                </a:extLst>
              </a:tr>
              <a:tr h="0">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tc>
                  <a:txBody>
                    <a:bodyPr/>
                    <a:lstStyle/>
                    <a:p>
                      <a:pPr algn="l"/>
                      <a:r>
                        <a:rPr lang="en-IN" b="0">
                          <a:effectLst/>
                          <a:latin typeface="EuclidCircularA-Regular"/>
                        </a:rPr>
                        <a:t>Keyboard</a:t>
                      </a:r>
                    </a:p>
                  </a:txBody>
                  <a:tcPr marL="137160" marR="137160" marT="30480" marB="30480" anchor="ctr">
                    <a:lnL>
                      <a:noFill/>
                    </a:lnL>
                    <a:lnR>
                      <a:noFill/>
                    </a:lnR>
                    <a:lnT>
                      <a:noFill/>
                    </a:lnT>
                    <a:lnB>
                      <a:noFill/>
                    </a:lnB>
                  </a:tcPr>
                </a:tc>
                <a:extLst>
                  <a:ext uri="{0D108BD9-81ED-4DB2-BD59-A6C34878D82A}">
                    <a16:rowId xmlns:a16="http://schemas.microsoft.com/office/drawing/2014/main" val="2795622125"/>
                  </a:ext>
                </a:extLst>
              </a:tr>
              <a:tr h="0">
                <a:tc>
                  <a:txBody>
                    <a:bodyPr/>
                    <a:lstStyle/>
                    <a:p>
                      <a:pPr algn="l"/>
                      <a:r>
                        <a:rPr lang="en-IN" b="0">
                          <a:effectLst/>
                          <a:latin typeface="EuclidCircularA-Regular"/>
                        </a:rPr>
                        <a:t>4</a:t>
                      </a:r>
                    </a:p>
                  </a:txBody>
                  <a:tcPr marL="137160" marR="137160" marT="30480" marB="30480" anchor="ctr">
                    <a:lnL>
                      <a:noFill/>
                    </a:lnL>
                    <a:lnR>
                      <a:noFill/>
                    </a:lnR>
                    <a:lnT>
                      <a:noFill/>
                    </a:lnT>
                    <a:lnB>
                      <a:noFill/>
                    </a:lnB>
                  </a:tcPr>
                </a:tc>
                <a:tc>
                  <a:txBody>
                    <a:bodyPr/>
                    <a:lstStyle/>
                    <a:p>
                      <a:pPr algn="l"/>
                      <a:r>
                        <a:rPr lang="en-IN" b="0">
                          <a:effectLst/>
                          <a:latin typeface="EuclidCircularA-Regular"/>
                        </a:rPr>
                        <a:t>Mouse</a:t>
                      </a:r>
                    </a:p>
                  </a:txBody>
                  <a:tcPr marL="137160" marR="137160" marT="30480" marB="30480" anchor="ctr">
                    <a:lnL>
                      <a:noFill/>
                    </a:lnL>
                    <a:lnR>
                      <a:noFill/>
                    </a:lnR>
                    <a:lnT>
                      <a:noFill/>
                    </a:lnT>
                    <a:lnB>
                      <a:noFill/>
                    </a:lnB>
                  </a:tcPr>
                </a:tc>
                <a:extLst>
                  <a:ext uri="{0D108BD9-81ED-4DB2-BD59-A6C34878D82A}">
                    <a16:rowId xmlns:a16="http://schemas.microsoft.com/office/drawing/2014/main" val="1476560269"/>
                  </a:ext>
                </a:extLst>
              </a:tr>
              <a:tr h="0">
                <a:tc>
                  <a:txBody>
                    <a:bodyPr/>
                    <a:lstStyle/>
                    <a:p>
                      <a:pPr algn="l"/>
                      <a:r>
                        <a:rPr lang="en-IN" b="0">
                          <a:effectLst/>
                          <a:latin typeface="EuclidCircularA-Regular"/>
                        </a:rPr>
                        <a:t>3</a:t>
                      </a:r>
                    </a:p>
                  </a:txBody>
                  <a:tcPr marL="137160" marR="137160" marT="30480" marB="30480" anchor="ctr">
                    <a:lnL>
                      <a:noFill/>
                    </a:lnL>
                    <a:lnR>
                      <a:noFill/>
                    </a:lnR>
                    <a:lnT>
                      <a:noFill/>
                    </a:lnT>
                    <a:lnB>
                      <a:noFill/>
                    </a:lnB>
                  </a:tcPr>
                </a:tc>
                <a:tc>
                  <a:txBody>
                    <a:bodyPr/>
                    <a:lstStyle/>
                    <a:p>
                      <a:pPr algn="l"/>
                      <a:r>
                        <a:rPr lang="en-IN" b="0">
                          <a:effectLst/>
                          <a:latin typeface="EuclidCircularA-Regular"/>
                        </a:rPr>
                        <a:t>Monitor</a:t>
                      </a:r>
                    </a:p>
                  </a:txBody>
                  <a:tcPr marL="137160" marR="137160" marT="30480" marB="30480" anchor="ctr">
                    <a:lnL>
                      <a:noFill/>
                    </a:lnL>
                    <a:lnR>
                      <a:noFill/>
                    </a:lnR>
                    <a:lnT>
                      <a:noFill/>
                    </a:lnT>
                    <a:lnB>
                      <a:noFill/>
                    </a:lnB>
                  </a:tcPr>
                </a:tc>
                <a:extLst>
                  <a:ext uri="{0D108BD9-81ED-4DB2-BD59-A6C34878D82A}">
                    <a16:rowId xmlns:a16="http://schemas.microsoft.com/office/drawing/2014/main" val="2530634024"/>
                  </a:ext>
                </a:extLst>
              </a:tr>
              <a:tr h="0">
                <a:tc>
                  <a:txBody>
                    <a:bodyPr/>
                    <a:lstStyle/>
                    <a:p>
                      <a:pPr algn="l"/>
                      <a:r>
                        <a:rPr lang="en-IN" b="0">
                          <a:effectLst/>
                          <a:latin typeface="EuclidCircularA-Regular"/>
                        </a:rPr>
                        <a:t>1</a:t>
                      </a:r>
                    </a:p>
                  </a:txBody>
                  <a:tcPr marL="137160" marR="137160" marT="30480" marB="30480" anchor="ctr">
                    <a:lnL>
                      <a:noFill/>
                    </a:lnL>
                    <a:lnR>
                      <a:noFill/>
                    </a:lnR>
                    <a:lnT>
                      <a:noFill/>
                    </a:lnT>
                    <a:lnB>
                      <a:noFill/>
                    </a:lnB>
                  </a:tcPr>
                </a:tc>
                <a:tc>
                  <a:txBody>
                    <a:bodyPr/>
                    <a:lstStyle/>
                    <a:p>
                      <a:pPr algn="l"/>
                      <a:r>
                        <a:rPr lang="en-IN" b="0">
                          <a:effectLst/>
                          <a:latin typeface="EuclidCircularA-Regular"/>
                        </a:rPr>
                        <a:t>Keyboard</a:t>
                      </a:r>
                    </a:p>
                  </a:txBody>
                  <a:tcPr marL="137160" marR="137160" marT="30480" marB="30480" anchor="ctr">
                    <a:lnL>
                      <a:noFill/>
                    </a:lnL>
                    <a:lnR>
                      <a:noFill/>
                    </a:lnR>
                    <a:lnT>
                      <a:noFill/>
                    </a:lnT>
                    <a:lnB>
                      <a:noFill/>
                    </a:lnB>
                  </a:tcPr>
                </a:tc>
                <a:extLst>
                  <a:ext uri="{0D108BD9-81ED-4DB2-BD59-A6C34878D82A}">
                    <a16:rowId xmlns:a16="http://schemas.microsoft.com/office/drawing/2014/main" val="3360101932"/>
                  </a:ext>
                </a:extLst>
              </a:tr>
              <a:tr h="0">
                <a:tc>
                  <a:txBody>
                    <a:bodyPr/>
                    <a:lstStyle/>
                    <a:p>
                      <a:pPr algn="l"/>
                      <a:r>
                        <a:rPr lang="en-IN" b="0">
                          <a:effectLst/>
                          <a:latin typeface="EuclidCircularA-Regular"/>
                        </a:rPr>
                        <a:t>2</a:t>
                      </a:r>
                    </a:p>
                  </a:txBody>
                  <a:tcPr marL="137160" marR="137160" marT="30480" marB="30480" anchor="ctr">
                    <a:lnL>
                      <a:noFill/>
                    </a:lnL>
                    <a:lnR>
                      <a:noFill/>
                    </a:lnR>
                    <a:lnT>
                      <a:noFill/>
                    </a:lnT>
                    <a:lnB>
                      <a:noFill/>
                    </a:lnB>
                  </a:tcPr>
                </a:tc>
                <a:tc>
                  <a:txBody>
                    <a:bodyPr/>
                    <a:lstStyle/>
                    <a:p>
                      <a:pPr algn="l"/>
                      <a:r>
                        <a:rPr lang="en-IN" b="0" dirty="0">
                          <a:effectLst/>
                          <a:latin typeface="EuclidCircularA-Regular"/>
                        </a:rPr>
                        <a:t>Mousepad</a:t>
                      </a:r>
                    </a:p>
                  </a:txBody>
                  <a:tcPr marL="137160" marR="137160" marT="30480" marB="30480" anchor="ctr">
                    <a:lnL>
                      <a:noFill/>
                    </a:lnL>
                    <a:lnR>
                      <a:noFill/>
                    </a:lnR>
                    <a:lnT>
                      <a:noFill/>
                    </a:lnT>
                    <a:lnB>
                      <a:noFill/>
                    </a:lnB>
                  </a:tcPr>
                </a:tc>
                <a:extLst>
                  <a:ext uri="{0D108BD9-81ED-4DB2-BD59-A6C34878D82A}">
                    <a16:rowId xmlns:a16="http://schemas.microsoft.com/office/drawing/2014/main" val="2256441441"/>
                  </a:ext>
                </a:extLst>
              </a:tr>
            </a:tbl>
          </a:graphicData>
        </a:graphic>
      </p:graphicFrame>
      <p:sp>
        <p:nvSpPr>
          <p:cNvPr id="5" name="Rectangle 1">
            <a:extLst>
              <a:ext uri="{FF2B5EF4-FFF2-40B4-BE49-F238E27FC236}">
                <a16:creationId xmlns:a16="http://schemas.microsoft.com/office/drawing/2014/main" id="{420B9019-203C-D147-2019-804A84A02635}"/>
              </a:ext>
            </a:extLst>
          </p:cNvPr>
          <p:cNvSpPr>
            <a:spLocks noChangeArrowheads="1"/>
          </p:cNvSpPr>
          <p:nvPr/>
        </p:nvSpPr>
        <p:spPr bwMode="auto">
          <a:xfrm>
            <a:off x="-1708030" y="-1293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714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D3134-6EA4-55AE-8B3C-FE9CE92CB7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C52E4F-C4C4-B3C7-212E-5C194D4E89FD}"/>
              </a:ext>
            </a:extLst>
          </p:cNvPr>
          <p:cNvSpPr>
            <a:spLocks noGrp="1"/>
          </p:cNvSpPr>
          <p:nvPr>
            <p:ph idx="1"/>
          </p:nvPr>
        </p:nvSpPr>
        <p:spPr/>
        <p:txBody>
          <a:bodyPr/>
          <a:lstStyle/>
          <a:p>
            <a:endParaRPr lang="en-IN"/>
          </a:p>
        </p:txBody>
      </p:sp>
      <p:pic>
        <p:nvPicPr>
          <p:cNvPr id="15362" name="Picture 2" descr="How to use INNER JOIN in SQL">
            <a:extLst>
              <a:ext uri="{FF2B5EF4-FFF2-40B4-BE49-F238E27FC236}">
                <a16:creationId xmlns:a16="http://schemas.microsoft.com/office/drawing/2014/main" id="{C57646B0-B8C5-5078-FFDB-2CA5E7D36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2754" y="1885921"/>
            <a:ext cx="9290649" cy="465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5769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7169-F555-B210-A490-0729E6CABF2E}"/>
              </a:ext>
            </a:extLst>
          </p:cNvPr>
          <p:cNvSpPr>
            <a:spLocks noGrp="1"/>
          </p:cNvSpPr>
          <p:nvPr>
            <p:ph type="title"/>
          </p:nvPr>
        </p:nvSpPr>
        <p:spPr/>
        <p:txBody>
          <a:bodyPr/>
          <a:lstStyle/>
          <a:p>
            <a:r>
              <a:rPr lang="en-IN" b="1" i="0" dirty="0">
                <a:solidFill>
                  <a:srgbClr val="25265E"/>
                </a:solidFill>
                <a:effectLst/>
                <a:latin typeface="euclid_circular_a"/>
              </a:rPr>
              <a:t>SQL LEFT JOIN</a:t>
            </a:r>
            <a:br>
              <a:rPr lang="en-IN" b="1" i="0" dirty="0">
                <a:solidFill>
                  <a:srgbClr val="25265E"/>
                </a:solidFill>
                <a:effectLst/>
                <a:latin typeface="euclid_circular_a"/>
              </a:rPr>
            </a:br>
            <a:endParaRPr lang="en-IN" dirty="0"/>
          </a:p>
        </p:txBody>
      </p:sp>
      <p:sp>
        <p:nvSpPr>
          <p:cNvPr id="3" name="Content Placeholder 2">
            <a:extLst>
              <a:ext uri="{FF2B5EF4-FFF2-40B4-BE49-F238E27FC236}">
                <a16:creationId xmlns:a16="http://schemas.microsoft.com/office/drawing/2014/main" id="{3FFDE006-CFC5-886B-7CF9-64DCC070D276}"/>
              </a:ext>
            </a:extLst>
          </p:cNvPr>
          <p:cNvSpPr>
            <a:spLocks noGrp="1"/>
          </p:cNvSpPr>
          <p:nvPr>
            <p:ph idx="1"/>
          </p:nvPr>
        </p:nvSpPr>
        <p:spPr/>
        <p:txBody>
          <a:bodyPr>
            <a:normAutofit fontScale="70000" lnSpcReduction="20000"/>
          </a:bodyPr>
          <a:lstStyle/>
          <a:p>
            <a:pPr algn="just"/>
            <a:r>
              <a:rPr lang="en-US" dirty="0"/>
              <a:t>The SQL LEFT JOIN combines two tables based on a common column. It then selects records having matching values in these columns and the remaining rows from the left table.</a:t>
            </a:r>
          </a:p>
          <a:p>
            <a:pPr marL="0" indent="0" algn="just">
              <a:buNone/>
            </a:pPr>
            <a:r>
              <a:rPr lang="en-US" dirty="0"/>
              <a:t>SQL LEFT JOIN Syntax</a:t>
            </a:r>
          </a:p>
          <a:p>
            <a:pPr marL="0" indent="0" algn="just">
              <a:buNone/>
            </a:pPr>
            <a:r>
              <a:rPr lang="en-US" dirty="0"/>
              <a:t>SELECT </a:t>
            </a:r>
            <a:r>
              <a:rPr lang="en-US" dirty="0" err="1"/>
              <a:t>columns_from_both_tables</a:t>
            </a:r>
            <a:endParaRPr lang="en-US" dirty="0"/>
          </a:p>
          <a:p>
            <a:pPr marL="0" indent="0" algn="just">
              <a:buNone/>
            </a:pPr>
            <a:r>
              <a:rPr lang="en-US" dirty="0"/>
              <a:t>FROM table1</a:t>
            </a:r>
          </a:p>
          <a:p>
            <a:pPr marL="0" indent="0" algn="just">
              <a:buNone/>
            </a:pPr>
            <a:r>
              <a:rPr lang="en-US" dirty="0"/>
              <a:t>LEFT JOIN table2</a:t>
            </a:r>
          </a:p>
          <a:p>
            <a:pPr marL="0" indent="0" algn="just">
              <a:buNone/>
            </a:pPr>
            <a:r>
              <a:rPr lang="en-US" dirty="0"/>
              <a:t>ON table1.column1 = table2.column2</a:t>
            </a:r>
          </a:p>
          <a:p>
            <a:pPr marL="0" indent="0" algn="just">
              <a:buNone/>
            </a:pPr>
            <a:r>
              <a:rPr lang="en-US" dirty="0"/>
              <a:t>Here,</a:t>
            </a:r>
          </a:p>
          <a:p>
            <a:pPr marL="0" indent="0" algn="just">
              <a:buNone/>
            </a:pPr>
            <a:endParaRPr lang="en-US" dirty="0"/>
          </a:p>
          <a:p>
            <a:pPr marL="0" indent="0" algn="just">
              <a:buNone/>
            </a:pPr>
            <a:r>
              <a:rPr lang="en-US" dirty="0"/>
              <a:t>table1 is the left table to be joined</a:t>
            </a:r>
          </a:p>
          <a:p>
            <a:pPr marL="0" indent="0" algn="just">
              <a:buNone/>
            </a:pPr>
            <a:r>
              <a:rPr lang="en-US" dirty="0"/>
              <a:t>table2 is the right table to be joined</a:t>
            </a:r>
          </a:p>
          <a:p>
            <a:pPr marL="0" indent="0" algn="just">
              <a:buNone/>
            </a:pPr>
            <a:r>
              <a:rPr lang="en-US" dirty="0"/>
              <a:t>column1 and column2 are the common columns in the two tables</a:t>
            </a:r>
            <a:endParaRPr lang="en-IN" dirty="0"/>
          </a:p>
        </p:txBody>
      </p:sp>
    </p:spTree>
    <p:extLst>
      <p:ext uri="{BB962C8B-B14F-4D97-AF65-F5344CB8AC3E}">
        <p14:creationId xmlns:p14="http://schemas.microsoft.com/office/powerpoint/2010/main" val="149339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normAutofit lnSpcReduction="10000"/>
          </a:bodyPr>
          <a:lstStyle/>
          <a:p>
            <a:pPr algn="just"/>
            <a:r>
              <a:rPr lang="en-US" b="1" i="0" dirty="0">
                <a:solidFill>
                  <a:srgbClr val="333333"/>
                </a:solidFill>
                <a:effectLst/>
                <a:latin typeface="inter-bold"/>
              </a:rPr>
              <a:t> ALTER:</a:t>
            </a:r>
            <a:r>
              <a:rPr lang="en-US" b="0" i="0" dirty="0">
                <a:solidFill>
                  <a:srgbClr val="333333"/>
                </a:solidFill>
                <a:effectLst/>
                <a:latin typeface="inter-regular"/>
              </a:rPr>
              <a:t> It is used to alter the structure of the database. This change could be either to modify the characteristics of an existing attribute or probably to add a new attribute.</a:t>
            </a:r>
          </a:p>
          <a:p>
            <a:pPr algn="just"/>
            <a:r>
              <a:rPr lang="en-US" b="1" i="0" dirty="0">
                <a:solidFill>
                  <a:srgbClr val="333333"/>
                </a:solidFill>
                <a:effectLst/>
                <a:latin typeface="inter-bold"/>
              </a:rPr>
              <a:t>Syntax:</a:t>
            </a:r>
            <a:endParaRPr lang="en-US" b="0" i="0" dirty="0">
              <a:solidFill>
                <a:srgbClr val="333333"/>
              </a:solidFill>
              <a:effectLst/>
              <a:latin typeface="inter-regular"/>
            </a:endParaRPr>
          </a:p>
          <a:p>
            <a:pPr marL="457200" lvl="1" indent="0" algn="just">
              <a:buNone/>
              <a:tabLst>
                <a:tab pos="2333625" algn="l"/>
              </a:tabLst>
            </a:pPr>
            <a:r>
              <a:rPr lang="en-US" b="0" i="0" dirty="0">
                <a:solidFill>
                  <a:srgbClr val="333333"/>
                </a:solidFill>
                <a:effectLst/>
                <a:latin typeface="inter-regular"/>
              </a:rPr>
              <a:t>To add a new column in the table</a:t>
            </a:r>
          </a:p>
          <a:p>
            <a:pPr marL="457200" lvl="1" indent="0" algn="just">
              <a:buNone/>
              <a:tabLst>
                <a:tab pos="2333625" algn="l"/>
              </a:tabLst>
            </a:pPr>
            <a:r>
              <a:rPr lang="en-US" b="0" i="0" dirty="0">
                <a:solidFill>
                  <a:srgbClr val="000000"/>
                </a:solidFill>
                <a:effectLst/>
                <a:latin typeface="inter-regular"/>
              </a:rPr>
              <a:t>ALTER TABLE </a:t>
            </a:r>
            <a:r>
              <a:rPr lang="en-US" b="0" i="0" dirty="0" err="1">
                <a:solidFill>
                  <a:srgbClr val="000000"/>
                </a:solidFill>
                <a:effectLst/>
                <a:latin typeface="inter-regular"/>
              </a:rPr>
              <a:t>table_name</a:t>
            </a:r>
            <a:r>
              <a:rPr lang="en-US" b="0" i="0" dirty="0">
                <a:solidFill>
                  <a:srgbClr val="000000"/>
                </a:solidFill>
                <a:effectLst/>
                <a:latin typeface="inter-regular"/>
              </a:rPr>
              <a:t> ADD </a:t>
            </a:r>
            <a:r>
              <a:rPr lang="en-US" b="0" i="0" dirty="0" err="1">
                <a:solidFill>
                  <a:srgbClr val="000000"/>
                </a:solidFill>
                <a:effectLst/>
                <a:latin typeface="inter-regular"/>
              </a:rPr>
              <a:t>column_name</a:t>
            </a:r>
            <a:r>
              <a:rPr lang="en-US" b="0" i="0" dirty="0">
                <a:solidFill>
                  <a:srgbClr val="000000"/>
                </a:solidFill>
                <a:effectLst/>
                <a:latin typeface="inter-regular"/>
              </a:rPr>
              <a:t> COLUMN-definition;    </a:t>
            </a:r>
          </a:p>
          <a:p>
            <a:pPr marL="457200" lvl="1" indent="0" algn="just">
              <a:buNone/>
              <a:tabLst>
                <a:tab pos="2333625" algn="l"/>
              </a:tabLst>
            </a:pPr>
            <a:r>
              <a:rPr lang="en-US" b="0" i="0" dirty="0">
                <a:solidFill>
                  <a:srgbClr val="333333"/>
                </a:solidFill>
                <a:effectLst/>
                <a:latin typeface="inter-regular"/>
              </a:rPr>
              <a:t>To modify existing column in the table:</a:t>
            </a:r>
          </a:p>
          <a:p>
            <a:pPr marL="457200" lvl="1" indent="0" algn="just">
              <a:buNone/>
              <a:tabLst>
                <a:tab pos="2333625" algn="l"/>
              </a:tabLst>
            </a:pPr>
            <a:r>
              <a:rPr lang="en-US" b="0" i="0" dirty="0">
                <a:solidFill>
                  <a:srgbClr val="000000"/>
                </a:solidFill>
                <a:effectLst/>
                <a:latin typeface="inter-regular"/>
              </a:rPr>
              <a:t>ALTER TABLE </a:t>
            </a:r>
            <a:r>
              <a:rPr lang="en-US" b="0" i="0" dirty="0" err="1">
                <a:solidFill>
                  <a:srgbClr val="000000"/>
                </a:solidFill>
                <a:effectLst/>
                <a:latin typeface="inter-regular"/>
              </a:rPr>
              <a:t>table_name</a:t>
            </a:r>
            <a:r>
              <a:rPr lang="en-US" b="0" i="0" dirty="0">
                <a:solidFill>
                  <a:srgbClr val="000000"/>
                </a:solidFill>
                <a:effectLst/>
                <a:latin typeface="inter-regular"/>
              </a:rPr>
              <a:t> MODIFY(</a:t>
            </a:r>
            <a:r>
              <a:rPr lang="en-US" b="0" i="0" dirty="0" err="1">
                <a:solidFill>
                  <a:srgbClr val="000000"/>
                </a:solidFill>
                <a:effectLst/>
                <a:latin typeface="inter-regular"/>
              </a:rPr>
              <a:t>column_definitions</a:t>
            </a:r>
            <a:r>
              <a:rPr lang="en-US" b="0" i="0" dirty="0">
                <a:solidFill>
                  <a:srgbClr val="000000"/>
                </a:solidFill>
                <a:effectLst/>
                <a:latin typeface="inter-regular"/>
              </a:rPr>
              <a:t>....);  </a:t>
            </a:r>
          </a:p>
          <a:p>
            <a:pPr marL="457200" lvl="1" indent="0" algn="just">
              <a:buNone/>
              <a:tabLst>
                <a:tab pos="2333625" algn="l"/>
              </a:tabLst>
            </a:pPr>
            <a:r>
              <a:rPr lang="en-US" b="1" i="0" dirty="0">
                <a:solidFill>
                  <a:srgbClr val="333333"/>
                </a:solidFill>
                <a:effectLst/>
                <a:latin typeface="inter-bold"/>
              </a:rPr>
              <a:t>EXAMPLE</a:t>
            </a:r>
            <a:endParaRPr lang="en-US" b="0" i="0" dirty="0">
              <a:solidFill>
                <a:srgbClr val="333333"/>
              </a:solidFill>
              <a:effectLst/>
              <a:latin typeface="inter-regular"/>
            </a:endParaRPr>
          </a:p>
          <a:p>
            <a:pPr marL="457200" lvl="1" indent="0" algn="just">
              <a:buNone/>
              <a:tabLst>
                <a:tab pos="2333625" algn="l"/>
              </a:tabLst>
            </a:pPr>
            <a:r>
              <a:rPr lang="en-US" b="0" i="0" dirty="0">
                <a:solidFill>
                  <a:srgbClr val="000000"/>
                </a:solidFill>
                <a:effectLst/>
                <a:latin typeface="inter-regular"/>
              </a:rPr>
              <a:t>ALTER TABLE STU_DETAILS ADD(ADDRESS VARCHAR2(</a:t>
            </a:r>
            <a:r>
              <a:rPr lang="en-US" b="0" i="0" dirty="0">
                <a:solidFill>
                  <a:srgbClr val="C00000"/>
                </a:solidFill>
                <a:effectLst/>
                <a:latin typeface="inter-regular"/>
              </a:rPr>
              <a:t>20</a:t>
            </a:r>
            <a:r>
              <a:rPr lang="en-US" b="0" i="0" dirty="0">
                <a:solidFill>
                  <a:srgbClr val="000000"/>
                </a:solidFill>
                <a:effectLst/>
                <a:latin typeface="inter-regular"/>
              </a:rPr>
              <a:t>));  </a:t>
            </a:r>
          </a:p>
          <a:p>
            <a:pPr marL="457200" lvl="1" indent="0" algn="just">
              <a:buNone/>
              <a:tabLst>
                <a:tab pos="2333625" algn="l"/>
              </a:tabLst>
            </a:pPr>
            <a:r>
              <a:rPr lang="en-US" b="0" i="0" dirty="0">
                <a:solidFill>
                  <a:srgbClr val="000000"/>
                </a:solidFill>
                <a:effectLst/>
                <a:latin typeface="inter-regular"/>
              </a:rPr>
              <a:t>ALTER TABLE STU_DETAILS MODIFY (NAME VARCHAR2(</a:t>
            </a:r>
            <a:r>
              <a:rPr lang="en-US" b="0" i="0" dirty="0">
                <a:solidFill>
                  <a:srgbClr val="C00000"/>
                </a:solidFill>
                <a:effectLst/>
                <a:latin typeface="inter-regular"/>
              </a:rPr>
              <a:t>20</a:t>
            </a:r>
            <a:r>
              <a:rPr lang="en-US" b="0" i="0" dirty="0">
                <a:solidFill>
                  <a:srgbClr val="000000"/>
                </a:solidFill>
                <a:effectLst/>
                <a:latin typeface="inter-regular"/>
              </a:rPr>
              <a:t>));  </a:t>
            </a:r>
          </a:p>
          <a:p>
            <a:pPr marL="0" indent="0">
              <a:buNone/>
            </a:pPr>
            <a:endParaRPr lang="en-IN" dirty="0"/>
          </a:p>
        </p:txBody>
      </p:sp>
    </p:spTree>
    <p:extLst>
      <p:ext uri="{BB962C8B-B14F-4D97-AF65-F5344CB8AC3E}">
        <p14:creationId xmlns:p14="http://schemas.microsoft.com/office/powerpoint/2010/main" val="874088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F393-F9DF-ABA4-6C9E-67403CEC12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5C2B08-FB61-3C49-1F2C-FAE36541135F}"/>
              </a:ext>
            </a:extLst>
          </p:cNvPr>
          <p:cNvSpPr>
            <a:spLocks noGrp="1"/>
          </p:cNvSpPr>
          <p:nvPr>
            <p:ph idx="1"/>
          </p:nvPr>
        </p:nvSpPr>
        <p:spPr/>
        <p:txBody>
          <a:bodyPr/>
          <a:lstStyle/>
          <a:p>
            <a:r>
              <a:rPr lang="en-IN" dirty="0"/>
              <a:t>Student</a:t>
            </a:r>
          </a:p>
        </p:txBody>
      </p:sp>
      <p:pic>
        <p:nvPicPr>
          <p:cNvPr id="16386" name="Picture 2" descr="Screenshot from 2016-12-19 12-53-29">
            <a:extLst>
              <a:ext uri="{FF2B5EF4-FFF2-40B4-BE49-F238E27FC236}">
                <a16:creationId xmlns:a16="http://schemas.microsoft.com/office/drawing/2014/main" id="{E3DAC5D7-3737-22D8-7D9D-EC3302E72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952" y="2486819"/>
            <a:ext cx="60960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520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F393-F9DF-ABA4-6C9E-67403CEC12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5C2B08-FB61-3C49-1F2C-FAE36541135F}"/>
              </a:ext>
            </a:extLst>
          </p:cNvPr>
          <p:cNvSpPr>
            <a:spLocks noGrp="1"/>
          </p:cNvSpPr>
          <p:nvPr>
            <p:ph idx="1"/>
          </p:nvPr>
        </p:nvSpPr>
        <p:spPr>
          <a:xfrm>
            <a:off x="838200" y="1903263"/>
            <a:ext cx="10515600" cy="4351338"/>
          </a:xfrm>
        </p:spPr>
        <p:txBody>
          <a:bodyPr/>
          <a:lstStyle/>
          <a:p>
            <a:pPr algn="l" rtl="0" fontAlgn="base"/>
            <a:r>
              <a:rPr lang="en-IN" b="1" i="0" dirty="0" err="1">
                <a:solidFill>
                  <a:srgbClr val="273239"/>
                </a:solidFill>
                <a:effectLst/>
                <a:latin typeface="Nunito" pitchFamily="2" charset="0"/>
              </a:rPr>
              <a:t>StudentCourse</a:t>
            </a:r>
            <a:r>
              <a:rPr lang="en-IN" b="0" i="0" dirty="0">
                <a:solidFill>
                  <a:srgbClr val="273239"/>
                </a:solidFill>
                <a:effectLst/>
                <a:latin typeface="Nunito" pitchFamily="2" charset="0"/>
              </a:rPr>
              <a:t> </a:t>
            </a:r>
          </a:p>
          <a:p>
            <a:pPr marL="0" indent="0">
              <a:buNone/>
            </a:pPr>
            <a:br>
              <a:rPr lang="en-IN" dirty="0"/>
            </a:br>
            <a:endParaRPr lang="en-IN" dirty="0"/>
          </a:p>
        </p:txBody>
      </p:sp>
      <p:pic>
        <p:nvPicPr>
          <p:cNvPr id="17410" name="Picture 2" descr="Lightbox">
            <a:extLst>
              <a:ext uri="{FF2B5EF4-FFF2-40B4-BE49-F238E27FC236}">
                <a16:creationId xmlns:a16="http://schemas.microsoft.com/office/drawing/2014/main" id="{ECEFA819-B68D-E7CB-30C1-5A8FC92F6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179" y="2979169"/>
            <a:ext cx="3438525"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5720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F393-F9DF-ABA4-6C9E-67403CEC12F5}"/>
              </a:ext>
            </a:extLst>
          </p:cNvPr>
          <p:cNvSpPr>
            <a:spLocks noGrp="1"/>
          </p:cNvSpPr>
          <p:nvPr>
            <p:ph type="title"/>
          </p:nvPr>
        </p:nvSpPr>
        <p:spPr/>
        <p:txBody>
          <a:bodyPr/>
          <a:lstStyle/>
          <a:p>
            <a:r>
              <a:rPr lang="en-US" dirty="0"/>
              <a:t>INNER JOIN</a:t>
            </a:r>
            <a:br>
              <a:rPr lang="en-US" dirty="0"/>
            </a:br>
            <a:endParaRPr lang="en-IN" dirty="0"/>
          </a:p>
        </p:txBody>
      </p:sp>
      <p:sp>
        <p:nvSpPr>
          <p:cNvPr id="3" name="Content Placeholder 2">
            <a:extLst>
              <a:ext uri="{FF2B5EF4-FFF2-40B4-BE49-F238E27FC236}">
                <a16:creationId xmlns:a16="http://schemas.microsoft.com/office/drawing/2014/main" id="{FB5C2B08-FB61-3C49-1F2C-FAE36541135F}"/>
              </a:ext>
            </a:extLst>
          </p:cNvPr>
          <p:cNvSpPr>
            <a:spLocks noGrp="1"/>
          </p:cNvSpPr>
          <p:nvPr>
            <p:ph idx="1"/>
          </p:nvPr>
        </p:nvSpPr>
        <p:spPr/>
        <p:txBody>
          <a:bodyPr>
            <a:normAutofit fontScale="62500" lnSpcReduction="20000"/>
          </a:bodyPr>
          <a:lstStyle/>
          <a:p>
            <a:pPr algn="just"/>
            <a:r>
              <a:rPr lang="en-US" dirty="0"/>
              <a:t>The INNER JOIN keyword selects all rows from both the tables as long as the condition is satisfied. This keyword will create the result-set by combining all rows from both the tables where the condition satisfies </a:t>
            </a:r>
            <a:r>
              <a:rPr lang="en-US" dirty="0" err="1"/>
              <a:t>i.e</a:t>
            </a:r>
            <a:r>
              <a:rPr lang="en-US" dirty="0"/>
              <a:t> value of the common field will be the same. </a:t>
            </a:r>
          </a:p>
          <a:p>
            <a:pPr marL="0" indent="0" algn="just">
              <a:buNone/>
            </a:pPr>
            <a:r>
              <a:rPr lang="en-US" dirty="0"/>
              <a:t>Syntax: </a:t>
            </a:r>
          </a:p>
          <a:p>
            <a:pPr marL="0" indent="0">
              <a:buNone/>
            </a:pPr>
            <a:endParaRPr lang="en-US" dirty="0"/>
          </a:p>
          <a:p>
            <a:pPr marL="0" indent="0">
              <a:buNone/>
            </a:pPr>
            <a:r>
              <a:rPr lang="en-US" dirty="0"/>
              <a:t>SELECT table1.column1,table1.column2,table2.column1,....</a:t>
            </a:r>
          </a:p>
          <a:p>
            <a:pPr marL="0" indent="0">
              <a:buNone/>
            </a:pPr>
            <a:r>
              <a:rPr lang="en-US" dirty="0"/>
              <a:t>FROM table1 </a:t>
            </a:r>
          </a:p>
          <a:p>
            <a:pPr marL="0" indent="0">
              <a:buNone/>
            </a:pPr>
            <a:r>
              <a:rPr lang="en-US" dirty="0"/>
              <a:t>INNER JOIN table2</a:t>
            </a:r>
          </a:p>
          <a:p>
            <a:pPr marL="0" indent="0">
              <a:buNone/>
            </a:pPr>
            <a:r>
              <a:rPr lang="en-US" dirty="0"/>
              <a:t>ON table1.matching_column = table2.matching_column;</a:t>
            </a:r>
          </a:p>
          <a:p>
            <a:pPr marL="0" indent="0">
              <a:buNone/>
            </a:pPr>
            <a:endParaRPr lang="en-US" dirty="0"/>
          </a:p>
          <a:p>
            <a:endParaRPr lang="en-US" dirty="0"/>
          </a:p>
          <a:p>
            <a:r>
              <a:rPr lang="en-US" dirty="0"/>
              <a:t>table1: First table.</a:t>
            </a:r>
          </a:p>
          <a:p>
            <a:r>
              <a:rPr lang="en-US" dirty="0"/>
              <a:t>table2: Second table</a:t>
            </a:r>
          </a:p>
          <a:p>
            <a:r>
              <a:rPr lang="en-US" dirty="0" err="1"/>
              <a:t>matching_column</a:t>
            </a:r>
            <a:r>
              <a:rPr lang="en-US" dirty="0"/>
              <a:t>: Column common to both the tables.</a:t>
            </a:r>
            <a:endParaRPr lang="en-IN" dirty="0"/>
          </a:p>
        </p:txBody>
      </p:sp>
    </p:spTree>
    <p:extLst>
      <p:ext uri="{BB962C8B-B14F-4D97-AF65-F5344CB8AC3E}">
        <p14:creationId xmlns:p14="http://schemas.microsoft.com/office/powerpoint/2010/main" val="1428225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F393-F9DF-ABA4-6C9E-67403CEC12F5}"/>
              </a:ext>
            </a:extLst>
          </p:cNvPr>
          <p:cNvSpPr>
            <a:spLocks noGrp="1"/>
          </p:cNvSpPr>
          <p:nvPr>
            <p:ph type="title"/>
          </p:nvPr>
        </p:nvSpPr>
        <p:spPr/>
        <p:txBody>
          <a:bodyPr/>
          <a:lstStyle/>
          <a:p>
            <a:endParaRPr lang="en-IN"/>
          </a:p>
        </p:txBody>
      </p:sp>
      <p:pic>
        <p:nvPicPr>
          <p:cNvPr id="18434" name="Picture 2">
            <a:extLst>
              <a:ext uri="{FF2B5EF4-FFF2-40B4-BE49-F238E27FC236}">
                <a16:creationId xmlns:a16="http://schemas.microsoft.com/office/drawing/2014/main" id="{7FB5DA8B-BD5C-FC6C-5D26-E2E6B46BEB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5225" y="2434431"/>
            <a:ext cx="478155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2217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C91D-8766-3F9B-A197-E65C28D5BE5F}"/>
              </a:ext>
            </a:extLst>
          </p:cNvPr>
          <p:cNvSpPr>
            <a:spLocks noGrp="1"/>
          </p:cNvSpPr>
          <p:nvPr>
            <p:ph type="title"/>
          </p:nvPr>
        </p:nvSpPr>
        <p:spPr/>
        <p:txBody>
          <a:bodyPr/>
          <a:lstStyle/>
          <a:p>
            <a:r>
              <a:rPr lang="en-IN" b="1" i="0" dirty="0">
                <a:solidFill>
                  <a:srgbClr val="273239"/>
                </a:solidFill>
                <a:effectLst/>
                <a:latin typeface="Nunito" pitchFamily="2" charset="0"/>
              </a:rPr>
              <a:t>Example Queries(INNER JOIN)</a:t>
            </a:r>
            <a:endParaRPr lang="en-IN" dirty="0"/>
          </a:p>
        </p:txBody>
      </p:sp>
      <p:sp>
        <p:nvSpPr>
          <p:cNvPr id="3" name="Content Placeholder 2">
            <a:extLst>
              <a:ext uri="{FF2B5EF4-FFF2-40B4-BE49-F238E27FC236}">
                <a16:creationId xmlns:a16="http://schemas.microsoft.com/office/drawing/2014/main" id="{7153A724-649F-25C1-1F82-E97906162F69}"/>
              </a:ext>
            </a:extLst>
          </p:cNvPr>
          <p:cNvSpPr>
            <a:spLocks noGrp="1"/>
          </p:cNvSpPr>
          <p:nvPr>
            <p:ph idx="1"/>
          </p:nvPr>
        </p:nvSpPr>
        <p:spPr/>
        <p:txBody>
          <a:bodyPr/>
          <a:lstStyle/>
          <a:p>
            <a:pPr marL="0" indent="0">
              <a:buNone/>
            </a:pPr>
            <a:r>
              <a:rPr lang="en-IN" dirty="0"/>
              <a:t>SELECT </a:t>
            </a:r>
            <a:r>
              <a:rPr lang="en-IN" dirty="0" err="1"/>
              <a:t>StudentCourse.COURSE_ID</a:t>
            </a:r>
            <a:r>
              <a:rPr lang="en-IN" dirty="0"/>
              <a:t>, Student.NAME, </a:t>
            </a:r>
            <a:r>
              <a:rPr lang="en-IN" dirty="0" err="1"/>
              <a:t>Student.AGE</a:t>
            </a:r>
            <a:r>
              <a:rPr lang="en-IN" dirty="0"/>
              <a:t> FROM Student</a:t>
            </a:r>
          </a:p>
          <a:p>
            <a:pPr marL="0" indent="0">
              <a:buNone/>
            </a:pPr>
            <a:r>
              <a:rPr lang="en-IN" dirty="0"/>
              <a:t>INNER JOIN </a:t>
            </a:r>
            <a:r>
              <a:rPr lang="en-IN" dirty="0" err="1"/>
              <a:t>StudentCourse</a:t>
            </a:r>
            <a:endParaRPr lang="en-IN" dirty="0"/>
          </a:p>
          <a:p>
            <a:pPr marL="0" indent="0">
              <a:buNone/>
            </a:pPr>
            <a:r>
              <a:rPr lang="en-IN" dirty="0"/>
              <a:t>ON </a:t>
            </a:r>
            <a:r>
              <a:rPr lang="en-IN" dirty="0" err="1"/>
              <a:t>Student.ROLL_NO</a:t>
            </a:r>
            <a:r>
              <a:rPr lang="en-IN" dirty="0"/>
              <a:t> = </a:t>
            </a:r>
            <a:r>
              <a:rPr lang="en-IN" dirty="0" err="1"/>
              <a:t>StudentCourse.ROLL_NO</a:t>
            </a:r>
            <a:r>
              <a:rPr lang="en-IN" dirty="0"/>
              <a:t>;</a:t>
            </a:r>
          </a:p>
        </p:txBody>
      </p:sp>
    </p:spTree>
    <p:extLst>
      <p:ext uri="{BB962C8B-B14F-4D97-AF65-F5344CB8AC3E}">
        <p14:creationId xmlns:p14="http://schemas.microsoft.com/office/powerpoint/2010/main" val="9722881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C91D-8766-3F9B-A197-E65C28D5BE5F}"/>
              </a:ext>
            </a:extLst>
          </p:cNvPr>
          <p:cNvSpPr>
            <a:spLocks noGrp="1"/>
          </p:cNvSpPr>
          <p:nvPr>
            <p:ph type="title"/>
          </p:nvPr>
        </p:nvSpPr>
        <p:spPr/>
        <p:txBody>
          <a:bodyPr/>
          <a:lstStyle/>
          <a:p>
            <a:endParaRPr lang="en-IN"/>
          </a:p>
        </p:txBody>
      </p:sp>
      <p:pic>
        <p:nvPicPr>
          <p:cNvPr id="25602" name="Picture 2" descr="table2">
            <a:extLst>
              <a:ext uri="{FF2B5EF4-FFF2-40B4-BE49-F238E27FC236}">
                <a16:creationId xmlns:a16="http://schemas.microsoft.com/office/drawing/2014/main" id="{5F878502-05D1-7C05-28F6-55AD2FBCDB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5675" y="3010694"/>
            <a:ext cx="520065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7942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C91D-8766-3F9B-A197-E65C28D5BE5F}"/>
              </a:ext>
            </a:extLst>
          </p:cNvPr>
          <p:cNvSpPr>
            <a:spLocks noGrp="1"/>
          </p:cNvSpPr>
          <p:nvPr>
            <p:ph type="title"/>
          </p:nvPr>
        </p:nvSpPr>
        <p:spPr/>
        <p:txBody>
          <a:bodyPr/>
          <a:lstStyle/>
          <a:p>
            <a:r>
              <a:rPr lang="en-US" dirty="0"/>
              <a:t>LEFT JOIN</a:t>
            </a:r>
            <a:br>
              <a:rPr lang="en-US" dirty="0"/>
            </a:br>
            <a:endParaRPr lang="en-IN" dirty="0"/>
          </a:p>
        </p:txBody>
      </p:sp>
      <p:sp>
        <p:nvSpPr>
          <p:cNvPr id="3" name="Content Placeholder 2">
            <a:extLst>
              <a:ext uri="{FF2B5EF4-FFF2-40B4-BE49-F238E27FC236}">
                <a16:creationId xmlns:a16="http://schemas.microsoft.com/office/drawing/2014/main" id="{7153A724-649F-25C1-1F82-E97906162F69}"/>
              </a:ext>
            </a:extLst>
          </p:cNvPr>
          <p:cNvSpPr>
            <a:spLocks noGrp="1"/>
          </p:cNvSpPr>
          <p:nvPr>
            <p:ph idx="1"/>
          </p:nvPr>
        </p:nvSpPr>
        <p:spPr/>
        <p:txBody>
          <a:bodyPr>
            <a:normAutofit fontScale="62500" lnSpcReduction="20000"/>
          </a:bodyPr>
          <a:lstStyle/>
          <a:p>
            <a:r>
              <a:rPr lang="en-US" dirty="0"/>
              <a:t>This join returns all the rows of the table on the left side of the join and matches rows for the table on the right side of the join. For the rows for which there is no matching row on the right side, the result-set will contain null. LEFT JOIN is also known as LEFT OUTER JOIN.</a:t>
            </a:r>
          </a:p>
          <a:p>
            <a:r>
              <a:rPr lang="en-US" dirty="0"/>
              <a:t>Syntax: </a:t>
            </a:r>
          </a:p>
          <a:p>
            <a:pPr marL="0" indent="0">
              <a:buNone/>
            </a:pPr>
            <a:endParaRPr lang="en-US" dirty="0"/>
          </a:p>
          <a:p>
            <a:pPr marL="0" indent="0">
              <a:buNone/>
            </a:pPr>
            <a:r>
              <a:rPr lang="en-US" dirty="0"/>
              <a:t>SELECT table1.column1,table1.column2,table2.column1,....</a:t>
            </a:r>
          </a:p>
          <a:p>
            <a:pPr marL="0" indent="0">
              <a:buNone/>
            </a:pPr>
            <a:r>
              <a:rPr lang="en-US" dirty="0"/>
              <a:t>FROM table1 </a:t>
            </a:r>
          </a:p>
          <a:p>
            <a:pPr marL="0" indent="0">
              <a:buNone/>
            </a:pPr>
            <a:r>
              <a:rPr lang="en-US" dirty="0"/>
              <a:t>LEFT JOIN table2</a:t>
            </a:r>
          </a:p>
          <a:p>
            <a:pPr marL="0" indent="0">
              <a:buNone/>
            </a:pPr>
            <a:r>
              <a:rPr lang="en-US" dirty="0"/>
              <a:t>ON table1.matching_column = table2.matching_column;</a:t>
            </a:r>
          </a:p>
          <a:p>
            <a:pPr marL="0" indent="0">
              <a:buNone/>
            </a:pPr>
            <a:endParaRPr lang="en-US" dirty="0"/>
          </a:p>
          <a:p>
            <a:endParaRPr lang="en-US" dirty="0"/>
          </a:p>
          <a:p>
            <a:r>
              <a:rPr lang="en-US" dirty="0"/>
              <a:t>table1: First table.</a:t>
            </a:r>
          </a:p>
          <a:p>
            <a:r>
              <a:rPr lang="en-US" dirty="0"/>
              <a:t>table2: Second table</a:t>
            </a:r>
          </a:p>
          <a:p>
            <a:r>
              <a:rPr lang="en-US" dirty="0" err="1"/>
              <a:t>matching_column</a:t>
            </a:r>
            <a:r>
              <a:rPr lang="en-US" dirty="0"/>
              <a:t>: Column common to both the tables.</a:t>
            </a:r>
            <a:endParaRPr lang="en-IN" dirty="0"/>
          </a:p>
        </p:txBody>
      </p:sp>
    </p:spTree>
    <p:extLst>
      <p:ext uri="{BB962C8B-B14F-4D97-AF65-F5344CB8AC3E}">
        <p14:creationId xmlns:p14="http://schemas.microsoft.com/office/powerpoint/2010/main" val="2071551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C91D-8766-3F9B-A197-E65C28D5BE5F}"/>
              </a:ext>
            </a:extLst>
          </p:cNvPr>
          <p:cNvSpPr>
            <a:spLocks noGrp="1"/>
          </p:cNvSpPr>
          <p:nvPr>
            <p:ph type="title"/>
          </p:nvPr>
        </p:nvSpPr>
        <p:spPr/>
        <p:txBody>
          <a:bodyPr/>
          <a:lstStyle/>
          <a:p>
            <a:endParaRPr lang="en-IN"/>
          </a:p>
        </p:txBody>
      </p:sp>
      <p:pic>
        <p:nvPicPr>
          <p:cNvPr id="23554" name="Picture 2">
            <a:extLst>
              <a:ext uri="{FF2B5EF4-FFF2-40B4-BE49-F238E27FC236}">
                <a16:creationId xmlns:a16="http://schemas.microsoft.com/office/drawing/2014/main" id="{175A3EF9-F1D9-1226-E6E6-89AF93FA9B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5225" y="2434431"/>
            <a:ext cx="478155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1726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C91D-8766-3F9B-A197-E65C28D5BE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53A724-649F-25C1-1F82-E97906162F69}"/>
              </a:ext>
            </a:extLst>
          </p:cNvPr>
          <p:cNvSpPr>
            <a:spLocks noGrp="1"/>
          </p:cNvSpPr>
          <p:nvPr>
            <p:ph idx="1"/>
          </p:nvPr>
        </p:nvSpPr>
        <p:spPr/>
        <p:txBody>
          <a:bodyPr/>
          <a:lstStyle/>
          <a:p>
            <a:pPr marL="0" indent="0">
              <a:buNone/>
            </a:pPr>
            <a:r>
              <a:rPr lang="en-IN" dirty="0"/>
              <a:t>SELECT </a:t>
            </a:r>
            <a:r>
              <a:rPr lang="en-IN" dirty="0" err="1"/>
              <a:t>Student.NAME,StudentCourse.COURSE_ID</a:t>
            </a:r>
            <a:r>
              <a:rPr lang="en-IN" dirty="0"/>
              <a:t> </a:t>
            </a:r>
          </a:p>
          <a:p>
            <a:pPr marL="0" indent="0">
              <a:buNone/>
            </a:pPr>
            <a:r>
              <a:rPr lang="en-IN" dirty="0"/>
              <a:t>FROM Student</a:t>
            </a:r>
          </a:p>
          <a:p>
            <a:pPr marL="0" indent="0">
              <a:buNone/>
            </a:pPr>
            <a:r>
              <a:rPr lang="en-IN" dirty="0"/>
              <a:t>LEFT JOIN </a:t>
            </a:r>
            <a:r>
              <a:rPr lang="en-IN" dirty="0" err="1"/>
              <a:t>StudentCourse</a:t>
            </a:r>
            <a:r>
              <a:rPr lang="en-IN" dirty="0"/>
              <a:t> </a:t>
            </a:r>
          </a:p>
          <a:p>
            <a:pPr marL="0" indent="0">
              <a:buNone/>
            </a:pPr>
            <a:r>
              <a:rPr lang="en-IN" dirty="0"/>
              <a:t>ON </a:t>
            </a:r>
            <a:r>
              <a:rPr lang="en-IN" dirty="0" err="1"/>
              <a:t>StudentCourse.ROLL_NO</a:t>
            </a:r>
            <a:r>
              <a:rPr lang="en-IN" dirty="0"/>
              <a:t> = </a:t>
            </a:r>
            <a:r>
              <a:rPr lang="en-IN" dirty="0" err="1"/>
              <a:t>Student.ROLL_NO</a:t>
            </a:r>
            <a:r>
              <a:rPr lang="en-IN" dirty="0"/>
              <a:t>;</a:t>
            </a:r>
          </a:p>
        </p:txBody>
      </p:sp>
    </p:spTree>
    <p:extLst>
      <p:ext uri="{BB962C8B-B14F-4D97-AF65-F5344CB8AC3E}">
        <p14:creationId xmlns:p14="http://schemas.microsoft.com/office/powerpoint/2010/main" val="1178019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C91D-8766-3F9B-A197-E65C28D5BE5F}"/>
              </a:ext>
            </a:extLst>
          </p:cNvPr>
          <p:cNvSpPr>
            <a:spLocks noGrp="1"/>
          </p:cNvSpPr>
          <p:nvPr>
            <p:ph type="title"/>
          </p:nvPr>
        </p:nvSpPr>
        <p:spPr/>
        <p:txBody>
          <a:bodyPr/>
          <a:lstStyle/>
          <a:p>
            <a:endParaRPr lang="en-IN"/>
          </a:p>
        </p:txBody>
      </p:sp>
      <p:pic>
        <p:nvPicPr>
          <p:cNvPr id="21506" name="Picture 2" descr="table3">
            <a:extLst>
              <a:ext uri="{FF2B5EF4-FFF2-40B4-BE49-F238E27FC236}">
                <a16:creationId xmlns:a16="http://schemas.microsoft.com/office/drawing/2014/main" id="{679AF04F-93ED-C913-9E79-422F663B04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81500" y="2524919"/>
            <a:ext cx="342900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89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lstStyle/>
          <a:p>
            <a:pPr algn="just"/>
            <a:r>
              <a:rPr lang="en-US" b="1" i="0" dirty="0">
                <a:solidFill>
                  <a:srgbClr val="333333"/>
                </a:solidFill>
                <a:effectLst/>
                <a:latin typeface="inter-bold"/>
              </a:rPr>
              <a:t>TRUNCATE:</a:t>
            </a:r>
            <a:r>
              <a:rPr lang="en-US" b="0" i="0" dirty="0">
                <a:solidFill>
                  <a:srgbClr val="333333"/>
                </a:solidFill>
                <a:effectLst/>
                <a:latin typeface="inter-regular"/>
              </a:rPr>
              <a:t> It is used to delete all the rows from the table and free the space containing the table.</a:t>
            </a:r>
          </a:p>
          <a:p>
            <a:pPr marL="0" indent="0" algn="just">
              <a:buNone/>
            </a:pPr>
            <a:r>
              <a:rPr lang="en-US" b="1" i="0" dirty="0">
                <a:solidFill>
                  <a:srgbClr val="333333"/>
                </a:solidFill>
                <a:effectLst/>
                <a:latin typeface="inter-bold"/>
              </a:rPr>
              <a:t>Syntax:</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TRUNCATE TABLE </a:t>
            </a:r>
            <a:r>
              <a:rPr lang="en-US" b="0" i="0" dirty="0" err="1">
                <a:solidFill>
                  <a:srgbClr val="000000"/>
                </a:solidFill>
                <a:effectLst/>
                <a:latin typeface="inter-regular"/>
              </a:rPr>
              <a:t>table_name</a:t>
            </a:r>
            <a:r>
              <a:rPr lang="en-US" b="0" i="0" dirty="0">
                <a:solidFill>
                  <a:srgbClr val="000000"/>
                </a:solidFill>
                <a:effectLst/>
                <a:latin typeface="inter-regular"/>
              </a:rPr>
              <a:t>;  </a:t>
            </a:r>
          </a:p>
          <a:p>
            <a:pPr marL="0" indent="0" algn="just">
              <a:buNone/>
            </a:pPr>
            <a:r>
              <a:rPr lang="en-US" b="1" i="0" dirty="0">
                <a:solidFill>
                  <a:srgbClr val="333333"/>
                </a:solidFill>
                <a:effectLst/>
                <a:latin typeface="inter-bold"/>
              </a:rPr>
              <a:t>Example:</a:t>
            </a:r>
            <a:endParaRPr lang="en-US" b="0" i="0" dirty="0">
              <a:solidFill>
                <a:srgbClr val="333333"/>
              </a:solidFill>
              <a:effectLst/>
              <a:latin typeface="inter-regular"/>
            </a:endParaRPr>
          </a:p>
          <a:p>
            <a:pPr marL="0" indent="0" algn="just">
              <a:buNone/>
            </a:pPr>
            <a:r>
              <a:rPr lang="en-US" b="0" i="0" dirty="0">
                <a:solidFill>
                  <a:srgbClr val="000000"/>
                </a:solidFill>
                <a:effectLst/>
                <a:latin typeface="inter-regular"/>
              </a:rPr>
              <a:t>TRUNCATE TABLE EMPLOYEE;  </a:t>
            </a:r>
          </a:p>
          <a:p>
            <a:pPr marL="0" indent="0">
              <a:buNone/>
            </a:pPr>
            <a:endParaRPr lang="en-IN" dirty="0"/>
          </a:p>
        </p:txBody>
      </p:sp>
    </p:spTree>
    <p:extLst>
      <p:ext uri="{BB962C8B-B14F-4D97-AF65-F5344CB8AC3E}">
        <p14:creationId xmlns:p14="http://schemas.microsoft.com/office/powerpoint/2010/main" val="31842870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C91D-8766-3F9B-A197-E65C28D5BE5F}"/>
              </a:ext>
            </a:extLst>
          </p:cNvPr>
          <p:cNvSpPr>
            <a:spLocks noGrp="1"/>
          </p:cNvSpPr>
          <p:nvPr>
            <p:ph type="title"/>
          </p:nvPr>
        </p:nvSpPr>
        <p:spPr/>
        <p:txBody>
          <a:bodyPr/>
          <a:lstStyle/>
          <a:p>
            <a:r>
              <a:rPr lang="en-US" dirty="0"/>
              <a:t>RIGHT JOIN</a:t>
            </a:r>
            <a:br>
              <a:rPr lang="en-US" dirty="0"/>
            </a:br>
            <a:endParaRPr lang="en-IN" dirty="0"/>
          </a:p>
        </p:txBody>
      </p:sp>
      <p:sp>
        <p:nvSpPr>
          <p:cNvPr id="3" name="Content Placeholder 2">
            <a:extLst>
              <a:ext uri="{FF2B5EF4-FFF2-40B4-BE49-F238E27FC236}">
                <a16:creationId xmlns:a16="http://schemas.microsoft.com/office/drawing/2014/main" id="{7153A724-649F-25C1-1F82-E97906162F69}"/>
              </a:ext>
            </a:extLst>
          </p:cNvPr>
          <p:cNvSpPr>
            <a:spLocks noGrp="1"/>
          </p:cNvSpPr>
          <p:nvPr>
            <p:ph idx="1"/>
          </p:nvPr>
        </p:nvSpPr>
        <p:spPr/>
        <p:txBody>
          <a:bodyPr>
            <a:normAutofit fontScale="55000" lnSpcReduction="20000"/>
          </a:bodyPr>
          <a:lstStyle/>
          <a:p>
            <a:pPr marL="0" indent="0">
              <a:buNone/>
            </a:pPr>
            <a:r>
              <a:rPr lang="en-US" dirty="0"/>
              <a:t>RIGHT JOIN is similar to LEFT JOIN. This join returns all the rows of the table on the right side of the join and matching rows for the table on the left side of the join. For the rows for which there is no matching row on the left side, the result-set will contain null. RIGHT JOIN is also known as RIGHT OUTER JOIN. </a:t>
            </a:r>
          </a:p>
          <a:p>
            <a:pPr marL="0" indent="0">
              <a:buNone/>
            </a:pPr>
            <a:endParaRPr lang="en-US" dirty="0"/>
          </a:p>
          <a:p>
            <a:pPr marL="0" indent="0">
              <a:buNone/>
            </a:pPr>
            <a:r>
              <a:rPr lang="en-US" dirty="0"/>
              <a:t>Syntax: </a:t>
            </a:r>
          </a:p>
          <a:p>
            <a:pPr marL="0" indent="0">
              <a:buNone/>
            </a:pPr>
            <a:endParaRPr lang="en-US" dirty="0"/>
          </a:p>
          <a:p>
            <a:pPr marL="0" indent="0">
              <a:buNone/>
            </a:pPr>
            <a:r>
              <a:rPr lang="en-US" dirty="0"/>
              <a:t>SELECT table1.column1,table1.column2,table2.column1,....</a:t>
            </a:r>
          </a:p>
          <a:p>
            <a:pPr marL="0" indent="0">
              <a:buNone/>
            </a:pPr>
            <a:r>
              <a:rPr lang="en-US" dirty="0"/>
              <a:t>FROM table1 </a:t>
            </a:r>
          </a:p>
          <a:p>
            <a:pPr marL="0" indent="0">
              <a:buNone/>
            </a:pPr>
            <a:r>
              <a:rPr lang="en-US" dirty="0"/>
              <a:t>RIGHT JOIN table2</a:t>
            </a:r>
          </a:p>
          <a:p>
            <a:pPr marL="0" indent="0">
              <a:buNone/>
            </a:pPr>
            <a:r>
              <a:rPr lang="en-US" dirty="0"/>
              <a:t>ON table1.matching_column = table2.matching_column;</a:t>
            </a:r>
          </a:p>
          <a:p>
            <a:pPr marL="0" indent="0">
              <a:buNone/>
            </a:pPr>
            <a:endParaRPr lang="en-US" dirty="0"/>
          </a:p>
          <a:p>
            <a:pPr marL="0" indent="0">
              <a:buNone/>
            </a:pPr>
            <a:endParaRPr lang="en-US" dirty="0"/>
          </a:p>
          <a:p>
            <a:pPr marL="0" indent="0">
              <a:buNone/>
            </a:pPr>
            <a:r>
              <a:rPr lang="en-US" dirty="0"/>
              <a:t>table1: First table.</a:t>
            </a:r>
          </a:p>
          <a:p>
            <a:pPr marL="0" indent="0">
              <a:buNone/>
            </a:pPr>
            <a:r>
              <a:rPr lang="en-US" dirty="0"/>
              <a:t>table2: Second table</a:t>
            </a:r>
          </a:p>
          <a:p>
            <a:pPr marL="0" indent="0">
              <a:buNone/>
            </a:pPr>
            <a:r>
              <a:rPr lang="en-US" dirty="0" err="1"/>
              <a:t>matching_column</a:t>
            </a:r>
            <a:r>
              <a:rPr lang="en-US" dirty="0"/>
              <a:t>: Column common to both the tables.</a:t>
            </a:r>
            <a:endParaRPr lang="en-IN" dirty="0"/>
          </a:p>
        </p:txBody>
      </p:sp>
    </p:spTree>
    <p:extLst>
      <p:ext uri="{BB962C8B-B14F-4D97-AF65-F5344CB8AC3E}">
        <p14:creationId xmlns:p14="http://schemas.microsoft.com/office/powerpoint/2010/main" val="6636599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B37C-7EFA-A2E6-1AB3-B517DB2229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5A033F-47AA-4E25-BE81-4CC1799887AC}"/>
              </a:ext>
            </a:extLst>
          </p:cNvPr>
          <p:cNvSpPr>
            <a:spLocks noGrp="1"/>
          </p:cNvSpPr>
          <p:nvPr>
            <p:ph idx="1"/>
          </p:nvPr>
        </p:nvSpPr>
        <p:spPr/>
        <p:txBody>
          <a:bodyPr/>
          <a:lstStyle/>
          <a:p>
            <a:endParaRPr lang="en-IN"/>
          </a:p>
        </p:txBody>
      </p:sp>
      <p:pic>
        <p:nvPicPr>
          <p:cNvPr id="26626" name="Picture 2">
            <a:extLst>
              <a:ext uri="{FF2B5EF4-FFF2-40B4-BE49-F238E27FC236}">
                <a16:creationId xmlns:a16="http://schemas.microsoft.com/office/drawing/2014/main" id="{56FBD38B-17B8-FB13-1DB7-D3D8A49EE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2182483"/>
            <a:ext cx="5830558" cy="394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3795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B37C-7EFA-A2E6-1AB3-B517DB2229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5A033F-47AA-4E25-BE81-4CC1799887AC}"/>
              </a:ext>
            </a:extLst>
          </p:cNvPr>
          <p:cNvSpPr>
            <a:spLocks noGrp="1"/>
          </p:cNvSpPr>
          <p:nvPr>
            <p:ph idx="1"/>
          </p:nvPr>
        </p:nvSpPr>
        <p:spPr/>
        <p:txBody>
          <a:bodyPr/>
          <a:lstStyle/>
          <a:p>
            <a:pPr marL="0" indent="0">
              <a:buNone/>
            </a:pPr>
            <a:r>
              <a:rPr lang="en-IN" dirty="0"/>
              <a:t>Example Queries(RIGHT JOIN):</a:t>
            </a:r>
          </a:p>
          <a:p>
            <a:pPr marL="0" indent="0">
              <a:buNone/>
            </a:pPr>
            <a:endParaRPr lang="en-IN" dirty="0"/>
          </a:p>
          <a:p>
            <a:pPr marL="0" indent="0">
              <a:buNone/>
            </a:pPr>
            <a:r>
              <a:rPr lang="en-IN" dirty="0"/>
              <a:t>SELECT </a:t>
            </a:r>
            <a:r>
              <a:rPr lang="en-IN" dirty="0" err="1"/>
              <a:t>Student.NAME,StudentCourse.COURSE_ID</a:t>
            </a:r>
            <a:r>
              <a:rPr lang="en-IN" dirty="0"/>
              <a:t> </a:t>
            </a:r>
          </a:p>
          <a:p>
            <a:pPr marL="0" indent="0">
              <a:buNone/>
            </a:pPr>
            <a:r>
              <a:rPr lang="en-IN" dirty="0"/>
              <a:t>FROM Student</a:t>
            </a:r>
          </a:p>
          <a:p>
            <a:pPr marL="0" indent="0">
              <a:buNone/>
            </a:pPr>
            <a:r>
              <a:rPr lang="en-IN" dirty="0"/>
              <a:t>RIGHT JOIN </a:t>
            </a:r>
            <a:r>
              <a:rPr lang="en-IN" dirty="0" err="1"/>
              <a:t>StudentCourse</a:t>
            </a:r>
            <a:r>
              <a:rPr lang="en-IN" dirty="0"/>
              <a:t> </a:t>
            </a:r>
          </a:p>
          <a:p>
            <a:pPr marL="0" indent="0">
              <a:buNone/>
            </a:pPr>
            <a:r>
              <a:rPr lang="en-IN" dirty="0"/>
              <a:t>ON </a:t>
            </a:r>
            <a:r>
              <a:rPr lang="en-IN" dirty="0" err="1"/>
              <a:t>StudentCourse.ROLL_NO</a:t>
            </a:r>
            <a:r>
              <a:rPr lang="en-IN" dirty="0"/>
              <a:t> = </a:t>
            </a:r>
            <a:r>
              <a:rPr lang="en-IN" dirty="0" err="1"/>
              <a:t>Student.ROLL_NO</a:t>
            </a:r>
            <a:r>
              <a:rPr lang="en-IN" dirty="0"/>
              <a:t>;</a:t>
            </a:r>
          </a:p>
        </p:txBody>
      </p:sp>
    </p:spTree>
    <p:extLst>
      <p:ext uri="{BB962C8B-B14F-4D97-AF65-F5344CB8AC3E}">
        <p14:creationId xmlns:p14="http://schemas.microsoft.com/office/powerpoint/2010/main" val="14960513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B37C-7EFA-A2E6-1AB3-B517DB2229DD}"/>
              </a:ext>
            </a:extLst>
          </p:cNvPr>
          <p:cNvSpPr>
            <a:spLocks noGrp="1"/>
          </p:cNvSpPr>
          <p:nvPr>
            <p:ph type="title"/>
          </p:nvPr>
        </p:nvSpPr>
        <p:spPr/>
        <p:txBody>
          <a:bodyPr/>
          <a:lstStyle/>
          <a:p>
            <a:endParaRPr lang="en-IN"/>
          </a:p>
        </p:txBody>
      </p:sp>
      <p:pic>
        <p:nvPicPr>
          <p:cNvPr id="28674" name="Picture 2" descr="table6">
            <a:extLst>
              <a:ext uri="{FF2B5EF4-FFF2-40B4-BE49-F238E27FC236}">
                <a16:creationId xmlns:a16="http://schemas.microsoft.com/office/drawing/2014/main" id="{B050285B-9C3A-FD0A-4745-BB61E4C52E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76737" y="2496344"/>
            <a:ext cx="3438525"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0174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B37C-7EFA-A2E6-1AB3-B517DB2229DD}"/>
              </a:ext>
            </a:extLst>
          </p:cNvPr>
          <p:cNvSpPr>
            <a:spLocks noGrp="1"/>
          </p:cNvSpPr>
          <p:nvPr>
            <p:ph type="title"/>
          </p:nvPr>
        </p:nvSpPr>
        <p:spPr/>
        <p:txBody>
          <a:bodyPr/>
          <a:lstStyle/>
          <a:p>
            <a:r>
              <a:rPr lang="en-US" b="1" i="0" dirty="0">
                <a:solidFill>
                  <a:srgbClr val="273239"/>
                </a:solidFill>
                <a:effectLst/>
                <a:latin typeface="Nunito" pitchFamily="2" charset="0"/>
              </a:rPr>
              <a:t>FULL JOIN</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E5A033F-47AA-4E25-BE81-4CC1799887AC}"/>
              </a:ext>
            </a:extLst>
          </p:cNvPr>
          <p:cNvSpPr>
            <a:spLocks noGrp="1"/>
          </p:cNvSpPr>
          <p:nvPr>
            <p:ph idx="1"/>
          </p:nvPr>
        </p:nvSpPr>
        <p:spPr/>
        <p:txBody>
          <a:bodyPr/>
          <a:lstStyle/>
          <a:p>
            <a:pPr algn="just" rtl="0" fontAlgn="base"/>
            <a:r>
              <a:rPr lang="en-US" b="0" i="0" dirty="0">
                <a:solidFill>
                  <a:srgbClr val="273239"/>
                </a:solidFill>
                <a:effectLst/>
                <a:latin typeface="Times New Roman" panose="02020603050405020304" pitchFamily="18" charset="0"/>
                <a:cs typeface="Times New Roman" panose="02020603050405020304" pitchFamily="18" charset="0"/>
              </a:rPr>
              <a:t>FULL JOIN creates the result-set by combining results of both LEFT JOIN and RIGHT JOIN.</a:t>
            </a:r>
          </a:p>
          <a:p>
            <a:pPr algn="just" rtl="0" fontAlgn="base"/>
            <a:r>
              <a:rPr lang="en-US" b="0" i="0" dirty="0">
                <a:solidFill>
                  <a:srgbClr val="273239"/>
                </a:solidFill>
                <a:effectLst/>
                <a:latin typeface="Times New Roman" panose="02020603050405020304" pitchFamily="18" charset="0"/>
                <a:cs typeface="Times New Roman" panose="02020603050405020304" pitchFamily="18" charset="0"/>
              </a:rPr>
              <a:t>The result-set will contain all the rows from both tables. For the rows for which there is no matching, the result-set will contain </a:t>
            </a:r>
            <a:r>
              <a:rPr lang="en-US" b="0" i="1" dirty="0">
                <a:solidFill>
                  <a:srgbClr val="273239"/>
                </a:solidFill>
                <a:effectLst/>
                <a:latin typeface="Times New Roman" panose="02020603050405020304" pitchFamily="18" charset="0"/>
                <a:cs typeface="Times New Roman" panose="02020603050405020304" pitchFamily="18" charset="0"/>
              </a:rPr>
              <a:t>NULL</a:t>
            </a:r>
            <a:r>
              <a:rPr lang="en-US" b="0" i="0" dirty="0">
                <a:solidFill>
                  <a:srgbClr val="273239"/>
                </a:solidFill>
                <a:effectLst/>
                <a:latin typeface="Times New Roman" panose="02020603050405020304" pitchFamily="18" charset="0"/>
                <a:cs typeface="Times New Roman" panose="02020603050405020304" pitchFamily="18" charset="0"/>
              </a:rPr>
              <a:t> values.</a:t>
            </a:r>
          </a:p>
          <a:p>
            <a:pPr marL="0" indent="0" algn="just">
              <a:buNone/>
            </a:pPr>
            <a:br>
              <a:rPr lang="en-US" dirty="0"/>
            </a:br>
            <a:endParaRPr lang="en-IN" dirty="0"/>
          </a:p>
        </p:txBody>
      </p:sp>
    </p:spTree>
    <p:extLst>
      <p:ext uri="{BB962C8B-B14F-4D97-AF65-F5344CB8AC3E}">
        <p14:creationId xmlns:p14="http://schemas.microsoft.com/office/powerpoint/2010/main" val="33552763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A959-90B6-9C16-8435-B4BE05595C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20FE0B-DDDC-E3B0-1C1D-8B741E7456B0}"/>
              </a:ext>
            </a:extLst>
          </p:cNvPr>
          <p:cNvSpPr>
            <a:spLocks noGrp="1"/>
          </p:cNvSpPr>
          <p:nvPr>
            <p:ph idx="1"/>
          </p:nvPr>
        </p:nvSpPr>
        <p:spPr/>
        <p:txBody>
          <a:bodyPr/>
          <a:lstStyle/>
          <a:p>
            <a:endParaRPr lang="en-IN"/>
          </a:p>
        </p:txBody>
      </p:sp>
      <p:pic>
        <p:nvPicPr>
          <p:cNvPr id="29698" name="Picture 2" descr="Lightbox">
            <a:extLst>
              <a:ext uri="{FF2B5EF4-FFF2-40B4-BE49-F238E27FC236}">
                <a16:creationId xmlns:a16="http://schemas.microsoft.com/office/drawing/2014/main" id="{14FA6384-ACF1-FB71-59EA-E6FEC4745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750" y="2569504"/>
            <a:ext cx="478155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5633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A959-90B6-9C16-8435-B4BE05595C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20FE0B-DDDC-E3B0-1C1D-8B741E7456B0}"/>
              </a:ext>
            </a:extLst>
          </p:cNvPr>
          <p:cNvSpPr>
            <a:spLocks noGrp="1"/>
          </p:cNvSpPr>
          <p:nvPr>
            <p:ph idx="1"/>
          </p:nvPr>
        </p:nvSpPr>
        <p:spPr/>
        <p:txBody>
          <a:bodyPr>
            <a:normAutofit fontScale="47500" lnSpcReduction="20000"/>
          </a:bodyPr>
          <a:lstStyle/>
          <a:p>
            <a:pPr marL="0" indent="0">
              <a:buNone/>
            </a:pPr>
            <a:r>
              <a:rPr lang="en-IN" dirty="0"/>
              <a:t>Syntax:  </a:t>
            </a:r>
          </a:p>
          <a:p>
            <a:pPr marL="0" indent="0">
              <a:buNone/>
            </a:pPr>
            <a:endParaRPr lang="en-IN" dirty="0"/>
          </a:p>
          <a:p>
            <a:pPr marL="0" indent="0">
              <a:buNone/>
            </a:pPr>
            <a:r>
              <a:rPr lang="en-IN" dirty="0"/>
              <a:t>SELECT table1.column1,table1.column2,table2.column1,....</a:t>
            </a:r>
          </a:p>
          <a:p>
            <a:pPr marL="0" indent="0">
              <a:buNone/>
            </a:pPr>
            <a:r>
              <a:rPr lang="en-IN" dirty="0"/>
              <a:t>FROM table1 </a:t>
            </a:r>
          </a:p>
          <a:p>
            <a:pPr marL="0" indent="0">
              <a:buNone/>
            </a:pPr>
            <a:r>
              <a:rPr lang="en-IN" dirty="0"/>
              <a:t>FULL JOIN table2</a:t>
            </a:r>
          </a:p>
          <a:p>
            <a:pPr marL="0" indent="0">
              <a:buNone/>
            </a:pPr>
            <a:r>
              <a:rPr lang="en-IN" dirty="0"/>
              <a:t>ON table1.matching_column = table2.matching_column;</a:t>
            </a:r>
          </a:p>
          <a:p>
            <a:pPr marL="0" indent="0">
              <a:buNone/>
            </a:pPr>
            <a:endParaRPr lang="en-IN" dirty="0"/>
          </a:p>
          <a:p>
            <a:pPr marL="0" indent="0">
              <a:buNone/>
            </a:pPr>
            <a:r>
              <a:rPr lang="en-IN" dirty="0"/>
              <a:t>table1: First table.</a:t>
            </a:r>
          </a:p>
          <a:p>
            <a:pPr marL="0" indent="0">
              <a:buNone/>
            </a:pPr>
            <a:r>
              <a:rPr lang="en-IN" dirty="0"/>
              <a:t>table2: Second table</a:t>
            </a:r>
          </a:p>
          <a:p>
            <a:pPr marL="0" indent="0">
              <a:buNone/>
            </a:pPr>
            <a:r>
              <a:rPr lang="en-IN" dirty="0" err="1"/>
              <a:t>matching_column</a:t>
            </a:r>
            <a:r>
              <a:rPr lang="en-IN" dirty="0"/>
              <a:t>: Column common to both the tables. </a:t>
            </a:r>
          </a:p>
          <a:p>
            <a:pPr marL="0" indent="0">
              <a:buNone/>
            </a:pPr>
            <a:r>
              <a:rPr lang="en-IN" dirty="0"/>
              <a:t>Example Queries(FULL JOIN): </a:t>
            </a:r>
          </a:p>
          <a:p>
            <a:pPr marL="0" indent="0">
              <a:buNone/>
            </a:pPr>
            <a:endParaRPr lang="en-IN" dirty="0"/>
          </a:p>
          <a:p>
            <a:pPr marL="0" indent="0">
              <a:buNone/>
            </a:pPr>
            <a:r>
              <a:rPr lang="en-IN" dirty="0"/>
              <a:t>SELECT </a:t>
            </a:r>
            <a:r>
              <a:rPr lang="en-IN" dirty="0" err="1"/>
              <a:t>Student.NAME,StudentCourse.COURSE_ID</a:t>
            </a:r>
            <a:r>
              <a:rPr lang="en-IN" dirty="0"/>
              <a:t> </a:t>
            </a:r>
          </a:p>
          <a:p>
            <a:pPr marL="0" indent="0">
              <a:buNone/>
            </a:pPr>
            <a:r>
              <a:rPr lang="en-IN" dirty="0"/>
              <a:t>FROM Student</a:t>
            </a:r>
          </a:p>
          <a:p>
            <a:pPr marL="0" indent="0">
              <a:buNone/>
            </a:pPr>
            <a:r>
              <a:rPr lang="en-IN" dirty="0"/>
              <a:t>FULL JOIN </a:t>
            </a:r>
            <a:r>
              <a:rPr lang="en-IN" dirty="0" err="1"/>
              <a:t>StudentCourse</a:t>
            </a:r>
            <a:r>
              <a:rPr lang="en-IN" dirty="0"/>
              <a:t> </a:t>
            </a:r>
          </a:p>
          <a:p>
            <a:pPr marL="0" indent="0">
              <a:buNone/>
            </a:pPr>
            <a:r>
              <a:rPr lang="en-IN" dirty="0"/>
              <a:t>ON </a:t>
            </a:r>
            <a:r>
              <a:rPr lang="en-IN" dirty="0" err="1"/>
              <a:t>StudentCourse.ROLL_NO</a:t>
            </a:r>
            <a:r>
              <a:rPr lang="en-IN" dirty="0"/>
              <a:t> = </a:t>
            </a:r>
            <a:r>
              <a:rPr lang="en-IN" dirty="0" err="1"/>
              <a:t>Student.ROLL_NO</a:t>
            </a:r>
            <a:r>
              <a:rPr lang="en-IN" dirty="0"/>
              <a:t>;</a:t>
            </a:r>
          </a:p>
        </p:txBody>
      </p:sp>
    </p:spTree>
    <p:extLst>
      <p:ext uri="{BB962C8B-B14F-4D97-AF65-F5344CB8AC3E}">
        <p14:creationId xmlns:p14="http://schemas.microsoft.com/office/powerpoint/2010/main" val="5358110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A959-90B6-9C16-8435-B4BE05595C94}"/>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62CBD066-4633-1700-C965-4C7FEF682848}"/>
              </a:ext>
            </a:extLst>
          </p:cNvPr>
          <p:cNvGraphicFramePr>
            <a:graphicFrameLocks noGrp="1"/>
          </p:cNvGraphicFramePr>
          <p:nvPr>
            <p:ph idx="1"/>
          </p:nvPr>
        </p:nvGraphicFramePr>
        <p:xfrm>
          <a:off x="1337802" y="1823108"/>
          <a:ext cx="9516396" cy="4356373"/>
        </p:xfrm>
        <a:graphic>
          <a:graphicData uri="http://schemas.openxmlformats.org/drawingml/2006/table">
            <a:tbl>
              <a:tblPr/>
              <a:tblGrid>
                <a:gridCol w="4758198">
                  <a:extLst>
                    <a:ext uri="{9D8B030D-6E8A-4147-A177-3AD203B41FA5}">
                      <a16:colId xmlns:a16="http://schemas.microsoft.com/office/drawing/2014/main" val="1745180167"/>
                    </a:ext>
                  </a:extLst>
                </a:gridCol>
                <a:gridCol w="4758198">
                  <a:extLst>
                    <a:ext uri="{9D8B030D-6E8A-4147-A177-3AD203B41FA5}">
                      <a16:colId xmlns:a16="http://schemas.microsoft.com/office/drawing/2014/main" val="877261672"/>
                    </a:ext>
                  </a:extLst>
                </a:gridCol>
              </a:tblGrid>
              <a:tr h="331005">
                <a:tc>
                  <a:txBody>
                    <a:bodyPr/>
                    <a:lstStyle/>
                    <a:p>
                      <a:pPr algn="ctr" rtl="0" fontAlgn="base"/>
                      <a:r>
                        <a:rPr lang="en-IN" sz="1300" b="1">
                          <a:effectLst/>
                        </a:rPr>
                        <a:t>NAME</a:t>
                      </a:r>
                    </a:p>
                  </a:txBody>
                  <a:tcPr marL="34480" marR="34480" marT="68959" marB="6895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300" b="1">
                          <a:effectLst/>
                        </a:rPr>
                        <a:t>COURSE_ID</a:t>
                      </a:r>
                    </a:p>
                  </a:txBody>
                  <a:tcPr marL="68959" marR="68959" marT="68959" marB="6895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99582147"/>
                  </a:ext>
                </a:extLst>
              </a:tr>
              <a:tr h="365485">
                <a:tc>
                  <a:txBody>
                    <a:bodyPr/>
                    <a:lstStyle/>
                    <a:p>
                      <a:pPr algn="ctr" rtl="0" fontAlgn="base"/>
                      <a:r>
                        <a:rPr lang="en-IN" sz="1100" b="0">
                          <a:effectLst/>
                        </a:rPr>
                        <a:t>HARSH</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100" b="0">
                          <a:effectLst/>
                        </a:rPr>
                        <a:t>1</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42795240"/>
                  </a:ext>
                </a:extLst>
              </a:tr>
              <a:tr h="365485">
                <a:tc>
                  <a:txBody>
                    <a:bodyPr/>
                    <a:lstStyle/>
                    <a:p>
                      <a:pPr algn="ctr" rtl="0" fontAlgn="base"/>
                      <a:r>
                        <a:rPr lang="en-IN" sz="1100" b="0">
                          <a:effectLst/>
                        </a:rPr>
                        <a:t>PRATIK</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100" b="0">
                          <a:effectLst/>
                        </a:rPr>
                        <a:t>2</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88991368"/>
                  </a:ext>
                </a:extLst>
              </a:tr>
              <a:tr h="365485">
                <a:tc>
                  <a:txBody>
                    <a:bodyPr/>
                    <a:lstStyle/>
                    <a:p>
                      <a:pPr algn="ctr" rtl="0" fontAlgn="base"/>
                      <a:r>
                        <a:rPr lang="en-IN" sz="1100" b="0">
                          <a:effectLst/>
                        </a:rPr>
                        <a:t>RIYANKA</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100" b="0">
                          <a:effectLst/>
                        </a:rPr>
                        <a:t>2</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596327"/>
                  </a:ext>
                </a:extLst>
              </a:tr>
              <a:tr h="365485">
                <a:tc>
                  <a:txBody>
                    <a:bodyPr/>
                    <a:lstStyle/>
                    <a:p>
                      <a:pPr algn="ctr" rtl="0" fontAlgn="base"/>
                      <a:r>
                        <a:rPr lang="en-IN" sz="1100" b="0">
                          <a:effectLst/>
                        </a:rPr>
                        <a:t>DEEP</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100" b="0">
                          <a:effectLst/>
                        </a:rPr>
                        <a:t>3</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46880950"/>
                  </a:ext>
                </a:extLst>
              </a:tr>
              <a:tr h="365485">
                <a:tc>
                  <a:txBody>
                    <a:bodyPr/>
                    <a:lstStyle/>
                    <a:p>
                      <a:pPr algn="ctr" rtl="0" fontAlgn="base"/>
                      <a:r>
                        <a:rPr lang="en-IN" sz="1100" b="0">
                          <a:effectLst/>
                        </a:rPr>
                        <a:t>SAPTARHI</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100" b="0">
                          <a:effectLst/>
                        </a:rPr>
                        <a:t>1</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47342986"/>
                  </a:ext>
                </a:extLst>
              </a:tr>
              <a:tr h="365485">
                <a:tc>
                  <a:txBody>
                    <a:bodyPr/>
                    <a:lstStyle/>
                    <a:p>
                      <a:pPr algn="ctr" rtl="0" fontAlgn="base"/>
                      <a:r>
                        <a:rPr lang="en-IN" sz="1100" b="0">
                          <a:effectLst/>
                        </a:rPr>
                        <a:t>DHANRAJ</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100" b="0">
                          <a:effectLst/>
                        </a:rPr>
                        <a:t>NULL</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06785648"/>
                  </a:ext>
                </a:extLst>
              </a:tr>
              <a:tr h="365485">
                <a:tc>
                  <a:txBody>
                    <a:bodyPr/>
                    <a:lstStyle/>
                    <a:p>
                      <a:pPr algn="ctr" rtl="0" fontAlgn="base"/>
                      <a:r>
                        <a:rPr lang="en-IN" sz="1100" b="0">
                          <a:effectLst/>
                        </a:rPr>
                        <a:t>ROHIT</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100" b="0">
                          <a:effectLst/>
                        </a:rPr>
                        <a:t>NULL</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60707258"/>
                  </a:ext>
                </a:extLst>
              </a:tr>
              <a:tr h="365485">
                <a:tc>
                  <a:txBody>
                    <a:bodyPr/>
                    <a:lstStyle/>
                    <a:p>
                      <a:pPr algn="ctr" rtl="0" fontAlgn="base"/>
                      <a:r>
                        <a:rPr lang="en-IN" sz="1100" b="0">
                          <a:effectLst/>
                        </a:rPr>
                        <a:t>NIRAJ</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100" b="0">
                          <a:effectLst/>
                        </a:rPr>
                        <a:t>NULL</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17693327"/>
                  </a:ext>
                </a:extLst>
              </a:tr>
              <a:tr h="365485">
                <a:tc>
                  <a:txBody>
                    <a:bodyPr/>
                    <a:lstStyle/>
                    <a:p>
                      <a:pPr algn="ctr" rtl="0" fontAlgn="base"/>
                      <a:r>
                        <a:rPr lang="en-IN" sz="1100" b="0">
                          <a:effectLst/>
                        </a:rPr>
                        <a:t>NULL</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100" b="0">
                          <a:effectLst/>
                        </a:rPr>
                        <a:t>4</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91638818"/>
                  </a:ext>
                </a:extLst>
              </a:tr>
              <a:tr h="365485">
                <a:tc>
                  <a:txBody>
                    <a:bodyPr/>
                    <a:lstStyle/>
                    <a:p>
                      <a:pPr algn="ctr" rtl="0" fontAlgn="base"/>
                      <a:r>
                        <a:rPr lang="en-IN" sz="1100" b="0">
                          <a:effectLst/>
                        </a:rPr>
                        <a:t>NULL</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100" b="0">
                          <a:effectLst/>
                        </a:rPr>
                        <a:t>5</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12229289"/>
                  </a:ext>
                </a:extLst>
              </a:tr>
              <a:tr h="365485">
                <a:tc>
                  <a:txBody>
                    <a:bodyPr/>
                    <a:lstStyle/>
                    <a:p>
                      <a:pPr algn="ctr" rtl="0" fontAlgn="base"/>
                      <a:r>
                        <a:rPr lang="en-IN" sz="1100" b="0">
                          <a:effectLst/>
                        </a:rPr>
                        <a:t>NULL</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100" b="0" dirty="0">
                          <a:effectLst/>
                        </a:rPr>
                        <a:t>4</a:t>
                      </a:r>
                    </a:p>
                  </a:txBody>
                  <a:tcPr marL="68959" marR="68959" marT="96543" marB="96543"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26107553"/>
                  </a:ext>
                </a:extLst>
              </a:tr>
            </a:tbl>
          </a:graphicData>
        </a:graphic>
      </p:graphicFrame>
    </p:spTree>
    <p:extLst>
      <p:ext uri="{BB962C8B-B14F-4D97-AF65-F5344CB8AC3E}">
        <p14:creationId xmlns:p14="http://schemas.microsoft.com/office/powerpoint/2010/main" val="8749361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A959-90B6-9C16-8435-B4BE05595C94}"/>
              </a:ext>
            </a:extLst>
          </p:cNvPr>
          <p:cNvSpPr>
            <a:spLocks noGrp="1"/>
          </p:cNvSpPr>
          <p:nvPr>
            <p:ph type="title"/>
          </p:nvPr>
        </p:nvSpPr>
        <p:spPr/>
        <p:txBody>
          <a:bodyPr/>
          <a:lstStyle/>
          <a:p>
            <a:r>
              <a:rPr lang="en-US" b="1" i="0" dirty="0">
                <a:solidFill>
                  <a:srgbClr val="273239"/>
                </a:solidFill>
                <a:effectLst/>
                <a:latin typeface="Nunito" pitchFamily="2" charset="0"/>
              </a:rPr>
              <a:t>Mathematical Functions</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D20FE0B-DDDC-E3B0-1C1D-8B741E7456B0}"/>
              </a:ext>
            </a:extLst>
          </p:cNvPr>
          <p:cNvSpPr>
            <a:spLocks noGrp="1"/>
          </p:cNvSpPr>
          <p:nvPr>
            <p:ph idx="1"/>
          </p:nvPr>
        </p:nvSpPr>
        <p:spPr/>
        <p:txBody>
          <a:bodyPr/>
          <a:lstStyle/>
          <a:p>
            <a:pPr algn="just" fontAlgn="base"/>
            <a:r>
              <a:rPr lang="en-US" b="0" i="0" dirty="0">
                <a:solidFill>
                  <a:srgbClr val="273239"/>
                </a:solidFill>
                <a:effectLst/>
                <a:latin typeface="Nunito" pitchFamily="2" charset="0"/>
              </a:rPr>
              <a:t>Mathematical functions are present in SQL which can be used to perform mathematical calculations. Some commonly used mathematical functions are given below:</a:t>
            </a:r>
          </a:p>
          <a:p>
            <a:pPr algn="just" fontAlgn="base">
              <a:buFont typeface="Arial" panose="020B0604020202020204" pitchFamily="34" charset="0"/>
              <a:buChar char="•"/>
            </a:pPr>
            <a:r>
              <a:rPr lang="en-US" b="0" i="0" dirty="0">
                <a:solidFill>
                  <a:srgbClr val="273239"/>
                </a:solidFill>
                <a:effectLst/>
                <a:latin typeface="Nunito" pitchFamily="2" charset="0"/>
              </a:rPr>
              <a:t>ABS(): Returns the absolute value of a number.</a:t>
            </a:r>
          </a:p>
          <a:p>
            <a:pPr algn="just" fontAlgn="base">
              <a:buFont typeface="Arial" panose="020B0604020202020204" pitchFamily="34" charset="0"/>
              <a:buChar char="•"/>
            </a:pPr>
            <a:r>
              <a:rPr lang="en-US" b="0" i="0" dirty="0">
                <a:solidFill>
                  <a:srgbClr val="273239"/>
                </a:solidFill>
                <a:effectLst/>
                <a:latin typeface="Nunito" pitchFamily="2" charset="0"/>
              </a:rPr>
              <a:t>ROUND(): Rounds a number to a specified number of decimal places.</a:t>
            </a:r>
          </a:p>
          <a:p>
            <a:pPr algn="just" fontAlgn="base">
              <a:buFont typeface="Arial" panose="020B0604020202020204" pitchFamily="34" charset="0"/>
              <a:buChar char="•"/>
            </a:pPr>
            <a:r>
              <a:rPr lang="en-US" b="0" i="0" dirty="0">
                <a:solidFill>
                  <a:srgbClr val="273239"/>
                </a:solidFill>
                <a:effectLst/>
                <a:latin typeface="Nunito" pitchFamily="2" charset="0"/>
              </a:rPr>
              <a:t>POWER(): Raises a number to a specified power.</a:t>
            </a:r>
          </a:p>
          <a:p>
            <a:pPr algn="just" fontAlgn="base">
              <a:buFont typeface="Arial" panose="020B0604020202020204" pitchFamily="34" charset="0"/>
              <a:buChar char="•"/>
            </a:pPr>
            <a:r>
              <a:rPr lang="en-US" b="0" i="0" dirty="0">
                <a:solidFill>
                  <a:srgbClr val="273239"/>
                </a:solidFill>
                <a:effectLst/>
                <a:latin typeface="Nunito" pitchFamily="2" charset="0"/>
              </a:rPr>
              <a:t>SQRT(): Calculates the square root of a number.</a:t>
            </a:r>
          </a:p>
          <a:p>
            <a:pPr marL="0" indent="0">
              <a:buNone/>
            </a:pPr>
            <a:endParaRPr lang="en-IN" dirty="0"/>
          </a:p>
        </p:txBody>
      </p:sp>
    </p:spTree>
    <p:extLst>
      <p:ext uri="{BB962C8B-B14F-4D97-AF65-F5344CB8AC3E}">
        <p14:creationId xmlns:p14="http://schemas.microsoft.com/office/powerpoint/2010/main" val="8296643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A959-90B6-9C16-8435-B4BE05595C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20FE0B-DDDC-E3B0-1C1D-8B741E7456B0}"/>
              </a:ext>
            </a:extLst>
          </p:cNvPr>
          <p:cNvSpPr>
            <a:spLocks noGrp="1"/>
          </p:cNvSpPr>
          <p:nvPr>
            <p:ph idx="1"/>
          </p:nvPr>
        </p:nvSpPr>
        <p:spPr/>
        <p:txBody>
          <a:bodyPr/>
          <a:lstStyle/>
          <a:p>
            <a:r>
              <a:rPr lang="en-US" b="1" i="0" dirty="0">
                <a:solidFill>
                  <a:srgbClr val="273239"/>
                </a:solidFill>
                <a:effectLst/>
                <a:latin typeface="Nunito" pitchFamily="2" charset="0"/>
              </a:rPr>
              <a:t>Mathematical Functions</a:t>
            </a:r>
          </a:p>
          <a:p>
            <a:pPr marL="0" indent="0">
              <a:buNone/>
            </a:pPr>
            <a:r>
              <a:rPr lang="en-IN" dirty="0"/>
              <a:t>select abs(-100);</a:t>
            </a:r>
          </a:p>
          <a:p>
            <a:pPr marL="0" indent="0">
              <a:buNone/>
            </a:pPr>
            <a:endParaRPr lang="en-IN" dirty="0"/>
          </a:p>
        </p:txBody>
      </p:sp>
      <p:graphicFrame>
        <p:nvGraphicFramePr>
          <p:cNvPr id="4" name="Table 3">
            <a:extLst>
              <a:ext uri="{FF2B5EF4-FFF2-40B4-BE49-F238E27FC236}">
                <a16:creationId xmlns:a16="http://schemas.microsoft.com/office/drawing/2014/main" id="{454D27AD-721A-1188-C4FE-AE12DB0FD08A}"/>
              </a:ext>
            </a:extLst>
          </p:cNvPr>
          <p:cNvGraphicFramePr>
            <a:graphicFrameLocks noGrp="1"/>
          </p:cNvGraphicFramePr>
          <p:nvPr>
            <p:extLst>
              <p:ext uri="{D42A27DB-BD31-4B8C-83A1-F6EECF244321}">
                <p14:modId xmlns:p14="http://schemas.microsoft.com/office/powerpoint/2010/main" val="4146163271"/>
              </p:ext>
            </p:extLst>
          </p:nvPr>
        </p:nvGraphicFramePr>
        <p:xfrm>
          <a:off x="726775" y="2958783"/>
          <a:ext cx="5593751" cy="670560"/>
        </p:xfrm>
        <a:graphic>
          <a:graphicData uri="http://schemas.openxmlformats.org/drawingml/2006/table">
            <a:tbl>
              <a:tblPr/>
              <a:tblGrid>
                <a:gridCol w="5593751">
                  <a:extLst>
                    <a:ext uri="{9D8B030D-6E8A-4147-A177-3AD203B41FA5}">
                      <a16:colId xmlns:a16="http://schemas.microsoft.com/office/drawing/2014/main" val="2287484171"/>
                    </a:ext>
                  </a:extLst>
                </a:gridCol>
              </a:tblGrid>
              <a:tr h="0">
                <a:tc>
                  <a:txBody>
                    <a:bodyPr/>
                    <a:lstStyle/>
                    <a:p>
                      <a:pPr algn="l"/>
                      <a:r>
                        <a:rPr lang="en-IN" b="0">
                          <a:effectLst/>
                          <a:latin typeface="EuclidCircularA-Medium"/>
                        </a:rPr>
                        <a:t>abs(-100)</a:t>
                      </a:r>
                    </a:p>
                  </a:txBody>
                  <a:tcPr marL="137160" marR="137160" marT="30480" marB="30480" anchor="ctr">
                    <a:lnL>
                      <a:noFill/>
                    </a:lnL>
                    <a:lnR>
                      <a:noFill/>
                    </a:lnR>
                    <a:lnT>
                      <a:noFill/>
                    </a:lnT>
                    <a:lnB>
                      <a:noFill/>
                    </a:lnB>
                  </a:tcPr>
                </a:tc>
                <a:extLst>
                  <a:ext uri="{0D108BD9-81ED-4DB2-BD59-A6C34878D82A}">
                    <a16:rowId xmlns:a16="http://schemas.microsoft.com/office/drawing/2014/main" val="410706641"/>
                  </a:ext>
                </a:extLst>
              </a:tr>
              <a:tr h="0">
                <a:tc>
                  <a:txBody>
                    <a:bodyPr/>
                    <a:lstStyle/>
                    <a:p>
                      <a:pPr algn="l"/>
                      <a:r>
                        <a:rPr lang="en-IN" b="0" dirty="0">
                          <a:effectLst/>
                          <a:latin typeface="EuclidCircularA-Regular"/>
                        </a:rPr>
                        <a:t>100</a:t>
                      </a:r>
                    </a:p>
                  </a:txBody>
                  <a:tcPr marL="137160" marR="137160" marT="30480" marB="30480" anchor="ctr">
                    <a:lnL>
                      <a:noFill/>
                    </a:lnL>
                    <a:lnR>
                      <a:noFill/>
                    </a:lnR>
                    <a:lnT>
                      <a:noFill/>
                    </a:lnT>
                    <a:lnB>
                      <a:noFill/>
                    </a:lnB>
                  </a:tcPr>
                </a:tc>
                <a:extLst>
                  <a:ext uri="{0D108BD9-81ED-4DB2-BD59-A6C34878D82A}">
                    <a16:rowId xmlns:a16="http://schemas.microsoft.com/office/drawing/2014/main" val="3670928408"/>
                  </a:ext>
                </a:extLst>
              </a:tr>
            </a:tbl>
          </a:graphicData>
        </a:graphic>
      </p:graphicFrame>
      <p:sp>
        <p:nvSpPr>
          <p:cNvPr id="6" name="TextBox 5">
            <a:extLst>
              <a:ext uri="{FF2B5EF4-FFF2-40B4-BE49-F238E27FC236}">
                <a16:creationId xmlns:a16="http://schemas.microsoft.com/office/drawing/2014/main" id="{C5751A8D-7ED4-51AF-09E3-3203BB84B048}"/>
              </a:ext>
            </a:extLst>
          </p:cNvPr>
          <p:cNvSpPr txBox="1"/>
          <p:nvPr/>
        </p:nvSpPr>
        <p:spPr>
          <a:xfrm>
            <a:off x="726775" y="3562172"/>
            <a:ext cx="6094562" cy="1200329"/>
          </a:xfrm>
          <a:prstGeom prst="rect">
            <a:avLst/>
          </a:prstGeom>
          <a:noFill/>
        </p:spPr>
        <p:txBody>
          <a:bodyPr wrap="square">
            <a:spAutoFit/>
          </a:bodyPr>
          <a:lstStyle/>
          <a:p>
            <a:r>
              <a:rPr lang="en-IN" dirty="0"/>
              <a:t> </a:t>
            </a:r>
          </a:p>
          <a:p>
            <a:r>
              <a:rPr lang="en-IN" dirty="0"/>
              <a:t>select round(100.5);</a:t>
            </a:r>
          </a:p>
          <a:p>
            <a:endParaRPr lang="en-IN" dirty="0"/>
          </a:p>
          <a:p>
            <a:r>
              <a:rPr lang="en-IN" dirty="0"/>
              <a:t>101</a:t>
            </a:r>
          </a:p>
        </p:txBody>
      </p:sp>
      <p:sp>
        <p:nvSpPr>
          <p:cNvPr id="8" name="TextBox 7">
            <a:extLst>
              <a:ext uri="{FF2B5EF4-FFF2-40B4-BE49-F238E27FC236}">
                <a16:creationId xmlns:a16="http://schemas.microsoft.com/office/drawing/2014/main" id="{841279FD-6148-EF1D-1AE8-3F49D866AAEA}"/>
              </a:ext>
            </a:extLst>
          </p:cNvPr>
          <p:cNvSpPr txBox="1"/>
          <p:nvPr/>
        </p:nvSpPr>
        <p:spPr>
          <a:xfrm>
            <a:off x="726775" y="4943049"/>
            <a:ext cx="6094562" cy="1200329"/>
          </a:xfrm>
          <a:prstGeom prst="rect">
            <a:avLst/>
          </a:prstGeom>
          <a:noFill/>
        </p:spPr>
        <p:txBody>
          <a:bodyPr wrap="square">
            <a:spAutoFit/>
          </a:bodyPr>
          <a:lstStyle/>
          <a:p>
            <a:r>
              <a:rPr lang="en-IN" dirty="0"/>
              <a:t> </a:t>
            </a:r>
          </a:p>
          <a:p>
            <a:r>
              <a:rPr lang="en-IN" dirty="0"/>
              <a:t>select round(100.4);</a:t>
            </a:r>
          </a:p>
          <a:p>
            <a:endParaRPr lang="en-IN" dirty="0"/>
          </a:p>
          <a:p>
            <a:r>
              <a:rPr lang="en-IN" dirty="0"/>
              <a:t>100</a:t>
            </a:r>
          </a:p>
        </p:txBody>
      </p:sp>
    </p:spTree>
    <p:extLst>
      <p:ext uri="{BB962C8B-B14F-4D97-AF65-F5344CB8AC3E}">
        <p14:creationId xmlns:p14="http://schemas.microsoft.com/office/powerpoint/2010/main" val="25150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3B8-57AF-579F-E6CB-CEB8B229603F}"/>
              </a:ext>
            </a:extLst>
          </p:cNvPr>
          <p:cNvSpPr>
            <a:spLocks noGrp="1"/>
          </p:cNvSpPr>
          <p:nvPr>
            <p:ph type="title"/>
          </p:nvPr>
        </p:nvSpPr>
        <p:spPr/>
        <p:txBody>
          <a:bodyPr/>
          <a:lstStyle/>
          <a:p>
            <a:r>
              <a:rPr lang="en-US" b="0" dirty="0">
                <a:solidFill>
                  <a:srgbClr val="610B4B"/>
                </a:solidFill>
                <a:effectLst/>
                <a:latin typeface="erdana"/>
              </a:rPr>
              <a:t>Data Manipulation Language</a:t>
            </a:r>
            <a:br>
              <a:rPr lang="en-US" b="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6588BA0-0AC5-4BD4-1054-CD266A9F66C6}"/>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dirty="0">
                <a:solidFill>
                  <a:srgbClr val="000000"/>
                </a:solidFill>
                <a:effectLst/>
                <a:latin typeface="inter-regular"/>
              </a:rPr>
              <a:t>DML commands are used to modify the database. It is responsible for all form of changes in the database.</a:t>
            </a:r>
          </a:p>
          <a:p>
            <a:pPr algn="just">
              <a:buFont typeface="Arial" panose="020B0604020202020204" pitchFamily="34" charset="0"/>
              <a:buChar char="•"/>
            </a:pPr>
            <a:r>
              <a:rPr lang="en-US" dirty="0">
                <a:solidFill>
                  <a:srgbClr val="000000"/>
                </a:solidFill>
                <a:effectLst/>
                <a:latin typeface="inter-regular"/>
              </a:rPr>
              <a:t>The command of DML is not auto-committed that means it can't permanently save all the changes in the database. They can be rollback.</a:t>
            </a:r>
          </a:p>
          <a:p>
            <a:r>
              <a:rPr lang="en-US" dirty="0"/>
              <a:t>Here are some commands that come under DML:</a:t>
            </a:r>
          </a:p>
          <a:p>
            <a:pPr algn="just">
              <a:buFont typeface="Arial" panose="020B0604020202020204" pitchFamily="34" charset="0"/>
              <a:buChar char="•"/>
            </a:pPr>
            <a:r>
              <a:rPr lang="en-IN" b="0" i="0" dirty="0">
                <a:solidFill>
                  <a:srgbClr val="000000"/>
                </a:solidFill>
                <a:effectLst/>
                <a:latin typeface="inter-regular"/>
              </a:rPr>
              <a:t>INSERT</a:t>
            </a:r>
          </a:p>
          <a:p>
            <a:pPr algn="just">
              <a:buFont typeface="Arial" panose="020B0604020202020204" pitchFamily="34" charset="0"/>
              <a:buChar char="•"/>
            </a:pPr>
            <a:r>
              <a:rPr lang="en-IN" b="0" i="0" dirty="0">
                <a:solidFill>
                  <a:srgbClr val="000000"/>
                </a:solidFill>
                <a:effectLst/>
                <a:latin typeface="inter-regular"/>
              </a:rPr>
              <a:t>UPDATE</a:t>
            </a:r>
          </a:p>
          <a:p>
            <a:pPr algn="just">
              <a:buFont typeface="Arial" panose="020B0604020202020204" pitchFamily="34" charset="0"/>
              <a:buChar char="•"/>
            </a:pPr>
            <a:r>
              <a:rPr lang="en-IN" b="0" i="0" dirty="0">
                <a:solidFill>
                  <a:srgbClr val="000000"/>
                </a:solidFill>
                <a:effectLst/>
                <a:latin typeface="inter-regular"/>
              </a:rPr>
              <a:t>DELETE</a:t>
            </a:r>
          </a:p>
          <a:p>
            <a:pPr marL="0" indent="0">
              <a:buNone/>
            </a:pPr>
            <a:endParaRPr lang="en-US" dirty="0"/>
          </a:p>
          <a:p>
            <a:pPr marL="0" indent="0">
              <a:buNone/>
            </a:pPr>
            <a:br>
              <a:rPr lang="en-US" dirty="0">
                <a:effectLst/>
              </a:rPr>
            </a:br>
            <a:endParaRPr lang="en-IN" dirty="0"/>
          </a:p>
        </p:txBody>
      </p:sp>
    </p:spTree>
    <p:extLst>
      <p:ext uri="{BB962C8B-B14F-4D97-AF65-F5344CB8AC3E}">
        <p14:creationId xmlns:p14="http://schemas.microsoft.com/office/powerpoint/2010/main" val="26184178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36F7-B222-577E-6895-EAF22EA2D0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E478BC-B17A-FA25-901F-5D5E6E495EEE}"/>
              </a:ext>
            </a:extLst>
          </p:cNvPr>
          <p:cNvSpPr>
            <a:spLocks noGrp="1"/>
          </p:cNvSpPr>
          <p:nvPr>
            <p:ph idx="1"/>
          </p:nvPr>
        </p:nvSpPr>
        <p:spPr/>
        <p:txBody>
          <a:bodyPr/>
          <a:lstStyle/>
          <a:p>
            <a:pPr marL="0" indent="0">
              <a:buNone/>
            </a:pPr>
            <a:endParaRPr lang="en-IN" dirty="0"/>
          </a:p>
        </p:txBody>
      </p:sp>
      <p:sp>
        <p:nvSpPr>
          <p:cNvPr id="5" name="TextBox 4">
            <a:extLst>
              <a:ext uri="{FF2B5EF4-FFF2-40B4-BE49-F238E27FC236}">
                <a16:creationId xmlns:a16="http://schemas.microsoft.com/office/drawing/2014/main" id="{412B3BE7-807E-90E2-0727-D59C3FBD64FC}"/>
              </a:ext>
            </a:extLst>
          </p:cNvPr>
          <p:cNvSpPr txBox="1"/>
          <p:nvPr/>
        </p:nvSpPr>
        <p:spPr>
          <a:xfrm>
            <a:off x="1011447" y="2248320"/>
            <a:ext cx="6094562" cy="3970318"/>
          </a:xfrm>
          <a:prstGeom prst="rect">
            <a:avLst/>
          </a:prstGeom>
          <a:noFill/>
        </p:spPr>
        <p:txBody>
          <a:bodyPr wrap="square">
            <a:spAutoFit/>
          </a:bodyPr>
          <a:lstStyle/>
          <a:p>
            <a:r>
              <a:rPr lang="en-IN" dirty="0"/>
              <a:t>select ceil(100.4);</a:t>
            </a:r>
          </a:p>
          <a:p>
            <a:endParaRPr lang="en-IN" dirty="0"/>
          </a:p>
          <a:p>
            <a:r>
              <a:rPr lang="en-IN" dirty="0"/>
              <a:t>101</a:t>
            </a:r>
          </a:p>
          <a:p>
            <a:endParaRPr lang="en-IN" dirty="0"/>
          </a:p>
          <a:p>
            <a:r>
              <a:rPr lang="en-IN" dirty="0"/>
              <a:t>select floor(100.7);</a:t>
            </a:r>
          </a:p>
          <a:p>
            <a:r>
              <a:rPr lang="en-IN" dirty="0"/>
              <a:t>100</a:t>
            </a:r>
          </a:p>
          <a:p>
            <a:endParaRPr lang="en-IN" dirty="0"/>
          </a:p>
          <a:p>
            <a:r>
              <a:rPr lang="en-IN" dirty="0"/>
              <a:t>Select SQRT(25);</a:t>
            </a:r>
          </a:p>
          <a:p>
            <a:endParaRPr lang="en-IN" dirty="0"/>
          </a:p>
          <a:p>
            <a:r>
              <a:rPr lang="en-IN" dirty="0"/>
              <a:t>5</a:t>
            </a:r>
          </a:p>
          <a:p>
            <a:endParaRPr lang="en-IN" dirty="0"/>
          </a:p>
          <a:p>
            <a:r>
              <a:rPr lang="en-IN" dirty="0"/>
              <a:t>Select power(2,3);</a:t>
            </a:r>
          </a:p>
          <a:p>
            <a:r>
              <a:rPr lang="en-IN" dirty="0"/>
              <a:t>8</a:t>
            </a:r>
          </a:p>
          <a:p>
            <a:endParaRPr lang="en-IN" dirty="0"/>
          </a:p>
        </p:txBody>
      </p:sp>
    </p:spTree>
    <p:extLst>
      <p:ext uri="{BB962C8B-B14F-4D97-AF65-F5344CB8AC3E}">
        <p14:creationId xmlns:p14="http://schemas.microsoft.com/office/powerpoint/2010/main" val="41045968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DA53-93A6-3BFE-404A-7D4FD936DEED}"/>
              </a:ext>
            </a:extLst>
          </p:cNvPr>
          <p:cNvSpPr>
            <a:spLocks noGrp="1"/>
          </p:cNvSpPr>
          <p:nvPr>
            <p:ph type="title"/>
          </p:nvPr>
        </p:nvSpPr>
        <p:spPr/>
        <p:txBody>
          <a:bodyPr/>
          <a:lstStyle/>
          <a:p>
            <a:pPr algn="ctr"/>
            <a:r>
              <a:rPr lang="en-US" b="0" i="0" dirty="0">
                <a:solidFill>
                  <a:srgbClr val="610B38"/>
                </a:solidFill>
                <a:effectLst/>
                <a:latin typeface="erdana"/>
              </a:rPr>
              <a:t>SET Operators in SQL</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0CDC33D-E075-223C-80BC-22DE44A55106}"/>
              </a:ext>
            </a:extLst>
          </p:cNvPr>
          <p:cNvSpPr>
            <a:spLocks noGrp="1"/>
          </p:cNvSpPr>
          <p:nvPr>
            <p:ph idx="1"/>
          </p:nvPr>
        </p:nvSpPr>
        <p:spPr/>
        <p:txBody>
          <a:bodyPr/>
          <a:lstStyle/>
          <a:p>
            <a:pPr algn="just"/>
            <a:r>
              <a:rPr lang="en-US" b="0" i="0" dirty="0">
                <a:solidFill>
                  <a:srgbClr val="333333"/>
                </a:solidFill>
                <a:effectLst/>
                <a:latin typeface="inter-regular"/>
              </a:rPr>
              <a:t>SET operators are special type of operators which are used to </a:t>
            </a:r>
            <a:r>
              <a:rPr lang="en-US" b="0" i="1" dirty="0">
                <a:solidFill>
                  <a:srgbClr val="333333"/>
                </a:solidFill>
                <a:effectLst/>
                <a:latin typeface="inter-regular"/>
              </a:rPr>
              <a:t>combine the result of two queries.</a:t>
            </a:r>
            <a:endParaRPr lang="en-US" b="0" i="0" dirty="0">
              <a:solidFill>
                <a:srgbClr val="333333"/>
              </a:solidFill>
              <a:effectLst/>
              <a:latin typeface="inter-regular"/>
            </a:endParaRPr>
          </a:p>
          <a:p>
            <a:pPr algn="just"/>
            <a:r>
              <a:rPr lang="en-US" b="0" i="0" dirty="0">
                <a:solidFill>
                  <a:srgbClr val="333333"/>
                </a:solidFill>
                <a:effectLst/>
                <a:latin typeface="inter-regular"/>
              </a:rPr>
              <a:t>Operators covered under SET operators are:</a:t>
            </a:r>
          </a:p>
          <a:p>
            <a:pPr algn="just">
              <a:buFont typeface="+mj-lt"/>
              <a:buAutoNum type="arabicPeriod"/>
            </a:pPr>
            <a:r>
              <a:rPr lang="en-US" b="1" i="0" dirty="0">
                <a:solidFill>
                  <a:srgbClr val="000000"/>
                </a:solidFill>
                <a:effectLst/>
                <a:latin typeface="inter-bold"/>
              </a:rPr>
              <a:t>UNION</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UNION ALL</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INTERSECT</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MINUS</a:t>
            </a:r>
            <a:endParaRPr lang="en-US" b="0" i="0" dirty="0">
              <a:solidFill>
                <a:srgbClr val="000000"/>
              </a:solidFill>
              <a:effectLst/>
              <a:latin typeface="inter-regular"/>
            </a:endParaRPr>
          </a:p>
          <a:p>
            <a:endParaRPr lang="en-IN" dirty="0"/>
          </a:p>
        </p:txBody>
      </p:sp>
      <p:pic>
        <p:nvPicPr>
          <p:cNvPr id="1026" name="Picture 2" descr="SET Operators in SQL">
            <a:extLst>
              <a:ext uri="{FF2B5EF4-FFF2-40B4-BE49-F238E27FC236}">
                <a16:creationId xmlns:a16="http://schemas.microsoft.com/office/drawing/2014/main" id="{7D62D93C-5760-61E0-51D2-C1D901197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978" y="2832463"/>
            <a:ext cx="3086418" cy="304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429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B7F3-9B7E-D633-B7EA-AE61414524FA}"/>
              </a:ext>
            </a:extLst>
          </p:cNvPr>
          <p:cNvSpPr>
            <a:spLocks noGrp="1"/>
          </p:cNvSpPr>
          <p:nvPr>
            <p:ph type="title"/>
          </p:nvPr>
        </p:nvSpPr>
        <p:spPr/>
        <p:txBody>
          <a:bodyPr/>
          <a:lstStyle/>
          <a:p>
            <a:pPr algn="ctr"/>
            <a:r>
              <a:rPr lang="en-IN" dirty="0"/>
              <a:t>Rules for SET operation</a:t>
            </a:r>
          </a:p>
        </p:txBody>
      </p:sp>
      <p:sp>
        <p:nvSpPr>
          <p:cNvPr id="3" name="Content Placeholder 2">
            <a:extLst>
              <a:ext uri="{FF2B5EF4-FFF2-40B4-BE49-F238E27FC236}">
                <a16:creationId xmlns:a16="http://schemas.microsoft.com/office/drawing/2014/main" id="{D508D6BC-E3CD-243F-A6D3-C9D8D9F9C52E}"/>
              </a:ext>
            </a:extLst>
          </p:cNvPr>
          <p:cNvSpPr>
            <a:spLocks noGrp="1"/>
          </p:cNvSpPr>
          <p:nvPr>
            <p:ph idx="1"/>
          </p:nvPr>
        </p:nvSpPr>
        <p:spPr/>
        <p:txBody>
          <a:bodyPr/>
          <a:lstStyle/>
          <a:p>
            <a:pPr algn="just"/>
            <a:r>
              <a:rPr lang="en-US" b="0" i="0" dirty="0">
                <a:solidFill>
                  <a:srgbClr val="333333"/>
                </a:solidFill>
                <a:effectLst/>
                <a:latin typeface="inter-regular"/>
              </a:rPr>
              <a:t>There are certain rules which must be followed to perform operations using SET operators in SQL. Rules are as follows:</a:t>
            </a:r>
          </a:p>
          <a:p>
            <a:pPr algn="just">
              <a:buFont typeface="+mj-lt"/>
              <a:buAutoNum type="arabicPeriod"/>
            </a:pPr>
            <a:r>
              <a:rPr lang="en-US" b="1" i="0" dirty="0">
                <a:solidFill>
                  <a:srgbClr val="000000"/>
                </a:solidFill>
                <a:effectLst/>
                <a:latin typeface="inter-bold"/>
              </a:rPr>
              <a:t>The number and order of columns must be the same.</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Data types must be compatible.</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457093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C0B6-FE3F-E91E-E61F-52861EC704D1}"/>
              </a:ext>
            </a:extLst>
          </p:cNvPr>
          <p:cNvSpPr>
            <a:spLocks noGrp="1"/>
          </p:cNvSpPr>
          <p:nvPr>
            <p:ph type="title"/>
          </p:nvPr>
        </p:nvSpPr>
        <p:spPr/>
        <p:txBody>
          <a:bodyPr/>
          <a:lstStyle/>
          <a:p>
            <a:r>
              <a:rPr kumimoji="0" lang="en-US" altLang="en-US" sz="4400" b="1" i="0" u="none" strike="noStrike" cap="none" normalizeH="0" baseline="0" dirty="0">
                <a:ln>
                  <a:noFill/>
                </a:ln>
                <a:solidFill>
                  <a:srgbClr val="333333"/>
                </a:solidFill>
                <a:effectLst/>
                <a:latin typeface="inter-bold"/>
              </a:rPr>
              <a:t>Table 1: </a:t>
            </a:r>
            <a:r>
              <a:rPr kumimoji="0" lang="en-US" altLang="en-US" sz="4400" b="1" i="0" u="none" strike="noStrike" cap="none" normalizeH="0" baseline="0" dirty="0" err="1">
                <a:ln>
                  <a:noFill/>
                </a:ln>
                <a:solidFill>
                  <a:srgbClr val="333333"/>
                </a:solidFill>
                <a:effectLst/>
                <a:latin typeface="inter-bold"/>
              </a:rPr>
              <a:t>t_employees</a:t>
            </a:r>
            <a:br>
              <a:rPr kumimoji="0" lang="en-US" altLang="en-US" sz="2400" b="0" i="0" u="none" strike="noStrike" cap="none" normalizeH="0" baseline="0" dirty="0">
                <a:ln>
                  <a:noFill/>
                </a:ln>
                <a:solidFill>
                  <a:schemeClr val="tx1"/>
                </a:solidFill>
                <a:effectLst/>
              </a:rPr>
            </a:br>
            <a:endParaRPr lang="en-IN" dirty="0"/>
          </a:p>
        </p:txBody>
      </p:sp>
      <p:graphicFrame>
        <p:nvGraphicFramePr>
          <p:cNvPr id="4" name="Content Placeholder 3">
            <a:extLst>
              <a:ext uri="{FF2B5EF4-FFF2-40B4-BE49-F238E27FC236}">
                <a16:creationId xmlns:a16="http://schemas.microsoft.com/office/drawing/2014/main" id="{321A11B1-104A-8929-8E65-5024F6B9C129}"/>
              </a:ext>
            </a:extLst>
          </p:cNvPr>
          <p:cNvGraphicFramePr>
            <a:graphicFrameLocks noGrp="1"/>
          </p:cNvGraphicFramePr>
          <p:nvPr>
            <p:ph idx="1"/>
            <p:extLst>
              <p:ext uri="{D42A27DB-BD31-4B8C-83A1-F6EECF244321}">
                <p14:modId xmlns:p14="http://schemas.microsoft.com/office/powerpoint/2010/main" val="2162305636"/>
              </p:ext>
            </p:extLst>
          </p:nvPr>
        </p:nvGraphicFramePr>
        <p:xfrm>
          <a:off x="1402080" y="1825625"/>
          <a:ext cx="7287455" cy="4894420"/>
        </p:xfrm>
        <a:graphic>
          <a:graphicData uri="http://schemas.openxmlformats.org/drawingml/2006/table">
            <a:tbl>
              <a:tblPr/>
              <a:tblGrid>
                <a:gridCol w="1457491">
                  <a:extLst>
                    <a:ext uri="{9D8B030D-6E8A-4147-A177-3AD203B41FA5}">
                      <a16:colId xmlns:a16="http://schemas.microsoft.com/office/drawing/2014/main" val="1027225351"/>
                    </a:ext>
                  </a:extLst>
                </a:gridCol>
                <a:gridCol w="1457491">
                  <a:extLst>
                    <a:ext uri="{9D8B030D-6E8A-4147-A177-3AD203B41FA5}">
                      <a16:colId xmlns:a16="http://schemas.microsoft.com/office/drawing/2014/main" val="3355468772"/>
                    </a:ext>
                  </a:extLst>
                </a:gridCol>
                <a:gridCol w="1457491">
                  <a:extLst>
                    <a:ext uri="{9D8B030D-6E8A-4147-A177-3AD203B41FA5}">
                      <a16:colId xmlns:a16="http://schemas.microsoft.com/office/drawing/2014/main" val="3783604890"/>
                    </a:ext>
                  </a:extLst>
                </a:gridCol>
                <a:gridCol w="1457491">
                  <a:extLst>
                    <a:ext uri="{9D8B030D-6E8A-4147-A177-3AD203B41FA5}">
                      <a16:colId xmlns:a16="http://schemas.microsoft.com/office/drawing/2014/main" val="652724585"/>
                    </a:ext>
                  </a:extLst>
                </a:gridCol>
                <a:gridCol w="1457491">
                  <a:extLst>
                    <a:ext uri="{9D8B030D-6E8A-4147-A177-3AD203B41FA5}">
                      <a16:colId xmlns:a16="http://schemas.microsoft.com/office/drawing/2014/main" val="946989448"/>
                    </a:ext>
                  </a:extLst>
                </a:gridCol>
              </a:tblGrid>
              <a:tr h="586697">
                <a:tc>
                  <a:txBody>
                    <a:bodyPr/>
                    <a:lstStyle/>
                    <a:p>
                      <a:pPr algn="l" fontAlgn="t"/>
                      <a:r>
                        <a:rPr lang="en-IN" sz="1800">
                          <a:solidFill>
                            <a:srgbClr val="000000"/>
                          </a:solidFill>
                          <a:effectLst/>
                          <a:latin typeface="times new roman" panose="02020603050405020304" pitchFamily="18" charset="0"/>
                        </a:rPr>
                        <a:t>ID</a:t>
                      </a:r>
                    </a:p>
                  </a:txBody>
                  <a:tcPr marL="73337" marR="73337" marT="73337" marB="73337">
                    <a:lnL w="7620" cap="flat" cmpd="sng" algn="ctr">
                      <a:solidFill>
                        <a:srgbClr val="90A5EB"/>
                      </a:solidFill>
                      <a:prstDash val="solid"/>
                      <a:round/>
                      <a:headEnd type="none" w="med" len="med"/>
                      <a:tailEnd type="none" w="med" len="med"/>
                    </a:lnL>
                    <a:lnR w="7620" cap="flat" cmpd="sng" algn="ctr">
                      <a:solidFill>
                        <a:srgbClr val="90A5EB"/>
                      </a:solidFill>
                      <a:prstDash val="solid"/>
                      <a:round/>
                      <a:headEnd type="none" w="med" len="med"/>
                      <a:tailEnd type="none" w="med" len="med"/>
                    </a:lnR>
                    <a:lnT w="7620" cap="flat" cmpd="sng" algn="ctr">
                      <a:solidFill>
                        <a:srgbClr val="90A5E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Name</a:t>
                      </a:r>
                    </a:p>
                  </a:txBody>
                  <a:tcPr marL="73337" marR="73337" marT="73337" marB="73337">
                    <a:lnL w="7620" cap="flat" cmpd="sng" algn="ctr">
                      <a:solidFill>
                        <a:srgbClr val="90A5EB"/>
                      </a:solidFill>
                      <a:prstDash val="solid"/>
                      <a:round/>
                      <a:headEnd type="none" w="med" len="med"/>
                      <a:tailEnd type="none" w="med" len="med"/>
                    </a:lnL>
                    <a:lnR w="7620" cap="flat" cmpd="sng" algn="ctr">
                      <a:solidFill>
                        <a:srgbClr val="90A5EB"/>
                      </a:solidFill>
                      <a:prstDash val="solid"/>
                      <a:round/>
                      <a:headEnd type="none" w="med" len="med"/>
                      <a:tailEnd type="none" w="med" len="med"/>
                    </a:lnR>
                    <a:lnT w="7620" cap="flat" cmpd="sng" algn="ctr">
                      <a:solidFill>
                        <a:srgbClr val="90A5E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Department</a:t>
                      </a:r>
                    </a:p>
                  </a:txBody>
                  <a:tcPr marL="73337" marR="73337" marT="73337" marB="73337">
                    <a:lnL w="7620" cap="flat" cmpd="sng" algn="ctr">
                      <a:solidFill>
                        <a:srgbClr val="90A5EB"/>
                      </a:solidFill>
                      <a:prstDash val="solid"/>
                      <a:round/>
                      <a:headEnd type="none" w="med" len="med"/>
                      <a:tailEnd type="none" w="med" len="med"/>
                    </a:lnL>
                    <a:lnR w="7620" cap="flat" cmpd="sng" algn="ctr">
                      <a:solidFill>
                        <a:srgbClr val="90A5EB"/>
                      </a:solidFill>
                      <a:prstDash val="solid"/>
                      <a:round/>
                      <a:headEnd type="none" w="med" len="med"/>
                      <a:tailEnd type="none" w="med" len="med"/>
                    </a:lnR>
                    <a:lnT w="7620" cap="flat" cmpd="sng" algn="ctr">
                      <a:solidFill>
                        <a:srgbClr val="90A5E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Salary</a:t>
                      </a:r>
                    </a:p>
                  </a:txBody>
                  <a:tcPr marL="73337" marR="73337" marT="73337" marB="73337">
                    <a:lnL w="7620" cap="flat" cmpd="sng" algn="ctr">
                      <a:solidFill>
                        <a:srgbClr val="90A5EB"/>
                      </a:solidFill>
                      <a:prstDash val="solid"/>
                      <a:round/>
                      <a:headEnd type="none" w="med" len="med"/>
                      <a:tailEnd type="none" w="med" len="med"/>
                    </a:lnL>
                    <a:lnR w="7620" cap="flat" cmpd="sng" algn="ctr">
                      <a:solidFill>
                        <a:srgbClr val="90A5EB"/>
                      </a:solidFill>
                      <a:prstDash val="solid"/>
                      <a:round/>
                      <a:headEnd type="none" w="med" len="med"/>
                      <a:tailEnd type="none" w="med" len="med"/>
                    </a:lnR>
                    <a:lnT w="7620" cap="flat" cmpd="sng" algn="ctr">
                      <a:solidFill>
                        <a:srgbClr val="90A5E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Year_of_Experience</a:t>
                      </a:r>
                    </a:p>
                  </a:txBody>
                  <a:tcPr marL="73337" marR="73337" marT="73337" marB="73337">
                    <a:lnL w="7620" cap="flat" cmpd="sng" algn="ctr">
                      <a:solidFill>
                        <a:srgbClr val="90A5EB"/>
                      </a:solidFill>
                      <a:prstDash val="solid"/>
                      <a:round/>
                      <a:headEnd type="none" w="med" len="med"/>
                      <a:tailEnd type="none" w="med" len="med"/>
                    </a:lnL>
                    <a:lnR w="7620" cap="flat" cmpd="sng" algn="ctr">
                      <a:solidFill>
                        <a:srgbClr val="90A5EB"/>
                      </a:solidFill>
                      <a:prstDash val="solid"/>
                      <a:round/>
                      <a:headEnd type="none" w="med" len="med"/>
                      <a:tailEnd type="none" w="med" len="med"/>
                    </a:lnR>
                    <a:lnT w="7620" cap="flat" cmpd="sng" algn="ctr">
                      <a:solidFill>
                        <a:srgbClr val="90A5E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74371973"/>
                  </a:ext>
                </a:extLst>
              </a:tr>
              <a:tr h="537806">
                <a:tc>
                  <a:txBody>
                    <a:bodyPr/>
                    <a:lstStyle/>
                    <a:p>
                      <a:pPr algn="just" fontAlgn="t"/>
                      <a:r>
                        <a:rPr lang="en-IN" sz="1800">
                          <a:solidFill>
                            <a:srgbClr val="333333"/>
                          </a:solidFill>
                          <a:effectLst/>
                          <a:latin typeface="inter-regular"/>
                        </a:rPr>
                        <a:t>1</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Aakash Singh</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Development</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72000</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2</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0991962"/>
                  </a:ext>
                </a:extLst>
              </a:tr>
              <a:tr h="537806">
                <a:tc>
                  <a:txBody>
                    <a:bodyPr/>
                    <a:lstStyle/>
                    <a:p>
                      <a:pPr algn="just" fontAlgn="t"/>
                      <a:r>
                        <a:rPr lang="en-IN" sz="1800">
                          <a:solidFill>
                            <a:srgbClr val="333333"/>
                          </a:solidFill>
                          <a:effectLst/>
                          <a:latin typeface="inter-regular"/>
                        </a:rPr>
                        <a:t>2</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Abhishek Pawar</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Production</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45000</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1</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88554291"/>
                  </a:ext>
                </a:extLst>
              </a:tr>
              <a:tr h="537806">
                <a:tc>
                  <a:txBody>
                    <a:bodyPr/>
                    <a:lstStyle/>
                    <a:p>
                      <a:pPr algn="just" fontAlgn="t"/>
                      <a:r>
                        <a:rPr lang="en-IN" sz="1800">
                          <a:solidFill>
                            <a:srgbClr val="333333"/>
                          </a:solidFill>
                          <a:effectLst/>
                          <a:latin typeface="inter-regular"/>
                        </a:rPr>
                        <a:t>3</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Pranav Deshmukh</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HR</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59900</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3</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49775684"/>
                  </a:ext>
                </a:extLst>
              </a:tr>
              <a:tr h="537806">
                <a:tc>
                  <a:txBody>
                    <a:bodyPr/>
                    <a:lstStyle/>
                    <a:p>
                      <a:pPr algn="just" fontAlgn="t"/>
                      <a:r>
                        <a:rPr lang="en-IN" sz="1800">
                          <a:solidFill>
                            <a:srgbClr val="333333"/>
                          </a:solidFill>
                          <a:effectLst/>
                          <a:latin typeface="inter-regular"/>
                        </a:rPr>
                        <a:t>4</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Shubham Mahale</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Accounts</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57000</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2</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18079264"/>
                  </a:ext>
                </a:extLst>
              </a:tr>
              <a:tr h="537806">
                <a:tc>
                  <a:txBody>
                    <a:bodyPr/>
                    <a:lstStyle/>
                    <a:p>
                      <a:pPr algn="just" fontAlgn="t"/>
                      <a:r>
                        <a:rPr lang="en-IN" sz="1800">
                          <a:solidFill>
                            <a:srgbClr val="333333"/>
                          </a:solidFill>
                          <a:effectLst/>
                          <a:latin typeface="inter-regular"/>
                        </a:rPr>
                        <a:t>5</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Sunil Kulkarni</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a:solidFill>
                            <a:srgbClr val="333333"/>
                          </a:solidFill>
                          <a:effectLst/>
                          <a:latin typeface="inter-regular"/>
                        </a:rPr>
                        <a:t>Development</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87000</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3</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97419829"/>
                  </a:ext>
                </a:extLst>
              </a:tr>
              <a:tr h="537806">
                <a:tc>
                  <a:txBody>
                    <a:bodyPr/>
                    <a:lstStyle/>
                    <a:p>
                      <a:pPr algn="just" fontAlgn="t"/>
                      <a:r>
                        <a:rPr lang="en-IN" sz="1800">
                          <a:solidFill>
                            <a:srgbClr val="333333"/>
                          </a:solidFill>
                          <a:effectLst/>
                          <a:latin typeface="inter-regular"/>
                        </a:rPr>
                        <a:t>6</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Bhushan Wagh</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R&amp;D</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75000</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2</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30493067"/>
                  </a:ext>
                </a:extLst>
              </a:tr>
              <a:tr h="537806">
                <a:tc>
                  <a:txBody>
                    <a:bodyPr/>
                    <a:lstStyle/>
                    <a:p>
                      <a:pPr algn="just" fontAlgn="t"/>
                      <a:r>
                        <a:rPr lang="en-IN" sz="1800">
                          <a:solidFill>
                            <a:srgbClr val="333333"/>
                          </a:solidFill>
                          <a:effectLst/>
                          <a:latin typeface="inter-regular"/>
                        </a:rPr>
                        <a:t>7</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Paras Jaiswal</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Marketing</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32000</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a:solidFill>
                            <a:srgbClr val="333333"/>
                          </a:solidFill>
                          <a:effectLst/>
                          <a:latin typeface="inter-regular"/>
                        </a:rPr>
                        <a:t>1</a:t>
                      </a:r>
                    </a:p>
                  </a:txBody>
                  <a:tcPr marL="48891" marR="48891" marT="48891" marB="488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81373814"/>
                  </a:ext>
                </a:extLst>
              </a:tr>
            </a:tbl>
          </a:graphicData>
        </a:graphic>
      </p:graphicFrame>
      <p:sp>
        <p:nvSpPr>
          <p:cNvPr id="5" name="Rectangle 1">
            <a:extLst>
              <a:ext uri="{FF2B5EF4-FFF2-40B4-BE49-F238E27FC236}">
                <a16:creationId xmlns:a16="http://schemas.microsoft.com/office/drawing/2014/main" id="{D49D5D08-D2CA-61E7-8C4E-F35FDD404F7B}"/>
              </a:ext>
            </a:extLst>
          </p:cNvPr>
          <p:cNvSpPr>
            <a:spLocks noChangeArrowheads="1"/>
          </p:cNvSpPr>
          <p:nvPr/>
        </p:nvSpPr>
        <p:spPr bwMode="auto">
          <a:xfrm>
            <a:off x="6003634" y="120877"/>
            <a:ext cx="184731"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734599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DA53-93A6-3BFE-404A-7D4FD936DEED}"/>
              </a:ext>
            </a:extLst>
          </p:cNvPr>
          <p:cNvSpPr>
            <a:spLocks noGrp="1"/>
          </p:cNvSpPr>
          <p:nvPr>
            <p:ph type="title"/>
          </p:nvPr>
        </p:nvSpPr>
        <p:spPr/>
        <p:txBody>
          <a:bodyPr/>
          <a:lstStyle/>
          <a:p>
            <a:r>
              <a:rPr kumimoji="0" lang="en-US" altLang="en-US" sz="4400" b="1" i="0" u="none" strike="noStrike" cap="none" normalizeH="0" baseline="0" dirty="0">
                <a:ln>
                  <a:noFill/>
                </a:ln>
                <a:solidFill>
                  <a:srgbClr val="333333"/>
                </a:solidFill>
                <a:effectLst/>
                <a:latin typeface="inter-bold"/>
              </a:rPr>
              <a:t>Table 2: t2_employees</a:t>
            </a:r>
            <a:br>
              <a:rPr kumimoji="0" lang="en-US" altLang="en-US" sz="6000" b="0" i="0" u="none" strike="noStrike" cap="none" normalizeH="0" baseline="0" dirty="0">
                <a:ln>
                  <a:noFill/>
                </a:ln>
                <a:solidFill>
                  <a:schemeClr val="tx1"/>
                </a:solidFill>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A8A55043-9818-542E-0F87-D697243C0BDC}"/>
              </a:ext>
            </a:extLst>
          </p:cNvPr>
          <p:cNvGraphicFramePr>
            <a:graphicFrameLocks noGrp="1"/>
          </p:cNvGraphicFramePr>
          <p:nvPr>
            <p:ph idx="1"/>
            <p:extLst>
              <p:ext uri="{D42A27DB-BD31-4B8C-83A1-F6EECF244321}">
                <p14:modId xmlns:p14="http://schemas.microsoft.com/office/powerpoint/2010/main" val="588524552"/>
              </p:ext>
            </p:extLst>
          </p:nvPr>
        </p:nvGraphicFramePr>
        <p:xfrm>
          <a:off x="1105988" y="1451157"/>
          <a:ext cx="8218055" cy="4479112"/>
        </p:xfrm>
        <a:graphic>
          <a:graphicData uri="http://schemas.openxmlformats.org/drawingml/2006/table">
            <a:tbl>
              <a:tblPr/>
              <a:tblGrid>
                <a:gridCol w="905691">
                  <a:extLst>
                    <a:ext uri="{9D8B030D-6E8A-4147-A177-3AD203B41FA5}">
                      <a16:colId xmlns:a16="http://schemas.microsoft.com/office/drawing/2014/main" val="2375796823"/>
                    </a:ext>
                  </a:extLst>
                </a:gridCol>
                <a:gridCol w="2381531">
                  <a:extLst>
                    <a:ext uri="{9D8B030D-6E8A-4147-A177-3AD203B41FA5}">
                      <a16:colId xmlns:a16="http://schemas.microsoft.com/office/drawing/2014/main" val="2943803799"/>
                    </a:ext>
                  </a:extLst>
                </a:gridCol>
                <a:gridCol w="1643611">
                  <a:extLst>
                    <a:ext uri="{9D8B030D-6E8A-4147-A177-3AD203B41FA5}">
                      <a16:colId xmlns:a16="http://schemas.microsoft.com/office/drawing/2014/main" val="3433980100"/>
                    </a:ext>
                  </a:extLst>
                </a:gridCol>
                <a:gridCol w="1643611">
                  <a:extLst>
                    <a:ext uri="{9D8B030D-6E8A-4147-A177-3AD203B41FA5}">
                      <a16:colId xmlns:a16="http://schemas.microsoft.com/office/drawing/2014/main" val="1337484381"/>
                    </a:ext>
                  </a:extLst>
                </a:gridCol>
                <a:gridCol w="1643611">
                  <a:extLst>
                    <a:ext uri="{9D8B030D-6E8A-4147-A177-3AD203B41FA5}">
                      <a16:colId xmlns:a16="http://schemas.microsoft.com/office/drawing/2014/main" val="3422785356"/>
                    </a:ext>
                  </a:extLst>
                </a:gridCol>
              </a:tblGrid>
              <a:tr h="617941">
                <a:tc>
                  <a:txBody>
                    <a:bodyPr/>
                    <a:lstStyle/>
                    <a:p>
                      <a:pPr algn="l" fontAlgn="t"/>
                      <a:r>
                        <a:rPr lang="en-IN" sz="1800">
                          <a:solidFill>
                            <a:srgbClr val="000000"/>
                          </a:solidFill>
                          <a:effectLst/>
                          <a:latin typeface="times new roman" panose="02020603050405020304" pitchFamily="18" charset="0"/>
                        </a:rPr>
                        <a:t>ID</a:t>
                      </a:r>
                    </a:p>
                  </a:txBody>
                  <a:tcPr marL="77243" marR="77243" marT="77243" marB="77243">
                    <a:lnL w="7620" cap="flat" cmpd="sng" algn="ctr">
                      <a:solidFill>
                        <a:srgbClr val="10104B"/>
                      </a:solidFill>
                      <a:prstDash val="solid"/>
                      <a:round/>
                      <a:headEnd type="none" w="med" len="med"/>
                      <a:tailEnd type="none" w="med" len="med"/>
                    </a:lnL>
                    <a:lnR w="7620" cap="flat" cmpd="sng" algn="ctr">
                      <a:solidFill>
                        <a:srgbClr val="10104B"/>
                      </a:solidFill>
                      <a:prstDash val="solid"/>
                      <a:round/>
                      <a:headEnd type="none" w="med" len="med"/>
                      <a:tailEnd type="none" w="med" len="med"/>
                    </a:lnR>
                    <a:lnT w="7620" cap="flat" cmpd="sng" algn="ctr">
                      <a:solidFill>
                        <a:srgbClr val="10104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Name</a:t>
                      </a:r>
                    </a:p>
                  </a:txBody>
                  <a:tcPr marL="77243" marR="77243" marT="77243" marB="77243">
                    <a:lnL w="7620" cap="flat" cmpd="sng" algn="ctr">
                      <a:solidFill>
                        <a:srgbClr val="10104B"/>
                      </a:solidFill>
                      <a:prstDash val="solid"/>
                      <a:round/>
                      <a:headEnd type="none" w="med" len="med"/>
                      <a:tailEnd type="none" w="med" len="med"/>
                    </a:lnL>
                    <a:lnR w="7620" cap="flat" cmpd="sng" algn="ctr">
                      <a:solidFill>
                        <a:srgbClr val="10104B"/>
                      </a:solidFill>
                      <a:prstDash val="solid"/>
                      <a:round/>
                      <a:headEnd type="none" w="med" len="med"/>
                      <a:tailEnd type="none" w="med" len="med"/>
                    </a:lnR>
                    <a:lnT w="7620" cap="flat" cmpd="sng" algn="ctr">
                      <a:solidFill>
                        <a:srgbClr val="10104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Department</a:t>
                      </a:r>
                    </a:p>
                  </a:txBody>
                  <a:tcPr marL="77243" marR="77243" marT="77243" marB="77243">
                    <a:lnL w="7620" cap="flat" cmpd="sng" algn="ctr">
                      <a:solidFill>
                        <a:srgbClr val="10104B"/>
                      </a:solidFill>
                      <a:prstDash val="solid"/>
                      <a:round/>
                      <a:headEnd type="none" w="med" len="med"/>
                      <a:tailEnd type="none" w="med" len="med"/>
                    </a:lnL>
                    <a:lnR w="7620" cap="flat" cmpd="sng" algn="ctr">
                      <a:solidFill>
                        <a:srgbClr val="10104B"/>
                      </a:solidFill>
                      <a:prstDash val="solid"/>
                      <a:round/>
                      <a:headEnd type="none" w="med" len="med"/>
                      <a:tailEnd type="none" w="med" len="med"/>
                    </a:lnR>
                    <a:lnT w="7620" cap="flat" cmpd="sng" algn="ctr">
                      <a:solidFill>
                        <a:srgbClr val="10104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Salary</a:t>
                      </a:r>
                    </a:p>
                  </a:txBody>
                  <a:tcPr marL="77243" marR="77243" marT="77243" marB="77243">
                    <a:lnL w="7620" cap="flat" cmpd="sng" algn="ctr">
                      <a:solidFill>
                        <a:srgbClr val="10104B"/>
                      </a:solidFill>
                      <a:prstDash val="solid"/>
                      <a:round/>
                      <a:headEnd type="none" w="med" len="med"/>
                      <a:tailEnd type="none" w="med" len="med"/>
                    </a:lnL>
                    <a:lnR w="7620" cap="flat" cmpd="sng" algn="ctr">
                      <a:solidFill>
                        <a:srgbClr val="10104B"/>
                      </a:solidFill>
                      <a:prstDash val="solid"/>
                      <a:round/>
                      <a:headEnd type="none" w="med" len="med"/>
                      <a:tailEnd type="none" w="med" len="med"/>
                    </a:lnR>
                    <a:lnT w="7620" cap="flat" cmpd="sng" algn="ctr">
                      <a:solidFill>
                        <a:srgbClr val="10104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panose="02020603050405020304" pitchFamily="18" charset="0"/>
                        </a:rPr>
                        <a:t>Year_of_Experience</a:t>
                      </a:r>
                    </a:p>
                  </a:txBody>
                  <a:tcPr marL="77243" marR="77243" marT="77243" marB="77243">
                    <a:lnL w="7620" cap="flat" cmpd="sng" algn="ctr">
                      <a:solidFill>
                        <a:srgbClr val="10104B"/>
                      </a:solidFill>
                      <a:prstDash val="solid"/>
                      <a:round/>
                      <a:headEnd type="none" w="med" len="med"/>
                      <a:tailEnd type="none" w="med" len="med"/>
                    </a:lnL>
                    <a:lnR w="7620" cap="flat" cmpd="sng" algn="ctr">
                      <a:solidFill>
                        <a:srgbClr val="10104B"/>
                      </a:solidFill>
                      <a:prstDash val="solid"/>
                      <a:round/>
                      <a:headEnd type="none" w="med" len="med"/>
                      <a:tailEnd type="none" w="med" len="med"/>
                    </a:lnR>
                    <a:lnT w="7620" cap="flat" cmpd="sng" algn="ctr">
                      <a:solidFill>
                        <a:srgbClr val="10104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833922717"/>
                  </a:ext>
                </a:extLst>
              </a:tr>
              <a:tr h="566446">
                <a:tc>
                  <a:txBody>
                    <a:bodyPr/>
                    <a:lstStyle/>
                    <a:p>
                      <a:pPr algn="just" fontAlgn="t"/>
                      <a:r>
                        <a:rPr lang="en-IN" sz="1800">
                          <a:solidFill>
                            <a:srgbClr val="333333"/>
                          </a:solidFill>
                          <a:effectLst/>
                          <a:latin typeface="inter-regular"/>
                        </a:rPr>
                        <a:t>1</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Prashant Wagh</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R&amp;D</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49000</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1</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21888431"/>
                  </a:ext>
                </a:extLst>
              </a:tr>
              <a:tr h="566446">
                <a:tc>
                  <a:txBody>
                    <a:bodyPr/>
                    <a:lstStyle/>
                    <a:p>
                      <a:pPr algn="just" fontAlgn="t"/>
                      <a:r>
                        <a:rPr lang="en-IN" sz="1800">
                          <a:solidFill>
                            <a:srgbClr val="333333"/>
                          </a:solidFill>
                          <a:effectLst/>
                          <a:latin typeface="inter-regular"/>
                        </a:rPr>
                        <a:t>2</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Abhishek Pawar</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Production</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45000</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1</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48011522"/>
                  </a:ext>
                </a:extLst>
              </a:tr>
              <a:tr h="566446">
                <a:tc>
                  <a:txBody>
                    <a:bodyPr/>
                    <a:lstStyle/>
                    <a:p>
                      <a:pPr algn="just" fontAlgn="t"/>
                      <a:r>
                        <a:rPr lang="en-IN" sz="1800">
                          <a:solidFill>
                            <a:srgbClr val="333333"/>
                          </a:solidFill>
                          <a:effectLst/>
                          <a:latin typeface="inter-regular"/>
                        </a:rPr>
                        <a:t>3</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Gautam Jain</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Development</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56000</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4</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3408330"/>
                  </a:ext>
                </a:extLst>
              </a:tr>
              <a:tr h="566446">
                <a:tc>
                  <a:txBody>
                    <a:bodyPr/>
                    <a:lstStyle/>
                    <a:p>
                      <a:pPr algn="just" fontAlgn="t"/>
                      <a:r>
                        <a:rPr lang="en-IN" sz="1800">
                          <a:solidFill>
                            <a:srgbClr val="333333"/>
                          </a:solidFill>
                          <a:effectLst/>
                          <a:latin typeface="inter-regular"/>
                        </a:rPr>
                        <a:t>4</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Shubham Mahale</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Accounts</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57000</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2</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56059003"/>
                  </a:ext>
                </a:extLst>
              </a:tr>
              <a:tr h="566446">
                <a:tc>
                  <a:txBody>
                    <a:bodyPr/>
                    <a:lstStyle/>
                    <a:p>
                      <a:pPr algn="just" fontAlgn="t"/>
                      <a:r>
                        <a:rPr lang="en-IN" sz="1800">
                          <a:solidFill>
                            <a:srgbClr val="333333"/>
                          </a:solidFill>
                          <a:effectLst/>
                          <a:latin typeface="inter-regular"/>
                        </a:rPr>
                        <a:t>5</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Rahul Thakur</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Production</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76000</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4</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42400851"/>
                  </a:ext>
                </a:extLst>
              </a:tr>
              <a:tr h="566446">
                <a:tc>
                  <a:txBody>
                    <a:bodyPr/>
                    <a:lstStyle/>
                    <a:p>
                      <a:pPr algn="just" fontAlgn="t"/>
                      <a:r>
                        <a:rPr lang="en-IN" sz="1800">
                          <a:solidFill>
                            <a:srgbClr val="333333"/>
                          </a:solidFill>
                          <a:effectLst/>
                          <a:latin typeface="inter-regular"/>
                        </a:rPr>
                        <a:t>6</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Bhushan Wagh</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R&amp;D</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75000</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2</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00926652"/>
                  </a:ext>
                </a:extLst>
              </a:tr>
              <a:tr h="334718">
                <a:tc>
                  <a:txBody>
                    <a:bodyPr/>
                    <a:lstStyle/>
                    <a:p>
                      <a:pPr algn="just" fontAlgn="t"/>
                      <a:r>
                        <a:rPr lang="en-IN" sz="1800">
                          <a:solidFill>
                            <a:srgbClr val="333333"/>
                          </a:solidFill>
                          <a:effectLst/>
                          <a:latin typeface="inter-regular"/>
                        </a:rPr>
                        <a:t>7</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Anand Singh</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Marketing</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28000</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a:solidFill>
                            <a:srgbClr val="333333"/>
                          </a:solidFill>
                          <a:effectLst/>
                          <a:latin typeface="inter-regular"/>
                        </a:rPr>
                        <a:t>1</a:t>
                      </a:r>
                    </a:p>
                  </a:txBody>
                  <a:tcPr marL="51495" marR="51495" marT="51495" marB="5149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22965059"/>
                  </a:ext>
                </a:extLst>
              </a:tr>
            </a:tbl>
          </a:graphicData>
        </a:graphic>
      </p:graphicFrame>
    </p:spTree>
    <p:extLst>
      <p:ext uri="{BB962C8B-B14F-4D97-AF65-F5344CB8AC3E}">
        <p14:creationId xmlns:p14="http://schemas.microsoft.com/office/powerpoint/2010/main" val="36809942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B7F3-9B7E-D633-B7EA-AE61414524FA}"/>
              </a:ext>
            </a:extLst>
          </p:cNvPr>
          <p:cNvSpPr>
            <a:spLocks noGrp="1"/>
          </p:cNvSpPr>
          <p:nvPr>
            <p:ph type="title"/>
          </p:nvPr>
        </p:nvSpPr>
        <p:spPr/>
        <p:txBody>
          <a:bodyPr/>
          <a:lstStyle/>
          <a:p>
            <a:pPr algn="ctr"/>
            <a:r>
              <a:rPr lang="en-US" dirty="0"/>
              <a:t>UNION</a:t>
            </a:r>
            <a:br>
              <a:rPr lang="en-US" dirty="0"/>
            </a:br>
            <a:endParaRPr lang="en-IN" dirty="0"/>
          </a:p>
        </p:txBody>
      </p:sp>
      <p:sp>
        <p:nvSpPr>
          <p:cNvPr id="3" name="Content Placeholder 2">
            <a:extLst>
              <a:ext uri="{FF2B5EF4-FFF2-40B4-BE49-F238E27FC236}">
                <a16:creationId xmlns:a16="http://schemas.microsoft.com/office/drawing/2014/main" id="{D508D6BC-E3CD-243F-A6D3-C9D8D9F9C52E}"/>
              </a:ext>
            </a:extLst>
          </p:cNvPr>
          <p:cNvSpPr>
            <a:spLocks noGrp="1"/>
          </p:cNvSpPr>
          <p:nvPr>
            <p:ph idx="1"/>
          </p:nvPr>
        </p:nvSpPr>
        <p:spPr/>
        <p:txBody>
          <a:bodyPr>
            <a:normAutofit fontScale="92500" lnSpcReduction="10000"/>
          </a:bodyPr>
          <a:lstStyle/>
          <a:p>
            <a:r>
              <a:rPr lang="en-US" dirty="0"/>
              <a:t>UNION will be used to combine the result of two select statements.</a:t>
            </a:r>
          </a:p>
          <a:p>
            <a:r>
              <a:rPr lang="en-US" dirty="0"/>
              <a:t>Duplicate rows will be eliminated from the results obtained after performing the UNION operation.</a:t>
            </a:r>
          </a:p>
          <a:p>
            <a:r>
              <a:rPr lang="en-US" dirty="0"/>
              <a:t>Example 1:</a:t>
            </a:r>
          </a:p>
          <a:p>
            <a:r>
              <a:rPr lang="en-US" dirty="0"/>
              <a:t>Write a query to perform union between the table </a:t>
            </a:r>
            <a:r>
              <a:rPr lang="en-US" dirty="0" err="1"/>
              <a:t>t_employees</a:t>
            </a:r>
            <a:r>
              <a:rPr lang="en-US" dirty="0"/>
              <a:t> and the table t2_employees.</a:t>
            </a:r>
          </a:p>
          <a:p>
            <a:pPr marL="0" indent="0" algn="r">
              <a:buNone/>
            </a:pPr>
            <a:r>
              <a:rPr lang="en-US" dirty="0">
                <a:solidFill>
                  <a:srgbClr val="FF0000"/>
                </a:solidFill>
              </a:rPr>
              <a:t>    SELECT *FROM </a:t>
            </a:r>
            <a:r>
              <a:rPr lang="en-US" dirty="0" err="1">
                <a:solidFill>
                  <a:srgbClr val="FF0000"/>
                </a:solidFill>
              </a:rPr>
              <a:t>t_employees</a:t>
            </a:r>
            <a:r>
              <a:rPr lang="en-US" dirty="0">
                <a:solidFill>
                  <a:srgbClr val="FF0000"/>
                </a:solidFill>
              </a:rPr>
              <a:t> UNION SELECT *FROM t2_employees</a:t>
            </a:r>
            <a:r>
              <a:rPr lang="en-US" dirty="0"/>
              <a:t>;  </a:t>
            </a:r>
          </a:p>
          <a:p>
            <a:pPr algn="just"/>
            <a:r>
              <a:rPr lang="en-US" dirty="0"/>
              <a:t>Here, in a single query, we have written two SELECT queries. The first SELECT query will fetch the records from the </a:t>
            </a:r>
            <a:r>
              <a:rPr lang="en-US" dirty="0" err="1"/>
              <a:t>t_employees</a:t>
            </a:r>
            <a:r>
              <a:rPr lang="en-US" dirty="0"/>
              <a:t> table and perform a UNION operation with the records fetched by the second SELECT query from the t2_employees table.</a:t>
            </a:r>
            <a:endParaRPr lang="en-IN" dirty="0"/>
          </a:p>
        </p:txBody>
      </p:sp>
    </p:spTree>
    <p:extLst>
      <p:ext uri="{BB962C8B-B14F-4D97-AF65-F5344CB8AC3E}">
        <p14:creationId xmlns:p14="http://schemas.microsoft.com/office/powerpoint/2010/main" val="23334199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C0B6-FE3F-E91E-E61F-52861EC704D1}"/>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1689BCD9-8E2C-4048-D8C9-320ABD74F788}"/>
              </a:ext>
            </a:extLst>
          </p:cNvPr>
          <p:cNvGraphicFramePr>
            <a:graphicFrameLocks noGrp="1"/>
          </p:cNvGraphicFramePr>
          <p:nvPr>
            <p:ph idx="1"/>
            <p:extLst>
              <p:ext uri="{D42A27DB-BD31-4B8C-83A1-F6EECF244321}">
                <p14:modId xmlns:p14="http://schemas.microsoft.com/office/powerpoint/2010/main" val="1323169558"/>
              </p:ext>
            </p:extLst>
          </p:nvPr>
        </p:nvGraphicFramePr>
        <p:xfrm>
          <a:off x="911135" y="1181361"/>
          <a:ext cx="10369730" cy="5311514"/>
        </p:xfrm>
        <a:graphic>
          <a:graphicData uri="http://schemas.openxmlformats.org/drawingml/2006/table">
            <a:tbl>
              <a:tblPr/>
              <a:tblGrid>
                <a:gridCol w="1018901">
                  <a:extLst>
                    <a:ext uri="{9D8B030D-6E8A-4147-A177-3AD203B41FA5}">
                      <a16:colId xmlns:a16="http://schemas.microsoft.com/office/drawing/2014/main" val="2959049082"/>
                    </a:ext>
                  </a:extLst>
                </a:gridCol>
                <a:gridCol w="3128991">
                  <a:extLst>
                    <a:ext uri="{9D8B030D-6E8A-4147-A177-3AD203B41FA5}">
                      <a16:colId xmlns:a16="http://schemas.microsoft.com/office/drawing/2014/main" val="87423878"/>
                    </a:ext>
                  </a:extLst>
                </a:gridCol>
                <a:gridCol w="2073946">
                  <a:extLst>
                    <a:ext uri="{9D8B030D-6E8A-4147-A177-3AD203B41FA5}">
                      <a16:colId xmlns:a16="http://schemas.microsoft.com/office/drawing/2014/main" val="900125760"/>
                    </a:ext>
                  </a:extLst>
                </a:gridCol>
                <a:gridCol w="2073946">
                  <a:extLst>
                    <a:ext uri="{9D8B030D-6E8A-4147-A177-3AD203B41FA5}">
                      <a16:colId xmlns:a16="http://schemas.microsoft.com/office/drawing/2014/main" val="2785436668"/>
                    </a:ext>
                  </a:extLst>
                </a:gridCol>
                <a:gridCol w="2073946">
                  <a:extLst>
                    <a:ext uri="{9D8B030D-6E8A-4147-A177-3AD203B41FA5}">
                      <a16:colId xmlns:a16="http://schemas.microsoft.com/office/drawing/2014/main" val="1124657626"/>
                    </a:ext>
                  </a:extLst>
                </a:gridCol>
              </a:tblGrid>
              <a:tr h="481254">
                <a:tc>
                  <a:txBody>
                    <a:bodyPr/>
                    <a:lstStyle/>
                    <a:p>
                      <a:pPr algn="l" fontAlgn="t"/>
                      <a:r>
                        <a:rPr lang="en-IN" sz="2400">
                          <a:solidFill>
                            <a:srgbClr val="000000"/>
                          </a:solidFill>
                          <a:effectLst/>
                          <a:latin typeface="Times New Roman" panose="02020603050405020304" pitchFamily="18" charset="0"/>
                          <a:cs typeface="Times New Roman" panose="02020603050405020304" pitchFamily="18" charset="0"/>
                        </a:rPr>
                        <a:t>ID</a:t>
                      </a:r>
                    </a:p>
                  </a:txBody>
                  <a:tcPr marL="60157" marR="60157" marT="60157" marB="60157">
                    <a:lnL w="7620" cap="flat" cmpd="sng" algn="ctr">
                      <a:solidFill>
                        <a:srgbClr val="E0E336"/>
                      </a:solidFill>
                      <a:prstDash val="solid"/>
                      <a:round/>
                      <a:headEnd type="none" w="med" len="med"/>
                      <a:tailEnd type="none" w="med" len="med"/>
                    </a:lnL>
                    <a:lnR w="7620" cap="flat" cmpd="sng" algn="ctr">
                      <a:solidFill>
                        <a:srgbClr val="E0E336"/>
                      </a:solidFill>
                      <a:prstDash val="solid"/>
                      <a:round/>
                      <a:headEnd type="none" w="med" len="med"/>
                      <a:tailEnd type="none" w="med" len="med"/>
                    </a:lnR>
                    <a:lnT w="7620" cap="flat" cmpd="sng" algn="ctr">
                      <a:solidFill>
                        <a:srgbClr val="E0E33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cs typeface="Times New Roman" panose="02020603050405020304" pitchFamily="18" charset="0"/>
                        </a:rPr>
                        <a:t>Name</a:t>
                      </a:r>
                    </a:p>
                  </a:txBody>
                  <a:tcPr marL="60157" marR="60157" marT="60157" marB="60157">
                    <a:lnL w="7620" cap="flat" cmpd="sng" algn="ctr">
                      <a:solidFill>
                        <a:srgbClr val="E0E336"/>
                      </a:solidFill>
                      <a:prstDash val="solid"/>
                      <a:round/>
                      <a:headEnd type="none" w="med" len="med"/>
                      <a:tailEnd type="none" w="med" len="med"/>
                    </a:lnL>
                    <a:lnR w="7620" cap="flat" cmpd="sng" algn="ctr">
                      <a:solidFill>
                        <a:srgbClr val="E0E336"/>
                      </a:solidFill>
                      <a:prstDash val="solid"/>
                      <a:round/>
                      <a:headEnd type="none" w="med" len="med"/>
                      <a:tailEnd type="none" w="med" len="med"/>
                    </a:lnR>
                    <a:lnT w="7620" cap="flat" cmpd="sng" algn="ctr">
                      <a:solidFill>
                        <a:srgbClr val="E0E33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cs typeface="Times New Roman" panose="02020603050405020304" pitchFamily="18" charset="0"/>
                        </a:rPr>
                        <a:t>Department</a:t>
                      </a:r>
                    </a:p>
                  </a:txBody>
                  <a:tcPr marL="60157" marR="60157" marT="60157" marB="60157">
                    <a:lnL w="7620" cap="flat" cmpd="sng" algn="ctr">
                      <a:solidFill>
                        <a:srgbClr val="E0E336"/>
                      </a:solidFill>
                      <a:prstDash val="solid"/>
                      <a:round/>
                      <a:headEnd type="none" w="med" len="med"/>
                      <a:tailEnd type="none" w="med" len="med"/>
                    </a:lnL>
                    <a:lnR w="7620" cap="flat" cmpd="sng" algn="ctr">
                      <a:solidFill>
                        <a:srgbClr val="E0E336"/>
                      </a:solidFill>
                      <a:prstDash val="solid"/>
                      <a:round/>
                      <a:headEnd type="none" w="med" len="med"/>
                      <a:tailEnd type="none" w="med" len="med"/>
                    </a:lnR>
                    <a:lnT w="7620" cap="flat" cmpd="sng" algn="ctr">
                      <a:solidFill>
                        <a:srgbClr val="E0E33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cs typeface="Times New Roman" panose="02020603050405020304" pitchFamily="18" charset="0"/>
                        </a:rPr>
                        <a:t>Salary</a:t>
                      </a:r>
                    </a:p>
                  </a:txBody>
                  <a:tcPr marL="60157" marR="60157" marT="60157" marB="60157">
                    <a:lnL w="7620" cap="flat" cmpd="sng" algn="ctr">
                      <a:solidFill>
                        <a:srgbClr val="E0E336"/>
                      </a:solidFill>
                      <a:prstDash val="solid"/>
                      <a:round/>
                      <a:headEnd type="none" w="med" len="med"/>
                      <a:tailEnd type="none" w="med" len="med"/>
                    </a:lnL>
                    <a:lnR w="7620" cap="flat" cmpd="sng" algn="ctr">
                      <a:solidFill>
                        <a:srgbClr val="E0E336"/>
                      </a:solidFill>
                      <a:prstDash val="solid"/>
                      <a:round/>
                      <a:headEnd type="none" w="med" len="med"/>
                      <a:tailEnd type="none" w="med" len="med"/>
                    </a:lnR>
                    <a:lnT w="7620" cap="flat" cmpd="sng" algn="ctr">
                      <a:solidFill>
                        <a:srgbClr val="E0E33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a:solidFill>
                            <a:srgbClr val="000000"/>
                          </a:solidFill>
                          <a:effectLst/>
                          <a:latin typeface="Times New Roman" panose="02020603050405020304" pitchFamily="18" charset="0"/>
                          <a:cs typeface="Times New Roman" panose="02020603050405020304" pitchFamily="18" charset="0"/>
                        </a:rPr>
                        <a:t>Year_of_Experience</a:t>
                      </a:r>
                    </a:p>
                  </a:txBody>
                  <a:tcPr marL="60157" marR="60157" marT="60157" marB="60157">
                    <a:lnL w="7620" cap="flat" cmpd="sng" algn="ctr">
                      <a:solidFill>
                        <a:srgbClr val="E0E336"/>
                      </a:solidFill>
                      <a:prstDash val="solid"/>
                      <a:round/>
                      <a:headEnd type="none" w="med" len="med"/>
                      <a:tailEnd type="none" w="med" len="med"/>
                    </a:lnL>
                    <a:lnR w="7620" cap="flat" cmpd="sng" algn="ctr">
                      <a:solidFill>
                        <a:srgbClr val="E0E336"/>
                      </a:solidFill>
                      <a:prstDash val="solid"/>
                      <a:round/>
                      <a:headEnd type="none" w="med" len="med"/>
                      <a:tailEnd type="none" w="med" len="med"/>
                    </a:lnR>
                    <a:lnT w="7620" cap="flat" cmpd="sng" algn="ctr">
                      <a:solidFill>
                        <a:srgbClr val="E0E33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02325064"/>
                  </a:ext>
                </a:extLst>
              </a:tr>
              <a:tr h="260679">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1</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Soniya Jain</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Udaipur</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89</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Physics</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44044760"/>
                  </a:ext>
                </a:extLst>
              </a:tr>
              <a:tr h="441149">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2</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Harshada Sharma</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Kanpur</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92</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Chemistry</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21674155"/>
                  </a:ext>
                </a:extLst>
              </a:tr>
              <a:tr h="441149">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3</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Anuja Rajput</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Jaipur</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78</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History</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82866174"/>
                  </a:ext>
                </a:extLst>
              </a:tr>
              <a:tr h="441149">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4</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Pranali Singh</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Nashik</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88</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Geography</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78903373"/>
                  </a:ext>
                </a:extLst>
              </a:tr>
              <a:tr h="441149">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5</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Renuka Deshmukh</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Panipat</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90</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Biology</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13890891"/>
                  </a:ext>
                </a:extLst>
              </a:tr>
              <a:tr h="441149">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6</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Swati Kumari</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Faridabad</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93</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English</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65671869"/>
                  </a:ext>
                </a:extLst>
              </a:tr>
              <a:tr h="441149">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7</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Prachi Jaiswal</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Gurugram</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96</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Hindi</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92361832"/>
                  </a:ext>
                </a:extLst>
              </a:tr>
              <a:tr h="260679">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2</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Ishwari Dixit</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Delhi</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86</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Hindi</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44679076"/>
                  </a:ext>
                </a:extLst>
              </a:tr>
              <a:tr h="260679">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4</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Pakhi Arora</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Surat</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70</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Sanskrit</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46130038"/>
                  </a:ext>
                </a:extLst>
              </a:tr>
              <a:tr h="441149">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6</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Jayshree Patel</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Pune</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a:solidFill>
                            <a:srgbClr val="333333"/>
                          </a:solidFill>
                          <a:effectLst/>
                          <a:latin typeface="Times New Roman" panose="02020603050405020304" pitchFamily="18" charset="0"/>
                          <a:cs typeface="Times New Roman" panose="02020603050405020304" pitchFamily="18" charset="0"/>
                        </a:rPr>
                        <a:t>91</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dirty="0">
                          <a:solidFill>
                            <a:srgbClr val="333333"/>
                          </a:solidFill>
                          <a:effectLst/>
                          <a:latin typeface="Times New Roman" panose="02020603050405020304" pitchFamily="18" charset="0"/>
                          <a:cs typeface="Times New Roman" panose="02020603050405020304" pitchFamily="18" charset="0"/>
                        </a:rPr>
                        <a:t>Maths</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95908048"/>
                  </a:ext>
                </a:extLst>
              </a:tr>
            </a:tbl>
          </a:graphicData>
        </a:graphic>
      </p:graphicFrame>
    </p:spTree>
    <p:extLst>
      <p:ext uri="{BB962C8B-B14F-4D97-AF65-F5344CB8AC3E}">
        <p14:creationId xmlns:p14="http://schemas.microsoft.com/office/powerpoint/2010/main" val="41399814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DA53-93A6-3BFE-404A-7D4FD936DEED}"/>
              </a:ext>
            </a:extLst>
          </p:cNvPr>
          <p:cNvSpPr>
            <a:spLocks noGrp="1"/>
          </p:cNvSpPr>
          <p:nvPr>
            <p:ph type="title"/>
          </p:nvPr>
        </p:nvSpPr>
        <p:spPr/>
        <p:txBody>
          <a:bodyPr/>
          <a:lstStyle/>
          <a:p>
            <a:pPr algn="ctr"/>
            <a:r>
              <a:rPr lang="en-US" dirty="0"/>
              <a:t>UNION ALL</a:t>
            </a:r>
            <a:br>
              <a:rPr lang="en-US" dirty="0"/>
            </a:br>
            <a:endParaRPr lang="en-IN" dirty="0"/>
          </a:p>
        </p:txBody>
      </p:sp>
      <p:sp>
        <p:nvSpPr>
          <p:cNvPr id="3" name="Content Placeholder 2">
            <a:extLst>
              <a:ext uri="{FF2B5EF4-FFF2-40B4-BE49-F238E27FC236}">
                <a16:creationId xmlns:a16="http://schemas.microsoft.com/office/drawing/2014/main" id="{70CDC33D-E075-223C-80BC-22DE44A55106}"/>
              </a:ext>
            </a:extLst>
          </p:cNvPr>
          <p:cNvSpPr>
            <a:spLocks noGrp="1"/>
          </p:cNvSpPr>
          <p:nvPr>
            <p:ph idx="1"/>
          </p:nvPr>
        </p:nvSpPr>
        <p:spPr/>
        <p:txBody>
          <a:bodyPr>
            <a:normAutofit fontScale="85000" lnSpcReduction="20000"/>
          </a:bodyPr>
          <a:lstStyle/>
          <a:p>
            <a:pPr algn="just"/>
            <a:r>
              <a:rPr lang="en-US" dirty="0"/>
              <a:t>This operator combines all the records from both the queries.</a:t>
            </a:r>
          </a:p>
          <a:p>
            <a:pPr algn="just"/>
            <a:r>
              <a:rPr lang="en-US" dirty="0"/>
              <a:t>Duplicate rows will be not be eliminated from the results obtained after performing the UNION ALL operation.</a:t>
            </a:r>
          </a:p>
          <a:p>
            <a:pPr algn="just"/>
            <a:r>
              <a:rPr lang="en-US" dirty="0"/>
              <a:t>Example 1:</a:t>
            </a:r>
          </a:p>
          <a:p>
            <a:pPr algn="just"/>
            <a:endParaRPr lang="en-US" dirty="0"/>
          </a:p>
          <a:p>
            <a:pPr algn="just"/>
            <a:r>
              <a:rPr lang="en-US" dirty="0"/>
              <a:t>Write a query to perform union all operation between the table </a:t>
            </a:r>
            <a:r>
              <a:rPr lang="en-US" dirty="0" err="1"/>
              <a:t>t_employees</a:t>
            </a:r>
            <a:r>
              <a:rPr lang="en-US" dirty="0"/>
              <a:t> and the table t2_employees.</a:t>
            </a:r>
          </a:p>
          <a:p>
            <a:pPr algn="just"/>
            <a:endParaRPr lang="en-US" dirty="0"/>
          </a:p>
          <a:p>
            <a:pPr algn="just"/>
            <a:r>
              <a:rPr lang="en-US" dirty="0" err="1"/>
              <a:t>mysql</a:t>
            </a:r>
            <a:r>
              <a:rPr lang="en-US" dirty="0"/>
              <a:t>&gt; SELECT *FROM </a:t>
            </a:r>
            <a:r>
              <a:rPr lang="en-US" dirty="0" err="1"/>
              <a:t>t_employees</a:t>
            </a:r>
            <a:r>
              <a:rPr lang="en-US" dirty="0"/>
              <a:t> UNION ALL SELECT *FROM t2_employees;  </a:t>
            </a:r>
          </a:p>
          <a:p>
            <a:pPr algn="just"/>
            <a:r>
              <a:rPr lang="en-US" dirty="0"/>
              <a:t>Here, in a single query, we have written two SELECT queries. The first SELECT query will fetch the records from the </a:t>
            </a:r>
            <a:r>
              <a:rPr lang="en-US" dirty="0" err="1"/>
              <a:t>t_employees</a:t>
            </a:r>
            <a:r>
              <a:rPr lang="en-US" dirty="0"/>
              <a:t> table and perform UNION ALL operation with the records fetched by the second SELECT query from the t2_employees table.</a:t>
            </a:r>
            <a:endParaRPr lang="en-IN" dirty="0"/>
          </a:p>
        </p:txBody>
      </p:sp>
    </p:spTree>
    <p:extLst>
      <p:ext uri="{BB962C8B-B14F-4D97-AF65-F5344CB8AC3E}">
        <p14:creationId xmlns:p14="http://schemas.microsoft.com/office/powerpoint/2010/main" val="38639672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B7F3-9B7E-D633-B7EA-AE61414524FA}"/>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E147AACA-D246-A694-75C2-699D805A681B}"/>
              </a:ext>
            </a:extLst>
          </p:cNvPr>
          <p:cNvGraphicFramePr>
            <a:graphicFrameLocks noGrp="1"/>
          </p:cNvGraphicFramePr>
          <p:nvPr>
            <p:ph idx="1"/>
            <p:extLst>
              <p:ext uri="{D42A27DB-BD31-4B8C-83A1-F6EECF244321}">
                <p14:modId xmlns:p14="http://schemas.microsoft.com/office/powerpoint/2010/main" val="2652323950"/>
              </p:ext>
            </p:extLst>
          </p:nvPr>
        </p:nvGraphicFramePr>
        <p:xfrm>
          <a:off x="766353" y="801190"/>
          <a:ext cx="10398035" cy="4858601"/>
        </p:xfrm>
        <a:graphic>
          <a:graphicData uri="http://schemas.openxmlformats.org/drawingml/2006/table">
            <a:tbl>
              <a:tblPr/>
              <a:tblGrid>
                <a:gridCol w="696601">
                  <a:extLst>
                    <a:ext uri="{9D8B030D-6E8A-4147-A177-3AD203B41FA5}">
                      <a16:colId xmlns:a16="http://schemas.microsoft.com/office/drawing/2014/main" val="1023873051"/>
                    </a:ext>
                  </a:extLst>
                </a:gridCol>
                <a:gridCol w="1733007">
                  <a:extLst>
                    <a:ext uri="{9D8B030D-6E8A-4147-A177-3AD203B41FA5}">
                      <a16:colId xmlns:a16="http://schemas.microsoft.com/office/drawing/2014/main" val="2279622237"/>
                    </a:ext>
                  </a:extLst>
                </a:gridCol>
                <a:gridCol w="2763368">
                  <a:extLst>
                    <a:ext uri="{9D8B030D-6E8A-4147-A177-3AD203B41FA5}">
                      <a16:colId xmlns:a16="http://schemas.microsoft.com/office/drawing/2014/main" val="211674108"/>
                    </a:ext>
                  </a:extLst>
                </a:gridCol>
                <a:gridCol w="2417449">
                  <a:extLst>
                    <a:ext uri="{9D8B030D-6E8A-4147-A177-3AD203B41FA5}">
                      <a16:colId xmlns:a16="http://schemas.microsoft.com/office/drawing/2014/main" val="1854383907"/>
                    </a:ext>
                  </a:extLst>
                </a:gridCol>
                <a:gridCol w="2787610">
                  <a:extLst>
                    <a:ext uri="{9D8B030D-6E8A-4147-A177-3AD203B41FA5}">
                      <a16:colId xmlns:a16="http://schemas.microsoft.com/office/drawing/2014/main" val="3816410222"/>
                    </a:ext>
                  </a:extLst>
                </a:gridCol>
              </a:tblGrid>
              <a:tr h="353100">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ID</a:t>
                      </a:r>
                    </a:p>
                  </a:txBody>
                  <a:tcPr marL="40415" marR="40415" marT="40415" marB="40415">
                    <a:lnL w="7620" cap="flat" cmpd="sng" algn="ctr">
                      <a:solidFill>
                        <a:srgbClr val="00C913"/>
                      </a:solidFill>
                      <a:prstDash val="solid"/>
                      <a:round/>
                      <a:headEnd type="none" w="med" len="med"/>
                      <a:tailEnd type="none" w="med" len="med"/>
                    </a:lnL>
                    <a:lnR w="7620" cap="flat" cmpd="sng" algn="ctr">
                      <a:solidFill>
                        <a:srgbClr val="00C913"/>
                      </a:solidFill>
                      <a:prstDash val="solid"/>
                      <a:round/>
                      <a:headEnd type="none" w="med" len="med"/>
                      <a:tailEnd type="none" w="med" len="med"/>
                    </a:lnR>
                    <a:lnT w="7620" cap="flat" cmpd="sng" algn="ctr">
                      <a:solidFill>
                        <a:srgbClr val="00C91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Name</a:t>
                      </a:r>
                    </a:p>
                  </a:txBody>
                  <a:tcPr marL="40415" marR="40415" marT="40415" marB="40415">
                    <a:lnL w="7620" cap="flat" cmpd="sng" algn="ctr">
                      <a:solidFill>
                        <a:srgbClr val="00C913"/>
                      </a:solidFill>
                      <a:prstDash val="solid"/>
                      <a:round/>
                      <a:headEnd type="none" w="med" len="med"/>
                      <a:tailEnd type="none" w="med" len="med"/>
                    </a:lnL>
                    <a:lnR w="7620" cap="flat" cmpd="sng" algn="ctr">
                      <a:solidFill>
                        <a:srgbClr val="00C913"/>
                      </a:solidFill>
                      <a:prstDash val="solid"/>
                      <a:round/>
                      <a:headEnd type="none" w="med" len="med"/>
                      <a:tailEnd type="none" w="med" len="med"/>
                    </a:lnR>
                    <a:lnT w="7620" cap="flat" cmpd="sng" algn="ctr">
                      <a:solidFill>
                        <a:srgbClr val="00C91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dirty="0">
                          <a:solidFill>
                            <a:srgbClr val="000000"/>
                          </a:solidFill>
                          <a:effectLst/>
                          <a:latin typeface="Times New Roman" panose="02020603050405020304" pitchFamily="18" charset="0"/>
                          <a:cs typeface="Times New Roman" panose="02020603050405020304" pitchFamily="18" charset="0"/>
                        </a:rPr>
                        <a:t>Department</a:t>
                      </a:r>
                    </a:p>
                  </a:txBody>
                  <a:tcPr marL="40415" marR="40415" marT="40415" marB="40415">
                    <a:lnL w="7620" cap="flat" cmpd="sng" algn="ctr">
                      <a:solidFill>
                        <a:srgbClr val="00C913"/>
                      </a:solidFill>
                      <a:prstDash val="solid"/>
                      <a:round/>
                      <a:headEnd type="none" w="med" len="med"/>
                      <a:tailEnd type="none" w="med" len="med"/>
                    </a:lnL>
                    <a:lnR w="7620" cap="flat" cmpd="sng" algn="ctr">
                      <a:solidFill>
                        <a:srgbClr val="00C913"/>
                      </a:solidFill>
                      <a:prstDash val="solid"/>
                      <a:round/>
                      <a:headEnd type="none" w="med" len="med"/>
                      <a:tailEnd type="none" w="med" len="med"/>
                    </a:lnR>
                    <a:lnT w="7620" cap="flat" cmpd="sng" algn="ctr">
                      <a:solidFill>
                        <a:srgbClr val="00C91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Salary</a:t>
                      </a:r>
                    </a:p>
                  </a:txBody>
                  <a:tcPr marL="40415" marR="40415" marT="40415" marB="40415">
                    <a:lnL w="7620" cap="flat" cmpd="sng" algn="ctr">
                      <a:solidFill>
                        <a:srgbClr val="00C913"/>
                      </a:solidFill>
                      <a:prstDash val="solid"/>
                      <a:round/>
                      <a:headEnd type="none" w="med" len="med"/>
                      <a:tailEnd type="none" w="med" len="med"/>
                    </a:lnL>
                    <a:lnR w="7620" cap="flat" cmpd="sng" algn="ctr">
                      <a:solidFill>
                        <a:srgbClr val="00C913"/>
                      </a:solidFill>
                      <a:prstDash val="solid"/>
                      <a:round/>
                      <a:headEnd type="none" w="med" len="med"/>
                      <a:tailEnd type="none" w="med" len="med"/>
                    </a:lnR>
                    <a:lnT w="7620" cap="flat" cmpd="sng" algn="ctr">
                      <a:solidFill>
                        <a:srgbClr val="00C91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Year_of_Experience</a:t>
                      </a:r>
                    </a:p>
                  </a:txBody>
                  <a:tcPr marL="40415" marR="40415" marT="40415" marB="40415">
                    <a:lnL w="7620" cap="flat" cmpd="sng" algn="ctr">
                      <a:solidFill>
                        <a:srgbClr val="00C913"/>
                      </a:solidFill>
                      <a:prstDash val="solid"/>
                      <a:round/>
                      <a:headEnd type="none" w="med" len="med"/>
                      <a:tailEnd type="none" w="med" len="med"/>
                    </a:lnL>
                    <a:lnR w="7620" cap="flat" cmpd="sng" algn="ctr">
                      <a:solidFill>
                        <a:srgbClr val="00C913"/>
                      </a:solidFill>
                      <a:prstDash val="solid"/>
                      <a:round/>
                      <a:headEnd type="none" w="med" len="med"/>
                      <a:tailEnd type="none" w="med" len="med"/>
                    </a:lnR>
                    <a:lnT w="7620" cap="flat" cmpd="sng" algn="ctr">
                      <a:solidFill>
                        <a:srgbClr val="00C91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90853218"/>
                  </a:ext>
                </a:extLst>
              </a:tr>
              <a:tr h="323675">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1</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Aakash Singh</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Development</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72000</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2</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26057703"/>
                  </a:ext>
                </a:extLst>
              </a:tr>
              <a:tr h="323675">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2</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Abhishek Pawar</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Production</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45000</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1</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02964437"/>
                  </a:ext>
                </a:extLst>
              </a:tr>
              <a:tr h="323675">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3</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Pranav Deshmukh</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HR</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59900</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3</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87151871"/>
                  </a:ext>
                </a:extLst>
              </a:tr>
              <a:tr h="323675">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4</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Shubham Mahale</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Accounts</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57000</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2</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12822838"/>
                  </a:ext>
                </a:extLst>
              </a:tr>
              <a:tr h="323675">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5</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Sunil Kulkarni</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Development</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87000</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3</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22573827"/>
                  </a:ext>
                </a:extLst>
              </a:tr>
              <a:tr h="323675">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6</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Bhushan Wagh</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R&amp;D</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75000</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2</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54371238"/>
                  </a:ext>
                </a:extLst>
              </a:tr>
              <a:tr h="323675">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7</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Paras Jaiswal</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Marketing</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32000</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1</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81028156"/>
                  </a:ext>
                </a:extLst>
              </a:tr>
              <a:tr h="323675">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1</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Prashant Wagh</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R&amp;D</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49000</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1</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37176327"/>
                  </a:ext>
                </a:extLst>
              </a:tr>
              <a:tr h="323675">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2</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Abhishek Pawar</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Production</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45000</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1</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43820496"/>
                  </a:ext>
                </a:extLst>
              </a:tr>
              <a:tr h="323675">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3</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Gautam Jain</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Development</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56000</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4</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12204189"/>
                  </a:ext>
                </a:extLst>
              </a:tr>
              <a:tr h="323675">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4</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Shubham Mahale</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Accounts</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57000</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2</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11535638"/>
                  </a:ext>
                </a:extLst>
              </a:tr>
              <a:tr h="323675">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5</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Rahul Thakur</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Production</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76000</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4</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52706982"/>
                  </a:ext>
                </a:extLst>
              </a:tr>
              <a:tr h="323675">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6</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Times New Roman" panose="02020603050405020304" pitchFamily="18" charset="0"/>
                          <a:cs typeface="Times New Roman" panose="02020603050405020304" pitchFamily="18" charset="0"/>
                        </a:rPr>
                        <a:t>Bhushan </a:t>
                      </a:r>
                      <a:r>
                        <a:rPr lang="en-IN" sz="1600" dirty="0" err="1">
                          <a:solidFill>
                            <a:srgbClr val="333333"/>
                          </a:solidFill>
                          <a:effectLst/>
                          <a:latin typeface="Times New Roman" panose="02020603050405020304" pitchFamily="18" charset="0"/>
                          <a:cs typeface="Times New Roman" panose="02020603050405020304" pitchFamily="18" charset="0"/>
                        </a:rPr>
                        <a:t>Wagh</a:t>
                      </a:r>
                      <a:endParaRPr lang="en-IN" sz="1600" dirty="0">
                        <a:solidFill>
                          <a:srgbClr val="333333"/>
                        </a:solidFill>
                        <a:effectLst/>
                        <a:latin typeface="Times New Roman" panose="02020603050405020304" pitchFamily="18" charset="0"/>
                        <a:cs typeface="Times New Roman" panose="02020603050405020304" pitchFamily="18" charset="0"/>
                      </a:endParaRP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R&amp;D</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75000</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2</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64103281"/>
                  </a:ext>
                </a:extLst>
              </a:tr>
              <a:tr h="263675">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7</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Times New Roman" panose="02020603050405020304" pitchFamily="18" charset="0"/>
                          <a:cs typeface="Times New Roman" panose="02020603050405020304" pitchFamily="18" charset="0"/>
                        </a:rPr>
                        <a:t>Anand Singh</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Marketing</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Times New Roman" panose="02020603050405020304" pitchFamily="18" charset="0"/>
                          <a:cs typeface="Times New Roman" panose="02020603050405020304" pitchFamily="18" charset="0"/>
                        </a:rPr>
                        <a:t>28000</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Times New Roman" panose="02020603050405020304" pitchFamily="18" charset="0"/>
                          <a:cs typeface="Times New Roman" panose="02020603050405020304" pitchFamily="18" charset="0"/>
                        </a:rPr>
                        <a:t>1</a:t>
                      </a:r>
                    </a:p>
                  </a:txBody>
                  <a:tcPr marL="26943" marR="26943" marT="26943" marB="2694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78871216"/>
                  </a:ext>
                </a:extLst>
              </a:tr>
            </a:tbl>
          </a:graphicData>
        </a:graphic>
      </p:graphicFrame>
    </p:spTree>
    <p:extLst>
      <p:ext uri="{BB962C8B-B14F-4D97-AF65-F5344CB8AC3E}">
        <p14:creationId xmlns:p14="http://schemas.microsoft.com/office/powerpoint/2010/main" val="28173312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C0B6-FE3F-E91E-E61F-52861EC704D1}"/>
              </a:ext>
            </a:extLst>
          </p:cNvPr>
          <p:cNvSpPr>
            <a:spLocks noGrp="1"/>
          </p:cNvSpPr>
          <p:nvPr>
            <p:ph type="title"/>
          </p:nvPr>
        </p:nvSpPr>
        <p:spPr/>
        <p:txBody>
          <a:bodyPr/>
          <a:lstStyle/>
          <a:p>
            <a:pPr algn="ctr"/>
            <a:r>
              <a:rPr lang="en-US" dirty="0"/>
              <a:t>INTERSECT</a:t>
            </a:r>
            <a:endParaRPr lang="en-IN" dirty="0"/>
          </a:p>
        </p:txBody>
      </p:sp>
      <p:sp>
        <p:nvSpPr>
          <p:cNvPr id="3" name="Content Placeholder 2">
            <a:extLst>
              <a:ext uri="{FF2B5EF4-FFF2-40B4-BE49-F238E27FC236}">
                <a16:creationId xmlns:a16="http://schemas.microsoft.com/office/drawing/2014/main" id="{863BCAFE-0EFD-5C38-F1FC-D9E83BC2646B}"/>
              </a:ext>
            </a:extLst>
          </p:cNvPr>
          <p:cNvSpPr>
            <a:spLocks noGrp="1"/>
          </p:cNvSpPr>
          <p:nvPr>
            <p:ph idx="1"/>
          </p:nvPr>
        </p:nvSpPr>
        <p:spPr/>
        <p:txBody>
          <a:bodyPr>
            <a:normAutofit fontScale="92500" lnSpcReduction="10000"/>
          </a:bodyPr>
          <a:lstStyle/>
          <a:p>
            <a:pPr algn="just"/>
            <a:r>
              <a:rPr lang="en-US" dirty="0"/>
              <a:t>It is used to combine two SELECT statements, but it only returns the records which are common from both SELECT statements.</a:t>
            </a:r>
          </a:p>
          <a:p>
            <a:pPr algn="just"/>
            <a:r>
              <a:rPr lang="en-US" dirty="0"/>
              <a:t>Example 1:</a:t>
            </a:r>
          </a:p>
          <a:p>
            <a:pPr algn="just"/>
            <a:endParaRPr lang="en-US" dirty="0"/>
          </a:p>
          <a:p>
            <a:pPr algn="just"/>
            <a:r>
              <a:rPr lang="en-US" dirty="0"/>
              <a:t>Write a query to perform intersect operation between the table </a:t>
            </a:r>
            <a:r>
              <a:rPr lang="en-US" dirty="0" err="1"/>
              <a:t>t_employees</a:t>
            </a:r>
            <a:r>
              <a:rPr lang="en-US" dirty="0"/>
              <a:t> and the table t2_employees.</a:t>
            </a:r>
          </a:p>
          <a:p>
            <a:pPr marL="0" indent="0" algn="just">
              <a:buNone/>
            </a:pPr>
            <a:r>
              <a:rPr lang="en-US" dirty="0"/>
              <a:t>      </a:t>
            </a:r>
            <a:r>
              <a:rPr lang="en-US" dirty="0">
                <a:solidFill>
                  <a:srgbClr val="FF0000"/>
                </a:solidFill>
              </a:rPr>
              <a:t>SELECT *FROM </a:t>
            </a:r>
            <a:r>
              <a:rPr lang="en-US" dirty="0" err="1">
                <a:solidFill>
                  <a:srgbClr val="FF0000"/>
                </a:solidFill>
              </a:rPr>
              <a:t>t_employees</a:t>
            </a:r>
            <a:r>
              <a:rPr lang="en-US" dirty="0">
                <a:solidFill>
                  <a:srgbClr val="FF0000"/>
                </a:solidFill>
              </a:rPr>
              <a:t> INTERSECT SELECT *FROM t2_employees;  </a:t>
            </a:r>
          </a:p>
          <a:p>
            <a:pPr algn="just"/>
            <a:r>
              <a:rPr lang="en-US" dirty="0"/>
              <a:t>Here, in a single query, we have written two SELECT queries. The first SELECT query will fetch the records from the </a:t>
            </a:r>
            <a:r>
              <a:rPr lang="en-US" dirty="0" err="1"/>
              <a:t>t_employees</a:t>
            </a:r>
            <a:r>
              <a:rPr lang="en-US" dirty="0"/>
              <a:t> table and perform INTERSECT operation with the records fetched by the second SELECT query from the t2_employees table.</a:t>
            </a:r>
            <a:endParaRPr lang="en-IN" dirty="0"/>
          </a:p>
        </p:txBody>
      </p:sp>
    </p:spTree>
    <p:extLst>
      <p:ext uri="{BB962C8B-B14F-4D97-AF65-F5344CB8AC3E}">
        <p14:creationId xmlns:p14="http://schemas.microsoft.com/office/powerpoint/2010/main" val="2196712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6299</Words>
  <Application>Microsoft Office PowerPoint</Application>
  <PresentationFormat>Widescreen</PresentationFormat>
  <Paragraphs>1386</Paragraphs>
  <Slides>117</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117</vt:i4>
      </vt:variant>
    </vt:vector>
  </HeadingPairs>
  <TitlesOfParts>
    <vt:vector size="136" baseType="lpstr">
      <vt:lpstr>Arial</vt:lpstr>
      <vt:lpstr>Calibri</vt:lpstr>
      <vt:lpstr>Calibri Light</vt:lpstr>
      <vt:lpstr>Consolas</vt:lpstr>
      <vt:lpstr>erdana</vt:lpstr>
      <vt:lpstr>euclid_circular_a</vt:lpstr>
      <vt:lpstr>EuclidCircularA-Medium</vt:lpstr>
      <vt:lpstr>EuclidCircularA-Regular</vt:lpstr>
      <vt:lpstr>inter-bold</vt:lpstr>
      <vt:lpstr>inter-regular</vt:lpstr>
      <vt:lpstr>Nunito</vt:lpstr>
      <vt:lpstr>oxygen</vt:lpstr>
      <vt:lpstr>Poppins</vt:lpstr>
      <vt:lpstr>Segoe UI</vt:lpstr>
      <vt:lpstr>Times New Roman</vt:lpstr>
      <vt:lpstr>Times New Roman</vt:lpstr>
      <vt:lpstr>Verdana</vt:lpstr>
      <vt:lpstr>Wingdings</vt:lpstr>
      <vt:lpstr>Office Theme</vt:lpstr>
      <vt:lpstr>Database Commands</vt:lpstr>
      <vt:lpstr>SQL </vt:lpstr>
      <vt:lpstr>Types of SQL Commands </vt:lpstr>
      <vt:lpstr>Data Definition Language (DDL) </vt:lpstr>
      <vt:lpstr>PowerPoint Presentation</vt:lpstr>
      <vt:lpstr>PowerPoint Presentation</vt:lpstr>
      <vt:lpstr>PowerPoint Presentation</vt:lpstr>
      <vt:lpstr>PowerPoint Presentation</vt:lpstr>
      <vt:lpstr>Data Manipulation Language </vt:lpstr>
      <vt:lpstr>PowerPoint Presentation</vt:lpstr>
      <vt:lpstr>PowerPoint Presentation</vt:lpstr>
      <vt:lpstr>PowerPoint Presentation</vt:lpstr>
      <vt:lpstr>PowerPoint Presentation</vt:lpstr>
      <vt:lpstr>Data Control Language </vt:lpstr>
      <vt:lpstr>PowerPoint Presentation</vt:lpstr>
      <vt:lpstr>Transaction Control Language </vt:lpstr>
      <vt:lpstr>PowerPoint Presentation</vt:lpstr>
      <vt:lpstr>PowerPoint Presentation</vt:lpstr>
      <vt:lpstr>PowerPoint Presentation</vt:lpstr>
      <vt:lpstr>Data Query Language(DQL) </vt:lpstr>
      <vt:lpstr>SQL Constraints </vt:lpstr>
      <vt:lpstr>PowerPoint Presentation</vt:lpstr>
      <vt:lpstr>SQL Constraints </vt:lpstr>
      <vt:lpstr>SQL NOT NULL Constraint </vt:lpstr>
      <vt:lpstr>SQL UNIQUE Constraint </vt:lpstr>
      <vt:lpstr>SQL PRIMARY KEY Constraint </vt:lpstr>
      <vt:lpstr>PowerPoint Presentation</vt:lpstr>
      <vt:lpstr>SQL FOREIGN KEY Constraint </vt:lpstr>
      <vt:lpstr>PowerPoint Presentation</vt:lpstr>
      <vt:lpstr>PowerPoint Presentation</vt:lpstr>
      <vt:lpstr>PowerPoint Presentation</vt:lpstr>
      <vt:lpstr>PowerPoint Presentation</vt:lpstr>
      <vt:lpstr>SQL CHECK Constraint </vt:lpstr>
      <vt:lpstr>PowerPoint Presentation</vt:lpstr>
      <vt:lpstr>The SQL ORDER BY </vt:lpstr>
      <vt:lpstr>Output </vt:lpstr>
      <vt:lpstr>PowerPoint Presentation</vt:lpstr>
      <vt:lpstr>The SQL AND Operator </vt:lpstr>
      <vt:lpstr>PowerPoint Presentation</vt:lpstr>
      <vt:lpstr>The SQL OR Operator </vt:lpstr>
      <vt:lpstr>PowerPoint Presentation</vt:lpstr>
      <vt:lpstr>The NOT Operator </vt:lpstr>
      <vt:lpstr>PowerPoint Presentation</vt:lpstr>
      <vt:lpstr>   SQL MIN() and MAX() Functions   </vt:lpstr>
      <vt:lpstr>  </vt:lpstr>
      <vt:lpstr>The SQL COUNT() Function </vt:lpstr>
      <vt:lpstr>The SQL SUM() Function </vt:lpstr>
      <vt:lpstr>PowerPoint Presentation</vt:lpstr>
      <vt:lpstr>The SQL AVG() Function </vt:lpstr>
      <vt:lpstr>The SQL LIKE Operator </vt:lpstr>
      <vt:lpstr>PowerPoint Presentation</vt:lpstr>
      <vt:lpstr>PowerPoint Presentation</vt:lpstr>
      <vt:lpstr>PowerPoint Presentation</vt:lpstr>
      <vt:lpstr>PowerPoint Presentation</vt:lpstr>
      <vt:lpstr>PowerPoint Presentation</vt:lpstr>
      <vt:lpstr>The SQL IN Operator </vt:lpstr>
      <vt:lpstr>PowerPoint Presentation</vt:lpstr>
      <vt:lpstr>The SQL BETWEEN Operator </vt:lpstr>
      <vt:lpstr>PowerPoint Presentation</vt:lpstr>
      <vt:lpstr>SQL JOIN </vt:lpstr>
      <vt:lpstr>PowerPoint Presentation</vt:lpstr>
      <vt:lpstr>PowerPoint Presentation</vt:lpstr>
      <vt:lpstr>PowerPoint Presentation</vt:lpstr>
      <vt:lpstr> Types of SQL JOINs </vt:lpstr>
      <vt:lpstr>SQL INNER JOIN </vt:lpstr>
      <vt:lpstr>PowerPoint Presentation</vt:lpstr>
      <vt:lpstr>PowerPoint Presentation</vt:lpstr>
      <vt:lpstr>PowerPoint Presentation</vt:lpstr>
      <vt:lpstr>SQL LEFT JOIN </vt:lpstr>
      <vt:lpstr>PowerPoint Presentation</vt:lpstr>
      <vt:lpstr>PowerPoint Presentation</vt:lpstr>
      <vt:lpstr>INNER JOIN </vt:lpstr>
      <vt:lpstr>PowerPoint Presentation</vt:lpstr>
      <vt:lpstr>Example Queries(INNER JOIN)</vt:lpstr>
      <vt:lpstr>PowerPoint Presentation</vt:lpstr>
      <vt:lpstr>LEFT JOIN </vt:lpstr>
      <vt:lpstr>PowerPoint Presentation</vt:lpstr>
      <vt:lpstr>PowerPoint Presentation</vt:lpstr>
      <vt:lpstr>PowerPoint Presentation</vt:lpstr>
      <vt:lpstr>RIGHT JOIN </vt:lpstr>
      <vt:lpstr>PowerPoint Presentation</vt:lpstr>
      <vt:lpstr>PowerPoint Presentation</vt:lpstr>
      <vt:lpstr>PowerPoint Presentation</vt:lpstr>
      <vt:lpstr>FULL JOIN </vt:lpstr>
      <vt:lpstr>PowerPoint Presentation</vt:lpstr>
      <vt:lpstr>PowerPoint Presentation</vt:lpstr>
      <vt:lpstr>PowerPoint Presentation</vt:lpstr>
      <vt:lpstr>Mathematical Functions </vt:lpstr>
      <vt:lpstr>PowerPoint Presentation</vt:lpstr>
      <vt:lpstr>PowerPoint Presentation</vt:lpstr>
      <vt:lpstr>SET Operators in SQL </vt:lpstr>
      <vt:lpstr>Rules for SET operation</vt:lpstr>
      <vt:lpstr>Table 1: t_employees </vt:lpstr>
      <vt:lpstr>Table 2: t2_employees </vt:lpstr>
      <vt:lpstr>UNION </vt:lpstr>
      <vt:lpstr>PowerPoint Presentation</vt:lpstr>
      <vt:lpstr>UNION ALL </vt:lpstr>
      <vt:lpstr>PowerPoint Presentation</vt:lpstr>
      <vt:lpstr>INTERSECT</vt:lpstr>
      <vt:lpstr>PowerPoint Presentation</vt:lpstr>
      <vt:lpstr>MINUS </vt:lpstr>
      <vt:lpstr>PowerPoint Presentation</vt:lpstr>
      <vt:lpstr>The SQL GROUP BY Statement </vt:lpstr>
      <vt:lpstr>PowerPoint Presentation</vt:lpstr>
      <vt:lpstr>The SQL HAVING Clause </vt:lpstr>
      <vt:lpstr>PowerPoint Presentation</vt:lpstr>
      <vt:lpstr>SQL Subquery </vt:lpstr>
      <vt:lpstr>PowerPoint Presentation</vt:lpstr>
      <vt:lpstr>Subquery with SELECT statement </vt:lpstr>
      <vt:lpstr>PowerPoint Presentation</vt:lpstr>
      <vt:lpstr>PowerPoint Presentation</vt:lpstr>
      <vt:lpstr>Subquery with the INSERT statement </vt:lpstr>
      <vt:lpstr>PowerPoint Presentation</vt:lpstr>
      <vt:lpstr>Subquery with the UPDATE statement </vt:lpstr>
      <vt:lpstr>PowerPoint Presentation</vt:lpstr>
      <vt:lpstr>Subquery with the DELETE statement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CRUD operations</dc:title>
  <dc:creator>raja muthuraj</dc:creator>
  <cp:lastModifiedBy>raja muthuraj</cp:lastModifiedBy>
  <cp:revision>12</cp:revision>
  <dcterms:created xsi:type="dcterms:W3CDTF">2023-03-19T11:37:15Z</dcterms:created>
  <dcterms:modified xsi:type="dcterms:W3CDTF">2024-02-21T15:35:51Z</dcterms:modified>
</cp:coreProperties>
</file>