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0B3C4A-8795-42EF-B2C8-1156FBEE85B9}" type="datetimeFigureOut">
              <a:rPr lang="en-US" smtClean="0"/>
              <a:t>8/2/2025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812583-3D78-44EA-B64D-E2307123A4FE}" type="slidenum">
              <a:rPr lang="en-US" smtClean="0"/>
              <a:t>‹#›</a:t>
            </a:fld>
            <a:endParaRPr lang="en-US"/>
          </a:p>
        </p:txBody>
      </p:sp>
    </p:spTree>
    <p:extLst>
      <p:ext uri="{BB962C8B-B14F-4D97-AF65-F5344CB8AC3E}">
        <p14:creationId xmlns:p14="http://schemas.microsoft.com/office/powerpoint/2010/main" val="3471130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8/2/2025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5581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17452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9855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8/2/2025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759586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07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8/2/2025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507982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4740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7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629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09705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5628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8/2/2025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49431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10000"/>
          </a:bodyPr>
          <a:lstStyle/>
          <a:p>
            <a:r>
              <a:rPr lang="en-US" sz="2800" dirty="0" smtClean="0"/>
              <a:t>By Byte Builders:</a:t>
            </a:r>
            <a:r>
              <a:rPr lang="en-US" dirty="0" smtClean="0"/>
              <a:t/>
            </a:r>
            <a:br>
              <a:rPr lang="en-US" dirty="0" smtClean="0"/>
            </a:br>
            <a:r>
              <a:rPr lang="en-US" dirty="0" smtClean="0"/>
              <a:t>Arkin </a:t>
            </a:r>
            <a:r>
              <a:rPr lang="en-US" dirty="0" err="1" smtClean="0"/>
              <a:t>Kansra</a:t>
            </a:r>
            <a:r>
              <a:rPr lang="en-US" dirty="0" smtClean="0"/>
              <a:t> (Team Leader)</a:t>
            </a:r>
          </a:p>
          <a:p>
            <a:r>
              <a:rPr lang="en-US" dirty="0" err="1" smtClean="0"/>
              <a:t>Prapti</a:t>
            </a:r>
            <a:r>
              <a:rPr lang="en-US" dirty="0" smtClean="0"/>
              <a:t> Gupta</a:t>
            </a:r>
          </a:p>
          <a:p>
            <a:r>
              <a:rPr lang="en-US" dirty="0" err="1" smtClean="0"/>
              <a:t>Khushi</a:t>
            </a:r>
            <a:r>
              <a:rPr lang="en-US" dirty="0" smtClean="0"/>
              <a:t> </a:t>
            </a:r>
            <a:r>
              <a:rPr lang="en-US" dirty="0" err="1" smtClean="0"/>
              <a:t>Bhaskar</a:t>
            </a:r>
            <a:endParaRPr lang="en-US" dirty="0" smtClean="0"/>
          </a:p>
          <a:p>
            <a:r>
              <a:rPr lang="en-US" dirty="0" err="1" smtClean="0"/>
              <a:t>Akshat</a:t>
            </a:r>
            <a:r>
              <a:rPr lang="en-US" dirty="0" smtClean="0"/>
              <a:t> </a:t>
            </a:r>
            <a:r>
              <a:rPr lang="en-US" dirty="0" err="1" smtClean="0"/>
              <a:t>Chowdhary</a:t>
            </a:r>
            <a:endParaRPr lang="en-US" dirty="0"/>
          </a:p>
        </p:txBody>
      </p:sp>
      <p:pic>
        <p:nvPicPr>
          <p:cNvPr id="4" name="Picture 3"/>
          <p:cNvPicPr>
            <a:picLocks noChangeAspect="1"/>
          </p:cNvPicPr>
          <p:nvPr/>
        </p:nvPicPr>
        <p:blipFill>
          <a:blip r:embed="rId2"/>
          <a:stretch>
            <a:fillRect/>
          </a:stretch>
        </p:blipFill>
        <p:spPr>
          <a:xfrm>
            <a:off x="4019863" y="5064118"/>
            <a:ext cx="4209736" cy="1255077"/>
          </a:xfrm>
          <a:prstGeom prst="rect">
            <a:avLst/>
          </a:prstGeom>
        </p:spPr>
      </p:pic>
    </p:spTree>
    <p:extLst>
      <p:ext uri="{BB962C8B-B14F-4D97-AF65-F5344CB8AC3E}">
        <p14:creationId xmlns:p14="http://schemas.microsoft.com/office/powerpoint/2010/main" val="21404123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ASHA </a:t>
            </a:r>
            <a:r>
              <a:rPr lang="en-US" dirty="0" err="1"/>
              <a:t>Saathi</a:t>
            </a:r>
            <a:r>
              <a:rPr lang="en-US" dirty="0"/>
              <a:t>: 1-Click Health Summary Generator</a:t>
            </a:r>
          </a:p>
        </p:txBody>
      </p:sp>
      <p:sp>
        <p:nvSpPr>
          <p:cNvPr id="3" name="Content Placeholder 2"/>
          <p:cNvSpPr>
            <a:spLocks noGrp="1"/>
          </p:cNvSpPr>
          <p:nvPr>
            <p:ph idx="1"/>
          </p:nvPr>
        </p:nvSpPr>
        <p:spPr>
          <a:xfrm>
            <a:off x="677334" y="2160589"/>
            <a:ext cx="5784426" cy="3880773"/>
          </a:xfrm>
        </p:spPr>
        <p:txBody>
          <a:bodyPr anchor="ctr"/>
          <a:lstStyle/>
          <a:p>
            <a:r>
              <a:rPr lang="en-US" b="1" dirty="0" smtClean="0"/>
              <a:t>Core Pain</a:t>
            </a:r>
            <a:r>
              <a:rPr lang="en-US" dirty="0" smtClean="0"/>
              <a:t>: </a:t>
            </a:r>
            <a:r>
              <a:rPr lang="en-US" dirty="0"/>
              <a:t>ASHA workers are overwhelmed with multiple apps and complex medical </a:t>
            </a:r>
            <a:r>
              <a:rPr lang="en-US" dirty="0" smtClean="0"/>
              <a:t>reports</a:t>
            </a:r>
          </a:p>
          <a:p>
            <a:endParaRPr lang="en-US" dirty="0" smtClean="0"/>
          </a:p>
          <a:p>
            <a:r>
              <a:rPr lang="en-US" b="1" dirty="0" smtClean="0"/>
              <a:t>Mission</a:t>
            </a:r>
            <a:r>
              <a:rPr lang="en-US" dirty="0" smtClean="0"/>
              <a:t>: </a:t>
            </a:r>
            <a:r>
              <a:rPr lang="en-US" dirty="0"/>
              <a:t>An app that scans reports (OCR) and fuses data from mock </a:t>
            </a:r>
            <a:r>
              <a:rPr lang="en-US" dirty="0" err="1"/>
              <a:t>govt</a:t>
            </a:r>
            <a:r>
              <a:rPr lang="en-US" dirty="0"/>
              <a:t> APIs, outputting a simple, vernacular </a:t>
            </a:r>
            <a:r>
              <a:rPr lang="en-US" dirty="0" smtClean="0"/>
              <a:t>voice </a:t>
            </a:r>
            <a:r>
              <a:rPr lang="en-US" dirty="0"/>
              <a:t>summary with action </a:t>
            </a:r>
            <a:r>
              <a:rPr lang="en-US" dirty="0" smtClean="0"/>
              <a:t>points</a:t>
            </a:r>
            <a:endParaRPr lang="en-US" dirty="0"/>
          </a:p>
        </p:txBody>
      </p:sp>
      <p:pic>
        <p:nvPicPr>
          <p:cNvPr id="4" name="Picture 3"/>
          <p:cNvPicPr>
            <a:picLocks noChangeAspect="1"/>
          </p:cNvPicPr>
          <p:nvPr/>
        </p:nvPicPr>
        <p:blipFill>
          <a:blip r:embed="rId2"/>
          <a:stretch>
            <a:fillRect/>
          </a:stretch>
        </p:blipFill>
        <p:spPr>
          <a:xfrm>
            <a:off x="6818811" y="2364621"/>
            <a:ext cx="4786767" cy="3158567"/>
          </a:xfrm>
          <a:prstGeom prst="rect">
            <a:avLst/>
          </a:prstGeom>
        </p:spPr>
      </p:pic>
    </p:spTree>
    <p:extLst>
      <p:ext uri="{BB962C8B-B14F-4D97-AF65-F5344CB8AC3E}">
        <p14:creationId xmlns:p14="http://schemas.microsoft.com/office/powerpoint/2010/main" val="915890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168" y="550381"/>
            <a:ext cx="9720072" cy="1499616"/>
          </a:xfrm>
        </p:spPr>
        <p:txBody>
          <a:bodyPr/>
          <a:lstStyle/>
          <a:p>
            <a:r>
              <a:rPr lang="en-US" dirty="0"/>
              <a:t>Solution Overview</a:t>
            </a:r>
          </a:p>
        </p:txBody>
      </p:sp>
      <p:sp>
        <p:nvSpPr>
          <p:cNvPr id="3" name="Content Placeholder 2"/>
          <p:cNvSpPr>
            <a:spLocks noGrp="1"/>
          </p:cNvSpPr>
          <p:nvPr>
            <p:ph idx="1"/>
          </p:nvPr>
        </p:nvSpPr>
        <p:spPr>
          <a:xfrm>
            <a:off x="444137" y="1907176"/>
            <a:ext cx="11155680" cy="4701268"/>
          </a:xfrm>
        </p:spPr>
        <p:txBody>
          <a:bodyPr>
            <a:noAutofit/>
          </a:bodyPr>
          <a:lstStyle/>
          <a:p>
            <a:r>
              <a:rPr lang="en-US" sz="1700" b="1" dirty="0" err="1" smtClean="0"/>
              <a:t>Nivedini</a:t>
            </a:r>
            <a:r>
              <a:rPr lang="en-US" sz="1700" dirty="0" smtClean="0"/>
              <a:t> is a multilingual, AI-powered assistant built to revolutionize how ASHA (Accredited Social Health Activist) workers manage healthcare documentation and reporting in rural and semi-urban India. Designed with real-world constraints in mind—low digital literacy, time scarcity, and linguistic diversity—</a:t>
            </a:r>
            <a:r>
              <a:rPr lang="en-US" sz="1700" dirty="0" err="1" smtClean="0"/>
              <a:t>Nivedini</a:t>
            </a:r>
            <a:r>
              <a:rPr lang="en-US" sz="1700" dirty="0" smtClean="0"/>
              <a:t> simplifies the entire process of patient data entry, health reporting, and diagnosis support into a </a:t>
            </a:r>
            <a:r>
              <a:rPr lang="en-US" sz="1700" b="1" dirty="0" smtClean="0"/>
              <a:t>single-click experience</a:t>
            </a:r>
            <a:r>
              <a:rPr lang="en-US" sz="1700" dirty="0" smtClean="0"/>
              <a:t>.</a:t>
            </a:r>
          </a:p>
          <a:p>
            <a:r>
              <a:rPr lang="en-US" sz="1700" dirty="0" smtClean="0"/>
              <a:t>At its core, </a:t>
            </a:r>
            <a:r>
              <a:rPr lang="en-US" sz="1700" dirty="0" err="1" smtClean="0"/>
              <a:t>Nivedini</a:t>
            </a:r>
            <a:r>
              <a:rPr lang="en-US" sz="1700" dirty="0" smtClean="0"/>
              <a:t> allows ASHA workers to </a:t>
            </a:r>
            <a:r>
              <a:rPr lang="en-US" sz="1700" b="1" dirty="0" smtClean="0"/>
              <a:t>speak naturally</a:t>
            </a:r>
            <a:r>
              <a:rPr lang="en-US" sz="1700" dirty="0" smtClean="0"/>
              <a:t>—whether entirely in a regional language or using </a:t>
            </a:r>
            <a:r>
              <a:rPr lang="en-US" sz="1700" b="1" dirty="0" smtClean="0"/>
              <a:t>code-switching</a:t>
            </a:r>
            <a:r>
              <a:rPr lang="en-US" sz="1700" dirty="0" smtClean="0"/>
              <a:t> (mixing English with Hindi, Gujarati, Bengali, Marathi, etc.)—and instantly transforms that spoken input into </a:t>
            </a:r>
            <a:r>
              <a:rPr lang="en-US" sz="1700" b="1" dirty="0" smtClean="0"/>
              <a:t>structured, summarized medical reports</a:t>
            </a:r>
            <a:r>
              <a:rPr lang="en-US" sz="1700" dirty="0" smtClean="0"/>
              <a:t>. Whether they’re describing symptoms, recording vital signs, or giving follow-up notes, ASHA workers no longer need to navigate complex forms or type in unfamiliar languages.</a:t>
            </a:r>
          </a:p>
          <a:p>
            <a:r>
              <a:rPr lang="en-US" sz="1700" dirty="0" err="1" smtClean="0"/>
              <a:t>Nivedini</a:t>
            </a:r>
            <a:r>
              <a:rPr lang="en-US" sz="1700" dirty="0" smtClean="0"/>
              <a:t> supports </a:t>
            </a:r>
            <a:r>
              <a:rPr lang="en-US" sz="1700" b="1" dirty="0" smtClean="0"/>
              <a:t>scanned documents</a:t>
            </a:r>
            <a:r>
              <a:rPr lang="en-US" sz="1700" dirty="0" smtClean="0"/>
              <a:t> like printed prescriptions or lab reports, using intelligent parsing to extract relevant medical data and generate concise, actionable summaries. These summaries highlight </a:t>
            </a:r>
            <a:r>
              <a:rPr lang="en-US" sz="1700" b="1" dirty="0" smtClean="0"/>
              <a:t>key diagnoses, health risks, treatment indicators, and recommended next steps</a:t>
            </a:r>
            <a:r>
              <a:rPr lang="en-US" sz="1700" dirty="0" smtClean="0"/>
              <a:t>, enabling faster decision-making and better patient tracking.</a:t>
            </a:r>
          </a:p>
          <a:p>
            <a:r>
              <a:rPr lang="en-US" sz="1700" dirty="0" smtClean="0"/>
              <a:t>With full support for </a:t>
            </a:r>
            <a:r>
              <a:rPr lang="en-US" sz="1700" b="1" dirty="0" smtClean="0"/>
              <a:t>multiple Indian languages</a:t>
            </a:r>
            <a:r>
              <a:rPr lang="en-US" sz="1700" dirty="0" smtClean="0"/>
              <a:t>, automatic voice-to-text conversion, and health-specific AI models trained on rural healthcare contexts, </a:t>
            </a:r>
            <a:r>
              <a:rPr lang="en-US" sz="1700" dirty="0" err="1" smtClean="0"/>
              <a:t>Nivedini</a:t>
            </a:r>
            <a:r>
              <a:rPr lang="en-US" sz="1700" dirty="0" smtClean="0"/>
              <a:t> empowers workers to document, review, and manage patient information on the go—</a:t>
            </a:r>
            <a:r>
              <a:rPr lang="en-US" sz="1700" b="1" dirty="0" smtClean="0"/>
              <a:t>accurately, quickly, and without barriers</a:t>
            </a:r>
            <a:r>
              <a:rPr lang="en-US" sz="1700" dirty="0" smtClean="0"/>
              <a:t>.</a:t>
            </a:r>
          </a:p>
          <a:p>
            <a:r>
              <a:rPr lang="en-US" sz="1700" dirty="0" smtClean="0"/>
              <a:t>By integrating advanced AI with a deep understanding of public health workflows, </a:t>
            </a:r>
            <a:r>
              <a:rPr lang="en-US" sz="1700" dirty="0" err="1" smtClean="0"/>
              <a:t>Nivedini</a:t>
            </a:r>
            <a:r>
              <a:rPr lang="en-US" sz="1700" dirty="0" smtClean="0"/>
              <a:t> becomes more than just a tool—it’s a </a:t>
            </a:r>
            <a:r>
              <a:rPr lang="en-US" sz="1700" b="1" dirty="0" smtClean="0"/>
              <a:t>trusted digital companion</a:t>
            </a:r>
            <a:r>
              <a:rPr lang="en-US" sz="1700" dirty="0" smtClean="0"/>
              <a:t> that extends the reach and effectiveness of India's grassroots healthcare system.</a:t>
            </a:r>
            <a:endParaRPr lang="en-US" sz="1700" dirty="0"/>
          </a:p>
        </p:txBody>
      </p:sp>
    </p:spTree>
    <p:extLst>
      <p:ext uri="{BB962C8B-B14F-4D97-AF65-F5344CB8AC3E}">
        <p14:creationId xmlns:p14="http://schemas.microsoft.com/office/powerpoint/2010/main" val="12016332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 and </a:t>
            </a:r>
            <a:r>
              <a:rPr lang="en-US" dirty="0" smtClean="0"/>
              <a:t>methodology</a:t>
            </a:r>
            <a:endParaRPr lang="en-US" dirty="0"/>
          </a:p>
        </p:txBody>
      </p:sp>
      <p:sp>
        <p:nvSpPr>
          <p:cNvPr id="3" name="Content Placeholder 2"/>
          <p:cNvSpPr>
            <a:spLocks noGrp="1"/>
          </p:cNvSpPr>
          <p:nvPr>
            <p:ph idx="1"/>
          </p:nvPr>
        </p:nvSpPr>
        <p:spPr>
          <a:xfrm>
            <a:off x="727722" y="2302546"/>
            <a:ext cx="10312883" cy="4351899"/>
          </a:xfrm>
        </p:spPr>
        <p:txBody>
          <a:bodyPr>
            <a:normAutofit/>
          </a:bodyPr>
          <a:lstStyle/>
          <a:p>
            <a:r>
              <a:rPr lang="en-US" b="1" dirty="0" err="1"/>
              <a:t>GenAI</a:t>
            </a:r>
            <a:r>
              <a:rPr lang="en-US" b="1" dirty="0"/>
              <a:t> Models</a:t>
            </a:r>
            <a:r>
              <a:rPr lang="en-US" dirty="0"/>
              <a:t>: </a:t>
            </a:r>
            <a:r>
              <a:rPr lang="en-US" dirty="0" err="1"/>
              <a:t>LLaMA</a:t>
            </a:r>
            <a:r>
              <a:rPr lang="en-US" dirty="0"/>
              <a:t> 3 (via </a:t>
            </a:r>
            <a:r>
              <a:rPr lang="en-US" dirty="0" err="1"/>
              <a:t>Groq</a:t>
            </a:r>
            <a:r>
              <a:rPr lang="en-US" dirty="0"/>
              <a:t>) for report classification &amp; summarization</a:t>
            </a:r>
            <a:r>
              <a:rPr lang="en-US" dirty="0" smtClean="0"/>
              <a:t>.</a:t>
            </a:r>
          </a:p>
          <a:p>
            <a:r>
              <a:rPr lang="en-US" b="1" dirty="0" smtClean="0"/>
              <a:t>Core </a:t>
            </a:r>
            <a:r>
              <a:rPr lang="en-US" b="1" dirty="0"/>
              <a:t>AI Techniques</a:t>
            </a:r>
            <a:r>
              <a:rPr lang="en-US" dirty="0"/>
              <a:t>: Tesseract OCR for image inputs. </a:t>
            </a:r>
            <a:r>
              <a:rPr lang="en-US" dirty="0" err="1"/>
              <a:t>Sarvam</a:t>
            </a:r>
            <a:r>
              <a:rPr lang="en-US" dirty="0"/>
              <a:t> AI for STT, TTS, and translation in 18+ Indian languages. Prompt-based NLP with </a:t>
            </a:r>
            <a:r>
              <a:rPr lang="en-US" dirty="0" err="1"/>
              <a:t>LLaMA</a:t>
            </a:r>
            <a:r>
              <a:rPr lang="en-US" dirty="0"/>
              <a:t> 3 for medical summarization &amp; tagging</a:t>
            </a:r>
            <a:r>
              <a:rPr lang="en-US" dirty="0" smtClean="0"/>
              <a:t>.</a:t>
            </a:r>
          </a:p>
          <a:p>
            <a:r>
              <a:rPr lang="en-US" b="1" dirty="0" smtClean="0"/>
              <a:t>Bharat-First </a:t>
            </a:r>
            <a:r>
              <a:rPr lang="en-US" b="1" dirty="0"/>
              <a:t>Code-Switching</a:t>
            </a:r>
            <a:r>
              <a:rPr lang="en-US" dirty="0"/>
              <a:t>: Language detection using </a:t>
            </a:r>
            <a:r>
              <a:rPr lang="en-US" dirty="0" err="1"/>
              <a:t>langdetect</a:t>
            </a:r>
            <a:r>
              <a:rPr lang="en-US" dirty="0"/>
              <a:t>, custom filters for Hinglish and regional normalization, culturally-aware </a:t>
            </a:r>
            <a:r>
              <a:rPr lang="en-US" dirty="0" err="1"/>
              <a:t>GenAI</a:t>
            </a:r>
            <a:r>
              <a:rPr lang="en-US" dirty="0"/>
              <a:t> prompts for Indian medical context</a:t>
            </a:r>
            <a:r>
              <a:rPr lang="en-US" dirty="0" smtClean="0"/>
              <a:t>.</a:t>
            </a:r>
          </a:p>
          <a:p>
            <a:r>
              <a:rPr lang="en-US" b="1" dirty="0" smtClean="0"/>
              <a:t>Tech </a:t>
            </a:r>
            <a:r>
              <a:rPr lang="en-US" b="1" dirty="0"/>
              <a:t>Stack</a:t>
            </a:r>
            <a:r>
              <a:rPr lang="en-US" dirty="0"/>
              <a:t>: MERN + </a:t>
            </a:r>
            <a:r>
              <a:rPr lang="en-US" dirty="0" err="1"/>
              <a:t>TypeScript</a:t>
            </a:r>
            <a:r>
              <a:rPr lang="en-US" dirty="0"/>
              <a:t> for frontend/backend. Tesseract.js for OCR. </a:t>
            </a:r>
            <a:r>
              <a:rPr lang="en-US" dirty="0" err="1"/>
              <a:t>Sarvam</a:t>
            </a:r>
            <a:r>
              <a:rPr lang="en-US" dirty="0"/>
              <a:t> AI for voice &amp; language features. </a:t>
            </a:r>
            <a:r>
              <a:rPr lang="en-US" dirty="0" err="1"/>
              <a:t>LLaMA</a:t>
            </a:r>
            <a:r>
              <a:rPr lang="en-US" dirty="0"/>
              <a:t> 3 via </a:t>
            </a:r>
            <a:r>
              <a:rPr lang="en-US" dirty="0" err="1"/>
              <a:t>Groq</a:t>
            </a:r>
            <a:r>
              <a:rPr lang="en-US" dirty="0"/>
              <a:t> for </a:t>
            </a:r>
            <a:r>
              <a:rPr lang="en-US" dirty="0" err="1"/>
              <a:t>GenAI</a:t>
            </a:r>
            <a:r>
              <a:rPr lang="en-US" dirty="0"/>
              <a:t>. </a:t>
            </a:r>
            <a:r>
              <a:rPr lang="en-US" dirty="0" err="1"/>
              <a:t>SuperViz</a:t>
            </a:r>
            <a:r>
              <a:rPr lang="en-US" dirty="0"/>
              <a:t> (</a:t>
            </a:r>
            <a:r>
              <a:rPr lang="en-US" dirty="0" err="1"/>
              <a:t>Supabase</a:t>
            </a:r>
            <a:r>
              <a:rPr lang="en-US" dirty="0"/>
              <a:t> schema) for storage. Hosted via Railway, Render &amp; </a:t>
            </a:r>
            <a:r>
              <a:rPr lang="en-US" dirty="0" err="1"/>
              <a:t>Ngrok</a:t>
            </a:r>
            <a:r>
              <a:rPr lang="en-US" dirty="0"/>
              <a:t>.</a:t>
            </a:r>
          </a:p>
        </p:txBody>
      </p:sp>
    </p:spTree>
    <p:extLst>
      <p:ext uri="{BB962C8B-B14F-4D97-AF65-F5344CB8AC3E}">
        <p14:creationId xmlns:p14="http://schemas.microsoft.com/office/powerpoint/2010/main" val="2605713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Journey</a:t>
            </a:r>
          </a:p>
        </p:txBody>
      </p:sp>
      <p:sp>
        <p:nvSpPr>
          <p:cNvPr id="17" name="TextBox 16"/>
          <p:cNvSpPr txBox="1"/>
          <p:nvPr/>
        </p:nvSpPr>
        <p:spPr>
          <a:xfrm>
            <a:off x="687978" y="1690688"/>
            <a:ext cx="10627720" cy="4801314"/>
          </a:xfrm>
          <a:prstGeom prst="rect">
            <a:avLst/>
          </a:prstGeom>
          <a:noFill/>
        </p:spPr>
        <p:txBody>
          <a:bodyPr wrap="square" rtlCol="0">
            <a:spAutoFit/>
          </a:bodyPr>
          <a:lstStyle/>
          <a:p>
            <a:r>
              <a:rPr lang="en-US" dirty="0" smtClean="0"/>
              <a:t>An ASHA worker logs into the </a:t>
            </a:r>
            <a:r>
              <a:rPr lang="en-US" dirty="0" err="1" smtClean="0"/>
              <a:t>Nivedini</a:t>
            </a:r>
            <a:r>
              <a:rPr lang="en-US" dirty="0" smtClean="0"/>
              <a:t> dashboard and arrives at the </a:t>
            </a:r>
            <a:r>
              <a:rPr lang="en-US" b="1" dirty="0" smtClean="0"/>
              <a:t>Patient Directory</a:t>
            </a:r>
            <a:r>
              <a:rPr lang="en-US" dirty="0" smtClean="0"/>
              <a:t>, where she can filter patients by name, village, age, pregnancy status, or recent activity. She selects a patient — say, </a:t>
            </a:r>
            <a:r>
              <a:rPr lang="en-US" dirty="0" err="1" smtClean="0"/>
              <a:t>Siya</a:t>
            </a:r>
            <a:r>
              <a:rPr lang="en-US" dirty="0" smtClean="0"/>
              <a:t> Patel — and views her profile, which includes general details, health status, and a timeline of past medical reports.</a:t>
            </a:r>
          </a:p>
          <a:p>
            <a:r>
              <a:rPr lang="en-US" dirty="0" smtClean="0"/>
              <a:t>To document a new check-up, the worker clicks </a:t>
            </a:r>
            <a:r>
              <a:rPr lang="en-US" b="1" dirty="0" smtClean="0"/>
              <a:t>“Add New Diagnosis”</a:t>
            </a:r>
            <a:r>
              <a:rPr lang="en-US" dirty="0" smtClean="0"/>
              <a:t> and chooses between two input methods: uploading a medical document (such as a prescription or referral slip) or speaking freely about the patient’s condition — in any of the supported languages like Hindi, Gujarati, Marathi, or Bengali. The app handles </a:t>
            </a:r>
            <a:r>
              <a:rPr lang="en-US" b="1" dirty="0" smtClean="0"/>
              <a:t>code-switching</a:t>
            </a:r>
            <a:r>
              <a:rPr lang="en-US" dirty="0" smtClean="0"/>
              <a:t> effortlessly, understanding mixed-language speech (like “BP </a:t>
            </a:r>
            <a:r>
              <a:rPr lang="en-US" dirty="0" err="1" smtClean="0"/>
              <a:t>thoda</a:t>
            </a:r>
            <a:r>
              <a:rPr lang="en-US" dirty="0" smtClean="0"/>
              <a:t> </a:t>
            </a:r>
            <a:r>
              <a:rPr lang="en-US" dirty="0" err="1" smtClean="0"/>
              <a:t>zyada</a:t>
            </a:r>
            <a:r>
              <a:rPr lang="en-US" dirty="0" smtClean="0"/>
              <a:t> </a:t>
            </a:r>
            <a:r>
              <a:rPr lang="en-US" dirty="0" err="1" smtClean="0"/>
              <a:t>tha</a:t>
            </a:r>
            <a:r>
              <a:rPr lang="en-US" dirty="0" smtClean="0"/>
              <a:t> </a:t>
            </a:r>
            <a:r>
              <a:rPr lang="en-US" dirty="0" err="1" smtClean="0"/>
              <a:t>kal</a:t>
            </a:r>
            <a:r>
              <a:rPr lang="en-US" dirty="0" smtClean="0"/>
              <a:t>”) and converting it into clean, structured text.</a:t>
            </a:r>
          </a:p>
          <a:p>
            <a:r>
              <a:rPr lang="en-US" dirty="0" smtClean="0"/>
              <a:t>Using AI, the system extracts insights from the image or audio via </a:t>
            </a:r>
            <a:r>
              <a:rPr lang="en-US" b="1" dirty="0" smtClean="0"/>
              <a:t>OCR or speech-to-text</a:t>
            </a:r>
            <a:r>
              <a:rPr lang="en-US" dirty="0" smtClean="0"/>
              <a:t>, then generates a </a:t>
            </a:r>
            <a:r>
              <a:rPr lang="en-US" b="1" dirty="0" smtClean="0"/>
              <a:t>multilingual, clinically-relevant health summary</a:t>
            </a:r>
            <a:r>
              <a:rPr lang="en-US" dirty="0" smtClean="0"/>
              <a:t>. The summary includes key vitals, symptoms, diagnosis hints, and recommended next actions — all presented in the worker’s preferred language. If needed, the worker can switch the language on the fly to cross-verify, or share it in the patient’s native language.</a:t>
            </a:r>
          </a:p>
          <a:p>
            <a:r>
              <a:rPr lang="en-US" dirty="0" smtClean="0"/>
              <a:t>She can </a:t>
            </a:r>
            <a:r>
              <a:rPr lang="en-US" b="1" dirty="0" smtClean="0"/>
              <a:t>listen to the report via Text-to-Speech</a:t>
            </a:r>
            <a:r>
              <a:rPr lang="en-US" dirty="0" smtClean="0"/>
              <a:t>, </a:t>
            </a:r>
            <a:r>
              <a:rPr lang="en-US" b="1" dirty="0" smtClean="0"/>
              <a:t>edit if needed</a:t>
            </a:r>
            <a:r>
              <a:rPr lang="en-US" dirty="0" smtClean="0"/>
              <a:t>, </a:t>
            </a:r>
            <a:r>
              <a:rPr lang="en-US" b="1" dirty="0" smtClean="0"/>
              <a:t>save it to the patient’s record</a:t>
            </a:r>
            <a:r>
              <a:rPr lang="en-US" dirty="0" smtClean="0"/>
              <a:t>, or </a:t>
            </a:r>
            <a:r>
              <a:rPr lang="en-US" b="1" dirty="0" smtClean="0"/>
              <a:t>download it as a PDF</a:t>
            </a:r>
            <a:r>
              <a:rPr lang="en-US" dirty="0" smtClean="0"/>
              <a:t> for offline reference. The interface, instructions, and buttons are also localized, so even tech-hesitant users can navigate confidently in their own language. All historical reports are stored in the same multilingual system, searchable and filterable by date, severity, or check-up type — enabling a seamless, culturally-sensitive, and error-free documentation flow.</a:t>
            </a:r>
            <a:endParaRPr lang="en-US" dirty="0"/>
          </a:p>
        </p:txBody>
      </p:sp>
    </p:spTree>
    <p:extLst>
      <p:ext uri="{BB962C8B-B14F-4D97-AF65-F5344CB8AC3E}">
        <p14:creationId xmlns:p14="http://schemas.microsoft.com/office/powerpoint/2010/main" val="916939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Result/Impact Demonstration</a:t>
            </a:r>
            <a:endParaRPr lang="en-US" dirty="0"/>
          </a:p>
        </p:txBody>
      </p:sp>
      <p:sp>
        <p:nvSpPr>
          <p:cNvPr id="8" name="Content Placeholder 7"/>
          <p:cNvSpPr>
            <a:spLocks noGrp="1"/>
          </p:cNvSpPr>
          <p:nvPr>
            <p:ph idx="1"/>
          </p:nvPr>
        </p:nvSpPr>
        <p:spPr/>
        <p:txBody>
          <a:bodyPr>
            <a:normAutofit fontScale="92500"/>
          </a:bodyPr>
          <a:lstStyle/>
          <a:p>
            <a:r>
              <a:rPr lang="en-US" dirty="0" smtClean="0"/>
              <a:t>The solution streamlines the medical reporting workflow for ASHA workers, reducing the time required to document and interpret patient data by up to 80%. Reports are automatically generated from voice or image inputs, summarized clearly, and presented in the user’s preferred language—eliminating the need for training or external assistance. Text-to-Speech support makes the system accessible to semi-literate users, allowing them to hear summaries without relying on written interpretation. Multilingual support, including seamless handling of code-switched speech, ensures usability across diverse linguistic regions. All core actions—searching for patients, adding new diagnoses, reviewing past records, and downloading or listening to reports—are performed within a single interface. This minimizes friction and empowers health workers to operate independently. Initial tests with mock users demonstrated over 90% accuracy in both speech recognition and AI-generated summaries, validating the system’s reliability across different input types and languages. The app's localized, speech-first design makes it highly scalable for rural deployment, while maintaining clarity, speed, and accuracy in everyday health documentation.</a:t>
            </a:r>
            <a:endParaRPr lang="en-US" dirty="0"/>
          </a:p>
        </p:txBody>
      </p:sp>
    </p:spTree>
    <p:extLst>
      <p:ext uri="{BB962C8B-B14F-4D97-AF65-F5344CB8AC3E}">
        <p14:creationId xmlns:p14="http://schemas.microsoft.com/office/powerpoint/2010/main" val="1364054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 and future scope</a:t>
            </a:r>
            <a:endParaRPr lang="en-US" dirty="0"/>
          </a:p>
        </p:txBody>
      </p:sp>
      <p:sp>
        <p:nvSpPr>
          <p:cNvPr id="3" name="Content Placeholder 2"/>
          <p:cNvSpPr>
            <a:spLocks noGrp="1"/>
          </p:cNvSpPr>
          <p:nvPr>
            <p:ph idx="1"/>
          </p:nvPr>
        </p:nvSpPr>
        <p:spPr>
          <a:xfrm>
            <a:off x="712169" y="1954203"/>
            <a:ext cx="10516446" cy="4772296"/>
          </a:xfrm>
        </p:spPr>
        <p:txBody>
          <a:bodyPr>
            <a:normAutofit fontScale="77500" lnSpcReduction="20000"/>
          </a:bodyPr>
          <a:lstStyle/>
          <a:p>
            <a:r>
              <a:rPr lang="en-US" dirty="0"/>
              <a:t>Our solution brings the power of medical automation directly into the hands of grassroots health workers, eliminating the need for any prior technical expertise. With just one step, ASHA workers can either upload a medical document (such as a description or lab result) or speak naturally about a patient’s condition—even using mixed languages (code-switching). The system instantly generates a personalized, AI-driven health summary in the worker’s native language, making it both accessible and immediately actionable.</a:t>
            </a:r>
          </a:p>
          <a:p>
            <a:r>
              <a:rPr lang="en-US" dirty="0"/>
              <a:t>This streamlined process reduces time spent on manual documentation by over 80%, while significantly minimizing reporting errors—a critical improvement in low-resource settings where accuracy and efficiency are essential.</a:t>
            </a:r>
          </a:p>
          <a:p>
            <a:r>
              <a:rPr lang="en-US" dirty="0"/>
              <a:t>As part of our hackathon MVP, we will demonstrate the following core features:</a:t>
            </a:r>
          </a:p>
          <a:p>
            <a:r>
              <a:rPr lang="en-US" dirty="0"/>
              <a:t>OCR (Optical Character Recognition) and STT (Speech-to-Text) input methods with full multilingual and code-switching support</a:t>
            </a:r>
          </a:p>
          <a:p>
            <a:r>
              <a:rPr lang="en-US" dirty="0"/>
              <a:t>AI-generated health summaries tailored to the patient’s inputs</a:t>
            </a:r>
          </a:p>
          <a:p>
            <a:r>
              <a:rPr lang="en-US" dirty="0"/>
              <a:t>A personal database for each ASHA worker with secure, structured storage of individual patient reports</a:t>
            </a:r>
          </a:p>
          <a:p>
            <a:r>
              <a:rPr lang="en-US" dirty="0"/>
              <a:t>TTS (Text-to-Speech) playback of generated reports to aid non-literate or visually impaired users</a:t>
            </a:r>
          </a:p>
          <a:p>
            <a:r>
              <a:rPr lang="en-US" dirty="0"/>
              <a:t>In future iterations, we aim to expand functionality with integrated incentive tracking to help ASHA workers log tasks and auto-calculate payments, a referral and follow-up system to ensure continuity of care, and analytics dashboards for supervisors to monitor field impact. By combining cutting-edge AI with culturally and contextually aware design, our solution transforms ASHA workers into digitally empowered frontline diagnosticians—bridging the gap between patients and timely, informed care.</a:t>
            </a:r>
          </a:p>
        </p:txBody>
      </p:sp>
    </p:spTree>
    <p:extLst>
      <p:ext uri="{BB962C8B-B14F-4D97-AF65-F5344CB8AC3E}">
        <p14:creationId xmlns:p14="http://schemas.microsoft.com/office/powerpoint/2010/main" val="7686583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106</TotalTime>
  <Words>1216</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Tw Cen MT</vt:lpstr>
      <vt:lpstr>Tw Cen MT Condensed</vt:lpstr>
      <vt:lpstr>Wingdings 3</vt:lpstr>
      <vt:lpstr>Integral</vt:lpstr>
      <vt:lpstr>PowerPoint Presentation</vt:lpstr>
      <vt:lpstr>ASHA Saathi: 1-Click Health Summary Generator</vt:lpstr>
      <vt:lpstr>Solution Overview</vt:lpstr>
      <vt:lpstr>System architecture and methodology</vt:lpstr>
      <vt:lpstr>User Journey</vt:lpstr>
      <vt:lpstr>Result/Impact Demonstration</vt:lpstr>
      <vt:lpstr>Feasibility and 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Nivedini</dc:title>
  <dc:creator>USER-PC</dc:creator>
  <cp:lastModifiedBy>USER-PC</cp:lastModifiedBy>
  <cp:revision>13</cp:revision>
  <dcterms:created xsi:type="dcterms:W3CDTF">2025-08-01T17:37:35Z</dcterms:created>
  <dcterms:modified xsi:type="dcterms:W3CDTF">2025-08-01T19:28:32Z</dcterms:modified>
</cp:coreProperties>
</file>