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98" r:id="rId25"/>
    <p:sldId id="297" r:id="rId26"/>
    <p:sldId id="279" r:id="rId27"/>
    <p:sldId id="280" r:id="rId28"/>
    <p:sldId id="281" r:id="rId29"/>
    <p:sldId id="282" r:id="rId30"/>
    <p:sldId id="283" r:id="rId31"/>
    <p:sldId id="284" r:id="rId32"/>
    <p:sldId id="285" r:id="rId33"/>
    <p:sldId id="286" r:id="rId34"/>
    <p:sldId id="288" r:id="rId35"/>
    <p:sldId id="287" r:id="rId36"/>
    <p:sldId id="289" r:id="rId37"/>
    <p:sldId id="290" r:id="rId38"/>
    <p:sldId id="291" r:id="rId39"/>
    <p:sldId id="292" r:id="rId40"/>
    <p:sldId id="293" r:id="rId41"/>
    <p:sldId id="294" r:id="rId42"/>
    <p:sldId id="295" r:id="rId43"/>
    <p:sldId id="296" r:id="rId44"/>
    <p:sldId id="299" r:id="rId45"/>
  </p:sldIdLst>
  <p:sldSz cx="18288000" cy="10287000"/>
  <p:notesSz cx="6858000" cy="9144000"/>
  <p:embeddedFontLst>
    <p:embeddedFont>
      <p:font typeface="Open Sauce" pitchFamily="2" charset="77"/>
      <p:regular r:id=""/>
    </p:embeddedFont>
    <p:embeddedFont>
      <p:font typeface="Open Sauce Bold" pitchFamily="2" charset="77"/>
      <p:regular r:id=""/>
      <p:bold r:id=""/>
    </p:embeddedFont>
    <p:embeddedFont>
      <p:font typeface="Open Sauce Semi-Bold" pitchFamily="2" charset="77"/>
      <p:regular r:id=""/>
      <p:bold r:id=""/>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875" autoAdjust="0"/>
    <p:restoredTop sz="94559" autoAdjust="0"/>
  </p:normalViewPr>
  <p:slideViewPr>
    <p:cSldViewPr>
      <p:cViewPr varScale="1">
        <p:scale>
          <a:sx n="76" d="100"/>
          <a:sy n="76" d="100"/>
        </p:scale>
        <p:origin x="976" y="21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2/21/25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2/21/25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2/21/25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2/21/25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2/21/25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2/21/25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2/21/25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2/21/25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2/21/25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6F0FD"/>
        </a:solidFill>
        <a:effectLst/>
      </p:bgPr>
    </p:bg>
    <p:spTree>
      <p:nvGrpSpPr>
        <p:cNvPr id="1" name=""/>
        <p:cNvGrpSpPr/>
        <p:nvPr/>
      </p:nvGrpSpPr>
      <p:grpSpPr>
        <a:xfrm>
          <a:off x="0" y="0"/>
          <a:ext cx="0" cy="0"/>
          <a:chOff x="0" y="0"/>
          <a:chExt cx="0" cy="0"/>
        </a:xfrm>
      </p:grpSpPr>
      <p:grpSp>
        <p:nvGrpSpPr>
          <p:cNvPr id="2" name="Group 2"/>
          <p:cNvGrpSpPr/>
          <p:nvPr/>
        </p:nvGrpSpPr>
        <p:grpSpPr>
          <a:xfrm>
            <a:off x="10394645" y="1028700"/>
            <a:ext cx="6864655" cy="8229600"/>
            <a:chOff x="0" y="0"/>
            <a:chExt cx="1063515" cy="1274980"/>
          </a:xfrm>
        </p:grpSpPr>
        <p:sp>
          <p:nvSpPr>
            <p:cNvPr id="3" name="Freeform 3"/>
            <p:cNvSpPr/>
            <p:nvPr/>
          </p:nvSpPr>
          <p:spPr>
            <a:xfrm>
              <a:off x="0" y="0"/>
              <a:ext cx="1063515" cy="1274980"/>
            </a:xfrm>
            <a:custGeom>
              <a:avLst/>
              <a:gdLst/>
              <a:ahLst/>
              <a:cxnLst/>
              <a:rect l="l" t="t" r="r" b="b"/>
              <a:pathLst>
                <a:path w="1063515" h="1274980">
                  <a:moveTo>
                    <a:pt x="45112" y="0"/>
                  </a:moveTo>
                  <a:lnTo>
                    <a:pt x="1018403" y="0"/>
                  </a:lnTo>
                  <a:cubicBezTo>
                    <a:pt x="1030367" y="0"/>
                    <a:pt x="1041842" y="4753"/>
                    <a:pt x="1050302" y="13213"/>
                  </a:cubicBezTo>
                  <a:cubicBezTo>
                    <a:pt x="1058762" y="21673"/>
                    <a:pt x="1063515" y="33147"/>
                    <a:pt x="1063515" y="45112"/>
                  </a:cubicBezTo>
                  <a:lnTo>
                    <a:pt x="1063515" y="1229869"/>
                  </a:lnTo>
                  <a:cubicBezTo>
                    <a:pt x="1063515" y="1241833"/>
                    <a:pt x="1058762" y="1253307"/>
                    <a:pt x="1050302" y="1261767"/>
                  </a:cubicBezTo>
                  <a:cubicBezTo>
                    <a:pt x="1041842" y="1270228"/>
                    <a:pt x="1030367" y="1274980"/>
                    <a:pt x="1018403" y="1274980"/>
                  </a:cubicBezTo>
                  <a:lnTo>
                    <a:pt x="45112" y="1274980"/>
                  </a:lnTo>
                  <a:cubicBezTo>
                    <a:pt x="33147" y="1274980"/>
                    <a:pt x="21673" y="1270228"/>
                    <a:pt x="13213" y="1261767"/>
                  </a:cubicBezTo>
                  <a:cubicBezTo>
                    <a:pt x="4753" y="1253307"/>
                    <a:pt x="0" y="1241833"/>
                    <a:pt x="0" y="1229869"/>
                  </a:cubicBezTo>
                  <a:lnTo>
                    <a:pt x="0" y="45112"/>
                  </a:lnTo>
                  <a:cubicBezTo>
                    <a:pt x="0" y="33147"/>
                    <a:pt x="4753" y="21673"/>
                    <a:pt x="13213" y="13213"/>
                  </a:cubicBezTo>
                  <a:cubicBezTo>
                    <a:pt x="21673" y="4753"/>
                    <a:pt x="33147" y="0"/>
                    <a:pt x="45112" y="0"/>
                  </a:cubicBezTo>
                  <a:close/>
                </a:path>
              </a:pathLst>
            </a:custGeom>
            <a:blipFill>
              <a:blip/>
              <a:stretch>
                <a:fillRect t="-249" b="-249"/>
              </a:stretch>
            </a:blipFill>
          </p:spPr>
          <p:txBody>
            <a:bodyPr/>
            <a:lstStyle/>
            <a:p>
              <a:endParaRPr lang="en-US"/>
            </a:p>
          </p:txBody>
        </p:sp>
      </p:grpSp>
      <p:grpSp>
        <p:nvGrpSpPr>
          <p:cNvPr id="4" name="Group 4"/>
          <p:cNvGrpSpPr/>
          <p:nvPr/>
        </p:nvGrpSpPr>
        <p:grpSpPr>
          <a:xfrm>
            <a:off x="1028700" y="3046277"/>
            <a:ext cx="8838209" cy="3776836"/>
            <a:chOff x="0" y="0"/>
            <a:chExt cx="11784279" cy="5035781"/>
          </a:xfrm>
        </p:grpSpPr>
        <p:sp>
          <p:nvSpPr>
            <p:cNvPr id="5" name="TextBox 5"/>
            <p:cNvSpPr txBox="1"/>
            <p:nvPr/>
          </p:nvSpPr>
          <p:spPr>
            <a:xfrm>
              <a:off x="0" y="85725"/>
              <a:ext cx="11784279" cy="3207810"/>
            </a:xfrm>
            <a:prstGeom prst="rect">
              <a:avLst/>
            </a:prstGeom>
          </p:spPr>
          <p:txBody>
            <a:bodyPr lIns="0" tIns="0" rIns="0" bIns="0" rtlCol="0" anchor="t">
              <a:spAutoFit/>
            </a:bodyPr>
            <a:lstStyle/>
            <a:p>
              <a:pPr algn="l">
                <a:lnSpc>
                  <a:spcPts val="9350"/>
                </a:lnSpc>
              </a:pPr>
              <a:r>
                <a:rPr lang="en-US" sz="8500" b="1">
                  <a:solidFill>
                    <a:srgbClr val="111111"/>
                  </a:solidFill>
                  <a:latin typeface="Open Sauce Semi-Bold"/>
                  <a:ea typeface="Open Sauce Semi-Bold"/>
                  <a:cs typeface="Open Sauce Semi-Bold"/>
                  <a:sym typeface="Open Sauce Semi-Bold"/>
                </a:rPr>
                <a:t>EDA on Ocean </a:t>
              </a:r>
            </a:p>
            <a:p>
              <a:pPr marL="0" lvl="0" indent="0" algn="l">
                <a:lnSpc>
                  <a:spcPts val="9350"/>
                </a:lnSpc>
              </a:pPr>
              <a:r>
                <a:rPr lang="en-US" sz="8500" b="1">
                  <a:solidFill>
                    <a:srgbClr val="111111"/>
                  </a:solidFill>
                  <a:latin typeface="Open Sauce Semi-Bold"/>
                  <a:ea typeface="Open Sauce Semi-Bold"/>
                  <a:cs typeface="Open Sauce Semi-Bold"/>
                  <a:sym typeface="Open Sauce Semi-Bold"/>
                </a:rPr>
                <a:t>Variables</a:t>
              </a:r>
            </a:p>
          </p:txBody>
        </p:sp>
        <p:sp>
          <p:nvSpPr>
            <p:cNvPr id="6" name="TextBox 6"/>
            <p:cNvSpPr txBox="1"/>
            <p:nvPr/>
          </p:nvSpPr>
          <p:spPr>
            <a:xfrm>
              <a:off x="0" y="3648306"/>
              <a:ext cx="11784279" cy="1387475"/>
            </a:xfrm>
            <a:prstGeom prst="rect">
              <a:avLst/>
            </a:prstGeom>
          </p:spPr>
          <p:txBody>
            <a:bodyPr lIns="0" tIns="0" rIns="0" bIns="0" rtlCol="0" anchor="t">
              <a:spAutoFit/>
            </a:bodyPr>
            <a:lstStyle/>
            <a:p>
              <a:pPr marL="0" lvl="0" indent="0" algn="l">
                <a:lnSpc>
                  <a:spcPts val="4200"/>
                </a:lnSpc>
                <a:spcBef>
                  <a:spcPct val="0"/>
                </a:spcBef>
              </a:pPr>
              <a:r>
                <a:rPr lang="en-US" sz="3000">
                  <a:solidFill>
                    <a:srgbClr val="111111"/>
                  </a:solidFill>
                  <a:latin typeface="Open Sauce"/>
                  <a:ea typeface="Open Sauce"/>
                  <a:cs typeface="Open Sauce"/>
                  <a:sym typeface="Open Sauce"/>
                </a:rPr>
                <a:t>Transparency, Reflectance, Plankton and Optics</a:t>
              </a:r>
            </a:p>
          </p:txBody>
        </p:sp>
      </p:grpSp>
      <p:sp>
        <p:nvSpPr>
          <p:cNvPr id="7" name="Freeform 7"/>
          <p:cNvSpPr/>
          <p:nvPr/>
        </p:nvSpPr>
        <p:spPr>
          <a:xfrm>
            <a:off x="1028700" y="1028700"/>
            <a:ext cx="255713" cy="63928"/>
          </a:xfrm>
          <a:custGeom>
            <a:avLst/>
            <a:gdLst/>
            <a:ahLst/>
            <a:cxnLst/>
            <a:rect l="l" t="t" r="r" b="b"/>
            <a:pathLst>
              <a:path w="255713" h="63928">
                <a:moveTo>
                  <a:pt x="0" y="0"/>
                </a:moveTo>
                <a:lnTo>
                  <a:pt x="255713" y="0"/>
                </a:lnTo>
                <a:lnTo>
                  <a:pt x="255713" y="63928"/>
                </a:lnTo>
                <a:lnTo>
                  <a:pt x="0" y="63928"/>
                </a:lnTo>
                <a:lnTo>
                  <a:pt x="0" y="0"/>
                </a:lnTo>
                <a:close/>
              </a:path>
            </a:pathLst>
          </a:custGeom>
          <a:blipFill>
            <a:blip r:embed="rId3">
              <a:extLst>
                <a:ext uri="{96DAC541-7B7A-43D3-8B79-37D633B846F1}">
                  <asvg:svgBlip xmlns:asvg="http://schemas.microsoft.com/office/drawing/2016/SVG/main"/>
                </a:ext>
              </a:extLst>
            </a:blip>
            <a:stretch>
              <a:fillRect/>
            </a:stretch>
          </a:blipFill>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6F0FD"/>
        </a:solidFill>
        <a:effectLst/>
      </p:bgPr>
    </p:bg>
    <p:spTree>
      <p:nvGrpSpPr>
        <p:cNvPr id="1" name=""/>
        <p:cNvGrpSpPr/>
        <p:nvPr/>
      </p:nvGrpSpPr>
      <p:grpSpPr>
        <a:xfrm>
          <a:off x="0" y="0"/>
          <a:ext cx="0" cy="0"/>
          <a:chOff x="0" y="0"/>
          <a:chExt cx="0" cy="0"/>
        </a:xfrm>
      </p:grpSpPr>
      <p:sp>
        <p:nvSpPr>
          <p:cNvPr id="2" name="AutoShape 2"/>
          <p:cNvSpPr/>
          <p:nvPr/>
        </p:nvSpPr>
        <p:spPr>
          <a:xfrm>
            <a:off x="1197665" y="9234488"/>
            <a:ext cx="16061635" cy="0"/>
          </a:xfrm>
          <a:prstGeom prst="line">
            <a:avLst/>
          </a:prstGeom>
          <a:ln w="47625" cap="flat">
            <a:solidFill>
              <a:srgbClr val="2A9DEC"/>
            </a:solidFill>
            <a:prstDash val="solid"/>
            <a:headEnd type="none" w="sm" len="sm"/>
            <a:tailEnd type="none" w="sm" len="sm"/>
          </a:ln>
        </p:spPr>
        <p:txBody>
          <a:bodyPr/>
          <a:lstStyle/>
          <a:p>
            <a:endParaRPr lang="en-US"/>
          </a:p>
        </p:txBody>
      </p:sp>
      <p:sp>
        <p:nvSpPr>
          <p:cNvPr id="3" name="Freeform 3"/>
          <p:cNvSpPr/>
          <p:nvPr/>
        </p:nvSpPr>
        <p:spPr>
          <a:xfrm>
            <a:off x="16921370" y="991777"/>
            <a:ext cx="337930" cy="337930"/>
          </a:xfrm>
          <a:custGeom>
            <a:avLst/>
            <a:gdLst/>
            <a:ahLst/>
            <a:cxnLst/>
            <a:rect l="l" t="t" r="r" b="b"/>
            <a:pathLst>
              <a:path w="337930" h="337930">
                <a:moveTo>
                  <a:pt x="0" y="0"/>
                </a:moveTo>
                <a:lnTo>
                  <a:pt x="337930" y="0"/>
                </a:lnTo>
                <a:lnTo>
                  <a:pt x="337930" y="337930"/>
                </a:lnTo>
                <a:lnTo>
                  <a:pt x="0" y="337930"/>
                </a:lnTo>
                <a:lnTo>
                  <a:pt x="0" y="0"/>
                </a:lnTo>
                <a:close/>
              </a:path>
            </a:pathLst>
          </a:custGeom>
          <a:blipFill>
            <a:blip r:embed="rId2">
              <a:extLst>
                <a:ext uri="{96DAC541-7B7A-43D3-8B79-37D633B846F1}">
                  <asvg:svgBlip xmlns:asvg="http://schemas.microsoft.com/office/drawing/2016/SVG/main"/>
                </a:ext>
              </a:extLst>
            </a:blip>
            <a:stretch>
              <a:fillRect/>
            </a:stretch>
          </a:blipFill>
        </p:spPr>
        <p:txBody>
          <a:bodyPr/>
          <a:lstStyle/>
          <a:p>
            <a:endParaRPr lang="en-US"/>
          </a:p>
        </p:txBody>
      </p:sp>
      <p:sp>
        <p:nvSpPr>
          <p:cNvPr id="4" name="Freeform 4"/>
          <p:cNvSpPr/>
          <p:nvPr/>
        </p:nvSpPr>
        <p:spPr>
          <a:xfrm>
            <a:off x="8623342" y="560056"/>
            <a:ext cx="7675770" cy="7837650"/>
          </a:xfrm>
          <a:custGeom>
            <a:avLst/>
            <a:gdLst/>
            <a:ahLst/>
            <a:cxnLst/>
            <a:rect l="l" t="t" r="r" b="b"/>
            <a:pathLst>
              <a:path w="7675770" h="7837650">
                <a:moveTo>
                  <a:pt x="0" y="0"/>
                </a:moveTo>
                <a:lnTo>
                  <a:pt x="7675771" y="0"/>
                </a:lnTo>
                <a:lnTo>
                  <a:pt x="7675771" y="7837649"/>
                </a:lnTo>
                <a:lnTo>
                  <a:pt x="0" y="7837649"/>
                </a:lnTo>
                <a:lnTo>
                  <a:pt x="0" y="0"/>
                </a:lnTo>
                <a:close/>
              </a:path>
            </a:pathLst>
          </a:custGeom>
          <a:blipFill>
            <a:blip/>
            <a:stretch>
              <a:fillRect/>
            </a:stretch>
          </a:blipFill>
        </p:spPr>
        <p:txBody>
          <a:bodyPr/>
          <a:lstStyle/>
          <a:p>
            <a:endParaRPr lang="en-US"/>
          </a:p>
        </p:txBody>
      </p:sp>
      <p:grpSp>
        <p:nvGrpSpPr>
          <p:cNvPr id="5" name="Group 5"/>
          <p:cNvGrpSpPr/>
          <p:nvPr/>
        </p:nvGrpSpPr>
        <p:grpSpPr>
          <a:xfrm>
            <a:off x="1028700" y="2075962"/>
            <a:ext cx="5525835" cy="6135076"/>
            <a:chOff x="0" y="0"/>
            <a:chExt cx="7367779" cy="8180101"/>
          </a:xfrm>
        </p:grpSpPr>
        <p:sp>
          <p:nvSpPr>
            <p:cNvPr id="6" name="TextBox 6"/>
            <p:cNvSpPr txBox="1"/>
            <p:nvPr/>
          </p:nvSpPr>
          <p:spPr>
            <a:xfrm>
              <a:off x="0" y="9525"/>
              <a:ext cx="7367779" cy="2962275"/>
            </a:xfrm>
            <a:prstGeom prst="rect">
              <a:avLst/>
            </a:prstGeom>
          </p:spPr>
          <p:txBody>
            <a:bodyPr lIns="0" tIns="0" rIns="0" bIns="0" rtlCol="0" anchor="t">
              <a:spAutoFit/>
            </a:bodyPr>
            <a:lstStyle/>
            <a:p>
              <a:pPr marL="0" lvl="0" indent="0" algn="l">
                <a:lnSpc>
                  <a:spcPts val="5880"/>
                </a:lnSpc>
                <a:spcBef>
                  <a:spcPct val="0"/>
                </a:spcBef>
              </a:pPr>
              <a:r>
                <a:rPr lang="en-US" sz="4900" b="1">
                  <a:solidFill>
                    <a:srgbClr val="111111"/>
                  </a:solidFill>
                  <a:latin typeface="Open Sauce Semi-Bold"/>
                  <a:ea typeface="Open Sauce Semi-Bold"/>
                  <a:cs typeface="Open Sauce Semi-Bold"/>
                  <a:sym typeface="Open Sauce Semi-Bold"/>
                </a:rPr>
                <a:t>3D Scatter Plot of ZSD Across Locations</a:t>
              </a:r>
            </a:p>
          </p:txBody>
        </p:sp>
        <p:sp>
          <p:nvSpPr>
            <p:cNvPr id="7" name="TextBox 7"/>
            <p:cNvSpPr txBox="1"/>
            <p:nvPr/>
          </p:nvSpPr>
          <p:spPr>
            <a:xfrm>
              <a:off x="0" y="3501210"/>
              <a:ext cx="5994332" cy="4678891"/>
            </a:xfrm>
            <a:prstGeom prst="rect">
              <a:avLst/>
            </a:prstGeom>
          </p:spPr>
          <p:txBody>
            <a:bodyPr lIns="0" tIns="0" rIns="0" bIns="0" rtlCol="0" anchor="t">
              <a:spAutoFit/>
            </a:bodyPr>
            <a:lstStyle/>
            <a:p>
              <a:pPr marL="0" lvl="0" indent="0" algn="l">
                <a:lnSpc>
                  <a:spcPts val="2800"/>
                </a:lnSpc>
              </a:pPr>
              <a:r>
                <a:rPr lang="en-US" sz="2000">
                  <a:solidFill>
                    <a:srgbClr val="111111"/>
                  </a:solidFill>
                  <a:latin typeface="Open Sauce"/>
                  <a:ea typeface="Open Sauce"/>
                  <a:cs typeface="Open Sauce"/>
                  <a:sym typeface="Open Sauce"/>
                </a:rPr>
                <a:t>This 3D scatter plot represents ZSD values across different latitudes and longitudes. The color gradient (red to blue) indicates varying levels of transparency. High transparency (red) is observed in some areas, while lower transparency (blue) is prevalent in others. This helps in understanding spatial variations in water clarity.</a:t>
              </a: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6F0FD"/>
        </a:solidFill>
        <a:effectLst/>
      </p:bgPr>
    </p:bg>
    <p:spTree>
      <p:nvGrpSpPr>
        <p:cNvPr id="1" name=""/>
        <p:cNvGrpSpPr/>
        <p:nvPr/>
      </p:nvGrpSpPr>
      <p:grpSpPr>
        <a:xfrm>
          <a:off x="0" y="0"/>
          <a:ext cx="0" cy="0"/>
          <a:chOff x="0" y="0"/>
          <a:chExt cx="0" cy="0"/>
        </a:xfrm>
      </p:grpSpPr>
      <p:sp>
        <p:nvSpPr>
          <p:cNvPr id="2" name="AutoShape 2"/>
          <p:cNvSpPr/>
          <p:nvPr/>
        </p:nvSpPr>
        <p:spPr>
          <a:xfrm>
            <a:off x="1197665" y="9234488"/>
            <a:ext cx="16061635" cy="0"/>
          </a:xfrm>
          <a:prstGeom prst="line">
            <a:avLst/>
          </a:prstGeom>
          <a:ln w="47625" cap="flat">
            <a:solidFill>
              <a:srgbClr val="2A9DEC"/>
            </a:solidFill>
            <a:prstDash val="solid"/>
            <a:headEnd type="none" w="sm" len="sm"/>
            <a:tailEnd type="none" w="sm" len="sm"/>
          </a:ln>
        </p:spPr>
        <p:txBody>
          <a:bodyPr/>
          <a:lstStyle/>
          <a:p>
            <a:endParaRPr lang="en-US"/>
          </a:p>
        </p:txBody>
      </p:sp>
      <p:sp>
        <p:nvSpPr>
          <p:cNvPr id="3" name="Freeform 3"/>
          <p:cNvSpPr/>
          <p:nvPr/>
        </p:nvSpPr>
        <p:spPr>
          <a:xfrm>
            <a:off x="16921370" y="991777"/>
            <a:ext cx="337930" cy="337930"/>
          </a:xfrm>
          <a:custGeom>
            <a:avLst/>
            <a:gdLst/>
            <a:ahLst/>
            <a:cxnLst/>
            <a:rect l="l" t="t" r="r" b="b"/>
            <a:pathLst>
              <a:path w="337930" h="337930">
                <a:moveTo>
                  <a:pt x="0" y="0"/>
                </a:moveTo>
                <a:lnTo>
                  <a:pt x="337930" y="0"/>
                </a:lnTo>
                <a:lnTo>
                  <a:pt x="337930" y="337930"/>
                </a:lnTo>
                <a:lnTo>
                  <a:pt x="0" y="337930"/>
                </a:lnTo>
                <a:lnTo>
                  <a:pt x="0" y="0"/>
                </a:lnTo>
                <a:close/>
              </a:path>
            </a:pathLst>
          </a:custGeom>
          <a:blipFill>
            <a:blip r:embed="rId2">
              <a:extLst>
                <a:ext uri="{96DAC541-7B7A-43D3-8B79-37D633B846F1}">
                  <asvg:svgBlip xmlns:asvg="http://schemas.microsoft.com/office/drawing/2016/SVG/main"/>
                </a:ext>
              </a:extLst>
            </a:blip>
            <a:stretch>
              <a:fillRect/>
            </a:stretch>
          </a:blipFill>
        </p:spPr>
        <p:txBody>
          <a:bodyPr/>
          <a:lstStyle/>
          <a:p>
            <a:endParaRPr lang="en-US"/>
          </a:p>
        </p:txBody>
      </p:sp>
      <p:sp>
        <p:nvSpPr>
          <p:cNvPr id="4" name="Freeform 4"/>
          <p:cNvSpPr/>
          <p:nvPr/>
        </p:nvSpPr>
        <p:spPr>
          <a:xfrm>
            <a:off x="7441216" y="562216"/>
            <a:ext cx="9480154" cy="8105532"/>
          </a:xfrm>
          <a:custGeom>
            <a:avLst/>
            <a:gdLst/>
            <a:ahLst/>
            <a:cxnLst/>
            <a:rect l="l" t="t" r="r" b="b"/>
            <a:pathLst>
              <a:path w="9480154" h="8105532">
                <a:moveTo>
                  <a:pt x="0" y="0"/>
                </a:moveTo>
                <a:lnTo>
                  <a:pt x="9480154" y="0"/>
                </a:lnTo>
                <a:lnTo>
                  <a:pt x="9480154" y="8105532"/>
                </a:lnTo>
                <a:lnTo>
                  <a:pt x="0" y="8105532"/>
                </a:lnTo>
                <a:lnTo>
                  <a:pt x="0" y="0"/>
                </a:lnTo>
                <a:close/>
              </a:path>
            </a:pathLst>
          </a:custGeom>
          <a:blipFill>
            <a:blip/>
            <a:stretch>
              <a:fillRect/>
            </a:stretch>
          </a:blipFill>
        </p:spPr>
        <p:txBody>
          <a:bodyPr/>
          <a:lstStyle/>
          <a:p>
            <a:endParaRPr lang="en-US"/>
          </a:p>
        </p:txBody>
      </p:sp>
      <p:grpSp>
        <p:nvGrpSpPr>
          <p:cNvPr id="5" name="Group 5"/>
          <p:cNvGrpSpPr/>
          <p:nvPr/>
        </p:nvGrpSpPr>
        <p:grpSpPr>
          <a:xfrm>
            <a:off x="1028700" y="1723537"/>
            <a:ext cx="5525835" cy="6839926"/>
            <a:chOff x="0" y="0"/>
            <a:chExt cx="7367779" cy="9119901"/>
          </a:xfrm>
        </p:grpSpPr>
        <p:sp>
          <p:nvSpPr>
            <p:cNvPr id="6" name="TextBox 6"/>
            <p:cNvSpPr txBox="1"/>
            <p:nvPr/>
          </p:nvSpPr>
          <p:spPr>
            <a:xfrm>
              <a:off x="0" y="9525"/>
              <a:ext cx="7367779" cy="2962275"/>
            </a:xfrm>
            <a:prstGeom prst="rect">
              <a:avLst/>
            </a:prstGeom>
          </p:spPr>
          <p:txBody>
            <a:bodyPr lIns="0" tIns="0" rIns="0" bIns="0" rtlCol="0" anchor="t">
              <a:spAutoFit/>
            </a:bodyPr>
            <a:lstStyle/>
            <a:p>
              <a:pPr marL="0" lvl="0" indent="0" algn="l">
                <a:lnSpc>
                  <a:spcPts val="5880"/>
                </a:lnSpc>
                <a:spcBef>
                  <a:spcPct val="0"/>
                </a:spcBef>
              </a:pPr>
              <a:r>
                <a:rPr lang="en-US" sz="4900" b="1">
                  <a:solidFill>
                    <a:srgbClr val="111111"/>
                  </a:solidFill>
                  <a:latin typeface="Open Sauce Semi-Bold"/>
                  <a:ea typeface="Open Sauce Semi-Bold"/>
                  <a:cs typeface="Open Sauce Semi-Bold"/>
                  <a:sym typeface="Open Sauce Semi-Bold"/>
                </a:rPr>
                <a:t>Time Series Decomposition of ZSD</a:t>
              </a:r>
            </a:p>
          </p:txBody>
        </p:sp>
        <p:sp>
          <p:nvSpPr>
            <p:cNvPr id="7" name="TextBox 7"/>
            <p:cNvSpPr txBox="1"/>
            <p:nvPr/>
          </p:nvSpPr>
          <p:spPr>
            <a:xfrm>
              <a:off x="0" y="3501210"/>
              <a:ext cx="5994332" cy="5618691"/>
            </a:xfrm>
            <a:prstGeom prst="rect">
              <a:avLst/>
            </a:prstGeom>
          </p:spPr>
          <p:txBody>
            <a:bodyPr lIns="0" tIns="0" rIns="0" bIns="0" rtlCol="0" anchor="t">
              <a:spAutoFit/>
            </a:bodyPr>
            <a:lstStyle/>
            <a:p>
              <a:pPr marL="0" lvl="0" indent="0" algn="l">
                <a:lnSpc>
                  <a:spcPts val="2800"/>
                </a:lnSpc>
              </a:pPr>
              <a:r>
                <a:rPr lang="en-US" sz="2000">
                  <a:solidFill>
                    <a:srgbClr val="111111"/>
                  </a:solidFill>
                  <a:latin typeface="Open Sauce"/>
                  <a:ea typeface="Open Sauce"/>
                  <a:cs typeface="Open Sauce"/>
                  <a:sym typeface="Open Sauce"/>
                </a:rPr>
                <a:t>The first plot (Trend of ZSD) shows the long-term trend in ZSD, revealing increasing or decreasing transparency over time. The second plot (Seasonality of ZSD) highlights the periodic fluctuations in ZSD, likely caused by seasonal effects. The third plot (Residuals of ZSD) captures the remaining variations that cannot be explained by trend or seasonality, which might be due to short-term environmental changes.</a:t>
              </a: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6F0FD"/>
        </a:solidFill>
        <a:effectLst/>
      </p:bgPr>
    </p:bg>
    <p:spTree>
      <p:nvGrpSpPr>
        <p:cNvPr id="1" name=""/>
        <p:cNvGrpSpPr/>
        <p:nvPr/>
      </p:nvGrpSpPr>
      <p:grpSpPr>
        <a:xfrm>
          <a:off x="0" y="0"/>
          <a:ext cx="0" cy="0"/>
          <a:chOff x="0" y="0"/>
          <a:chExt cx="0" cy="0"/>
        </a:xfrm>
      </p:grpSpPr>
      <p:grpSp>
        <p:nvGrpSpPr>
          <p:cNvPr id="2" name="Group 2"/>
          <p:cNvGrpSpPr/>
          <p:nvPr/>
        </p:nvGrpSpPr>
        <p:grpSpPr>
          <a:xfrm>
            <a:off x="6095837" y="4570848"/>
            <a:ext cx="6979020" cy="1616074"/>
            <a:chOff x="0" y="0"/>
            <a:chExt cx="9305360" cy="2154766"/>
          </a:xfrm>
        </p:grpSpPr>
        <p:sp>
          <p:nvSpPr>
            <p:cNvPr id="3" name="TextBox 3"/>
            <p:cNvSpPr txBox="1"/>
            <p:nvPr/>
          </p:nvSpPr>
          <p:spPr>
            <a:xfrm>
              <a:off x="0" y="1704975"/>
              <a:ext cx="9305360" cy="449791"/>
            </a:xfrm>
            <a:prstGeom prst="rect">
              <a:avLst/>
            </a:prstGeom>
          </p:spPr>
          <p:txBody>
            <a:bodyPr lIns="0" tIns="0" rIns="0" bIns="0" rtlCol="0" anchor="t">
              <a:spAutoFit/>
            </a:bodyPr>
            <a:lstStyle/>
            <a:p>
              <a:pPr marL="0" lvl="0" indent="0" algn="l">
                <a:lnSpc>
                  <a:spcPts val="2800"/>
                </a:lnSpc>
              </a:pPr>
              <a:endParaRPr/>
            </a:p>
          </p:txBody>
        </p:sp>
        <p:sp>
          <p:nvSpPr>
            <p:cNvPr id="4" name="TextBox 4"/>
            <p:cNvSpPr txBox="1"/>
            <p:nvPr/>
          </p:nvSpPr>
          <p:spPr>
            <a:xfrm>
              <a:off x="0" y="9525"/>
              <a:ext cx="9305360" cy="981075"/>
            </a:xfrm>
            <a:prstGeom prst="rect">
              <a:avLst/>
            </a:prstGeom>
          </p:spPr>
          <p:txBody>
            <a:bodyPr lIns="0" tIns="0" rIns="0" bIns="0" rtlCol="0" anchor="t">
              <a:spAutoFit/>
            </a:bodyPr>
            <a:lstStyle/>
            <a:p>
              <a:pPr marL="0" lvl="0" indent="0" algn="l">
                <a:lnSpc>
                  <a:spcPts val="5880"/>
                </a:lnSpc>
                <a:spcBef>
                  <a:spcPct val="0"/>
                </a:spcBef>
              </a:pPr>
              <a:r>
                <a:rPr lang="en-US" sz="4900" b="1">
                  <a:solidFill>
                    <a:srgbClr val="111111"/>
                  </a:solidFill>
                  <a:latin typeface="Open Sauce Semi-Bold"/>
                  <a:ea typeface="Open Sauce Semi-Bold"/>
                  <a:cs typeface="Open Sauce Semi-Bold"/>
                  <a:sym typeface="Open Sauce Semi-Bold"/>
                </a:rPr>
                <a:t>Plankton Visualization</a:t>
              </a:r>
            </a:p>
          </p:txBody>
        </p:sp>
      </p:grpSp>
      <p:sp>
        <p:nvSpPr>
          <p:cNvPr id="5" name="Freeform 5"/>
          <p:cNvSpPr/>
          <p:nvPr/>
        </p:nvSpPr>
        <p:spPr>
          <a:xfrm>
            <a:off x="16921370" y="991777"/>
            <a:ext cx="337930" cy="337930"/>
          </a:xfrm>
          <a:custGeom>
            <a:avLst/>
            <a:gdLst/>
            <a:ahLst/>
            <a:cxnLst/>
            <a:rect l="l" t="t" r="r" b="b"/>
            <a:pathLst>
              <a:path w="337930" h="337930">
                <a:moveTo>
                  <a:pt x="0" y="0"/>
                </a:moveTo>
                <a:lnTo>
                  <a:pt x="337930" y="0"/>
                </a:lnTo>
                <a:lnTo>
                  <a:pt x="337930" y="337930"/>
                </a:lnTo>
                <a:lnTo>
                  <a:pt x="0" y="337930"/>
                </a:lnTo>
                <a:lnTo>
                  <a:pt x="0" y="0"/>
                </a:lnTo>
                <a:close/>
              </a:path>
            </a:pathLst>
          </a:custGeom>
          <a:blipFill>
            <a:blip r:embed="rId2">
              <a:extLst>
                <a:ext uri="{96DAC541-7B7A-43D3-8B79-37D633B846F1}">
                  <asvg:svgBlip xmlns:asvg="http://schemas.microsoft.com/office/drawing/2016/SVG/main"/>
                </a:ext>
              </a:extLst>
            </a:blip>
            <a:stretch>
              <a:fillRect/>
            </a:stretch>
          </a:blipFill>
        </p:spPr>
        <p:txBody>
          <a:bodyPr/>
          <a:lstStyle/>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6F0FD"/>
        </a:solidFill>
        <a:effectLst/>
      </p:bgPr>
    </p:bg>
    <p:spTree>
      <p:nvGrpSpPr>
        <p:cNvPr id="1" name=""/>
        <p:cNvGrpSpPr/>
        <p:nvPr/>
      </p:nvGrpSpPr>
      <p:grpSpPr>
        <a:xfrm>
          <a:off x="0" y="0"/>
          <a:ext cx="0" cy="0"/>
          <a:chOff x="0" y="0"/>
          <a:chExt cx="0" cy="0"/>
        </a:xfrm>
      </p:grpSpPr>
      <p:sp>
        <p:nvSpPr>
          <p:cNvPr id="2" name="AutoShape 2"/>
          <p:cNvSpPr/>
          <p:nvPr/>
        </p:nvSpPr>
        <p:spPr>
          <a:xfrm>
            <a:off x="1197665" y="9234488"/>
            <a:ext cx="16061635" cy="0"/>
          </a:xfrm>
          <a:prstGeom prst="line">
            <a:avLst/>
          </a:prstGeom>
          <a:ln w="47625" cap="flat">
            <a:solidFill>
              <a:srgbClr val="2A9DEC"/>
            </a:solidFill>
            <a:prstDash val="solid"/>
            <a:headEnd type="none" w="sm" len="sm"/>
            <a:tailEnd type="none" w="sm" len="sm"/>
          </a:ln>
        </p:spPr>
        <p:txBody>
          <a:bodyPr/>
          <a:lstStyle/>
          <a:p>
            <a:endParaRPr lang="en-US"/>
          </a:p>
        </p:txBody>
      </p:sp>
      <p:sp>
        <p:nvSpPr>
          <p:cNvPr id="3" name="Freeform 3"/>
          <p:cNvSpPr/>
          <p:nvPr/>
        </p:nvSpPr>
        <p:spPr>
          <a:xfrm>
            <a:off x="16921370" y="991777"/>
            <a:ext cx="337930" cy="337930"/>
          </a:xfrm>
          <a:custGeom>
            <a:avLst/>
            <a:gdLst/>
            <a:ahLst/>
            <a:cxnLst/>
            <a:rect l="l" t="t" r="r" b="b"/>
            <a:pathLst>
              <a:path w="337930" h="337930">
                <a:moveTo>
                  <a:pt x="0" y="0"/>
                </a:moveTo>
                <a:lnTo>
                  <a:pt x="337930" y="0"/>
                </a:lnTo>
                <a:lnTo>
                  <a:pt x="337930" y="337930"/>
                </a:lnTo>
                <a:lnTo>
                  <a:pt x="0" y="337930"/>
                </a:lnTo>
                <a:lnTo>
                  <a:pt x="0" y="0"/>
                </a:lnTo>
                <a:close/>
              </a:path>
            </a:pathLst>
          </a:custGeom>
          <a:blipFill>
            <a:blip r:embed="rId2">
              <a:extLst>
                <a:ext uri="{96DAC541-7B7A-43D3-8B79-37D633B846F1}">
                  <asvg:svgBlip xmlns:asvg="http://schemas.microsoft.com/office/drawing/2016/SVG/main"/>
                </a:ext>
              </a:extLst>
            </a:blip>
            <a:stretch>
              <a:fillRect/>
            </a:stretch>
          </a:blipFill>
        </p:spPr>
        <p:txBody>
          <a:bodyPr/>
          <a:lstStyle/>
          <a:p>
            <a:endParaRPr lang="en-US"/>
          </a:p>
        </p:txBody>
      </p:sp>
      <p:sp>
        <p:nvSpPr>
          <p:cNvPr id="4" name="Freeform 4"/>
          <p:cNvSpPr/>
          <p:nvPr/>
        </p:nvSpPr>
        <p:spPr>
          <a:xfrm>
            <a:off x="7057154" y="1832401"/>
            <a:ext cx="10033181" cy="6824306"/>
          </a:xfrm>
          <a:custGeom>
            <a:avLst/>
            <a:gdLst/>
            <a:ahLst/>
            <a:cxnLst/>
            <a:rect l="l" t="t" r="r" b="b"/>
            <a:pathLst>
              <a:path w="10033181" h="6824306">
                <a:moveTo>
                  <a:pt x="0" y="0"/>
                </a:moveTo>
                <a:lnTo>
                  <a:pt x="10033181" y="0"/>
                </a:lnTo>
                <a:lnTo>
                  <a:pt x="10033181" y="6824306"/>
                </a:lnTo>
                <a:lnTo>
                  <a:pt x="0" y="6824306"/>
                </a:lnTo>
                <a:lnTo>
                  <a:pt x="0" y="0"/>
                </a:lnTo>
                <a:close/>
              </a:path>
            </a:pathLst>
          </a:custGeom>
          <a:blipFill>
            <a:blip/>
            <a:stretch>
              <a:fillRect/>
            </a:stretch>
          </a:blipFill>
        </p:spPr>
        <p:txBody>
          <a:bodyPr/>
          <a:lstStyle/>
          <a:p>
            <a:endParaRPr lang="en-US"/>
          </a:p>
        </p:txBody>
      </p:sp>
      <p:grpSp>
        <p:nvGrpSpPr>
          <p:cNvPr id="5" name="Group 5"/>
          <p:cNvGrpSpPr/>
          <p:nvPr/>
        </p:nvGrpSpPr>
        <p:grpSpPr>
          <a:xfrm>
            <a:off x="1028700" y="2290275"/>
            <a:ext cx="5525835" cy="5706451"/>
            <a:chOff x="0" y="0"/>
            <a:chExt cx="7367779" cy="7608601"/>
          </a:xfrm>
        </p:grpSpPr>
        <p:sp>
          <p:nvSpPr>
            <p:cNvPr id="6" name="TextBox 6"/>
            <p:cNvSpPr txBox="1"/>
            <p:nvPr/>
          </p:nvSpPr>
          <p:spPr>
            <a:xfrm>
              <a:off x="0" y="9525"/>
              <a:ext cx="7367779" cy="981075"/>
            </a:xfrm>
            <a:prstGeom prst="rect">
              <a:avLst/>
            </a:prstGeom>
          </p:spPr>
          <p:txBody>
            <a:bodyPr lIns="0" tIns="0" rIns="0" bIns="0" rtlCol="0" anchor="t">
              <a:spAutoFit/>
            </a:bodyPr>
            <a:lstStyle/>
            <a:p>
              <a:pPr marL="0" lvl="0" indent="0" algn="l">
                <a:lnSpc>
                  <a:spcPts val="5880"/>
                </a:lnSpc>
                <a:spcBef>
                  <a:spcPct val="0"/>
                </a:spcBef>
              </a:pPr>
              <a:r>
                <a:rPr lang="en-US" sz="4900" b="1">
                  <a:solidFill>
                    <a:srgbClr val="111111"/>
                  </a:solidFill>
                  <a:latin typeface="Open Sauce Semi-Bold"/>
                  <a:ea typeface="Open Sauce Semi-Bold"/>
                  <a:cs typeface="Open Sauce Semi-Bold"/>
                  <a:sym typeface="Open Sauce Semi-Bold"/>
                </a:rPr>
                <a:t>Histogram of CHL</a:t>
              </a:r>
            </a:p>
          </p:txBody>
        </p:sp>
        <p:sp>
          <p:nvSpPr>
            <p:cNvPr id="7" name="TextBox 7"/>
            <p:cNvSpPr txBox="1"/>
            <p:nvPr/>
          </p:nvSpPr>
          <p:spPr>
            <a:xfrm>
              <a:off x="0" y="1520010"/>
              <a:ext cx="5994332" cy="6088591"/>
            </a:xfrm>
            <a:prstGeom prst="rect">
              <a:avLst/>
            </a:prstGeom>
          </p:spPr>
          <p:txBody>
            <a:bodyPr lIns="0" tIns="0" rIns="0" bIns="0" rtlCol="0" anchor="t">
              <a:spAutoFit/>
            </a:bodyPr>
            <a:lstStyle/>
            <a:p>
              <a:pPr marL="0" lvl="0" indent="0" algn="l">
                <a:lnSpc>
                  <a:spcPts val="2800"/>
                </a:lnSpc>
              </a:pPr>
              <a:r>
                <a:rPr lang="en-US" sz="2000">
                  <a:solidFill>
                    <a:srgbClr val="111111"/>
                  </a:solidFill>
                  <a:latin typeface="Open Sauce"/>
                  <a:ea typeface="Open Sauce"/>
                  <a:cs typeface="Open Sauce"/>
                  <a:sym typeface="Open Sauce"/>
                </a:rPr>
                <a:t>This plot displays the distribution of chlorophyll concentration (CHL) values across the dataset. The x-axis represents CHL values (mg/m³), while the y-axis represents the frequency of data points. The histogram shows that most values are concentrated near lower CHL levels, suggesting that high chlorophyll levels are relatively rare. A density curve is also plotted, giving an estimate of the probability distribution.</a:t>
              </a: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E6F0FD"/>
        </a:solidFill>
        <a:effectLst/>
      </p:bgPr>
    </p:bg>
    <p:spTree>
      <p:nvGrpSpPr>
        <p:cNvPr id="1" name=""/>
        <p:cNvGrpSpPr/>
        <p:nvPr/>
      </p:nvGrpSpPr>
      <p:grpSpPr>
        <a:xfrm>
          <a:off x="0" y="0"/>
          <a:ext cx="0" cy="0"/>
          <a:chOff x="0" y="0"/>
          <a:chExt cx="0" cy="0"/>
        </a:xfrm>
      </p:grpSpPr>
      <p:sp>
        <p:nvSpPr>
          <p:cNvPr id="2" name="AutoShape 2"/>
          <p:cNvSpPr/>
          <p:nvPr/>
        </p:nvSpPr>
        <p:spPr>
          <a:xfrm>
            <a:off x="1197665" y="9234488"/>
            <a:ext cx="16061635" cy="0"/>
          </a:xfrm>
          <a:prstGeom prst="line">
            <a:avLst/>
          </a:prstGeom>
          <a:ln w="47625" cap="flat">
            <a:solidFill>
              <a:srgbClr val="2A9DEC"/>
            </a:solidFill>
            <a:prstDash val="solid"/>
            <a:headEnd type="none" w="sm" len="sm"/>
            <a:tailEnd type="none" w="sm" len="sm"/>
          </a:ln>
        </p:spPr>
        <p:txBody>
          <a:bodyPr/>
          <a:lstStyle/>
          <a:p>
            <a:endParaRPr lang="en-US"/>
          </a:p>
        </p:txBody>
      </p:sp>
      <p:sp>
        <p:nvSpPr>
          <p:cNvPr id="3" name="Freeform 3"/>
          <p:cNvSpPr/>
          <p:nvPr/>
        </p:nvSpPr>
        <p:spPr>
          <a:xfrm>
            <a:off x="16921370" y="991777"/>
            <a:ext cx="337930" cy="337930"/>
          </a:xfrm>
          <a:custGeom>
            <a:avLst/>
            <a:gdLst/>
            <a:ahLst/>
            <a:cxnLst/>
            <a:rect l="l" t="t" r="r" b="b"/>
            <a:pathLst>
              <a:path w="337930" h="337930">
                <a:moveTo>
                  <a:pt x="0" y="0"/>
                </a:moveTo>
                <a:lnTo>
                  <a:pt x="337930" y="0"/>
                </a:lnTo>
                <a:lnTo>
                  <a:pt x="337930" y="337930"/>
                </a:lnTo>
                <a:lnTo>
                  <a:pt x="0" y="337930"/>
                </a:lnTo>
                <a:lnTo>
                  <a:pt x="0" y="0"/>
                </a:lnTo>
                <a:close/>
              </a:path>
            </a:pathLst>
          </a:custGeom>
          <a:blipFill>
            <a:blip r:embed="rId2">
              <a:extLst>
                <a:ext uri="{96DAC541-7B7A-43D3-8B79-37D633B846F1}">
                  <asvg:svgBlip xmlns:asvg="http://schemas.microsoft.com/office/drawing/2016/SVG/main"/>
                </a:ext>
              </a:extLst>
            </a:blip>
            <a:stretch>
              <a:fillRect/>
            </a:stretch>
          </a:blipFill>
        </p:spPr>
        <p:txBody>
          <a:bodyPr/>
          <a:lstStyle/>
          <a:p>
            <a:endParaRPr lang="en-US"/>
          </a:p>
        </p:txBody>
      </p:sp>
      <p:sp>
        <p:nvSpPr>
          <p:cNvPr id="4" name="Freeform 4"/>
          <p:cNvSpPr/>
          <p:nvPr/>
        </p:nvSpPr>
        <p:spPr>
          <a:xfrm>
            <a:off x="6554535" y="2095012"/>
            <a:ext cx="10535800" cy="6255632"/>
          </a:xfrm>
          <a:custGeom>
            <a:avLst/>
            <a:gdLst/>
            <a:ahLst/>
            <a:cxnLst/>
            <a:rect l="l" t="t" r="r" b="b"/>
            <a:pathLst>
              <a:path w="10535800" h="6255632">
                <a:moveTo>
                  <a:pt x="0" y="0"/>
                </a:moveTo>
                <a:lnTo>
                  <a:pt x="10535800" y="0"/>
                </a:lnTo>
                <a:lnTo>
                  <a:pt x="10535800" y="6255632"/>
                </a:lnTo>
                <a:lnTo>
                  <a:pt x="0" y="6255632"/>
                </a:lnTo>
                <a:lnTo>
                  <a:pt x="0" y="0"/>
                </a:lnTo>
                <a:close/>
              </a:path>
            </a:pathLst>
          </a:custGeom>
          <a:blipFill>
            <a:blip/>
            <a:stretch>
              <a:fillRect/>
            </a:stretch>
          </a:blipFill>
        </p:spPr>
        <p:txBody>
          <a:bodyPr/>
          <a:lstStyle/>
          <a:p>
            <a:endParaRPr lang="en-US"/>
          </a:p>
        </p:txBody>
      </p:sp>
      <p:grpSp>
        <p:nvGrpSpPr>
          <p:cNvPr id="5" name="Group 5"/>
          <p:cNvGrpSpPr/>
          <p:nvPr/>
        </p:nvGrpSpPr>
        <p:grpSpPr>
          <a:xfrm>
            <a:off x="1028700" y="2095012"/>
            <a:ext cx="5525835" cy="6096976"/>
            <a:chOff x="0" y="0"/>
            <a:chExt cx="7367779" cy="8129301"/>
          </a:xfrm>
        </p:grpSpPr>
        <p:sp>
          <p:nvSpPr>
            <p:cNvPr id="6" name="TextBox 6"/>
            <p:cNvSpPr txBox="1"/>
            <p:nvPr/>
          </p:nvSpPr>
          <p:spPr>
            <a:xfrm>
              <a:off x="0" y="9525"/>
              <a:ext cx="7367779" cy="1971675"/>
            </a:xfrm>
            <a:prstGeom prst="rect">
              <a:avLst/>
            </a:prstGeom>
          </p:spPr>
          <p:txBody>
            <a:bodyPr lIns="0" tIns="0" rIns="0" bIns="0" rtlCol="0" anchor="t">
              <a:spAutoFit/>
            </a:bodyPr>
            <a:lstStyle/>
            <a:p>
              <a:pPr marL="0" lvl="0" indent="0" algn="l">
                <a:lnSpc>
                  <a:spcPts val="5880"/>
                </a:lnSpc>
                <a:spcBef>
                  <a:spcPct val="0"/>
                </a:spcBef>
              </a:pPr>
              <a:r>
                <a:rPr lang="en-US" sz="4900" b="1">
                  <a:solidFill>
                    <a:srgbClr val="111111"/>
                  </a:solidFill>
                  <a:latin typeface="Open Sauce Semi-Bold"/>
                  <a:ea typeface="Open Sauce Semi-Bold"/>
                  <a:cs typeface="Open Sauce Semi-Bold"/>
                  <a:sym typeface="Open Sauce Semi-Bold"/>
                </a:rPr>
                <a:t>Time Series of CHL</a:t>
              </a:r>
            </a:p>
          </p:txBody>
        </p:sp>
        <p:sp>
          <p:nvSpPr>
            <p:cNvPr id="7" name="TextBox 7"/>
            <p:cNvSpPr txBox="1"/>
            <p:nvPr/>
          </p:nvSpPr>
          <p:spPr>
            <a:xfrm>
              <a:off x="0" y="2510610"/>
              <a:ext cx="5994332" cy="5618691"/>
            </a:xfrm>
            <a:prstGeom prst="rect">
              <a:avLst/>
            </a:prstGeom>
          </p:spPr>
          <p:txBody>
            <a:bodyPr lIns="0" tIns="0" rIns="0" bIns="0" rtlCol="0" anchor="t">
              <a:spAutoFit/>
            </a:bodyPr>
            <a:lstStyle/>
            <a:p>
              <a:pPr marL="0" lvl="0" indent="0" algn="l">
                <a:lnSpc>
                  <a:spcPts val="2800"/>
                </a:lnSpc>
              </a:pPr>
              <a:r>
                <a:rPr lang="en-US" sz="2000">
                  <a:solidFill>
                    <a:srgbClr val="111111"/>
                  </a:solidFill>
                  <a:latin typeface="Open Sauce"/>
                  <a:ea typeface="Open Sauce"/>
                  <a:cs typeface="Open Sauce"/>
                  <a:sym typeface="Open Sauce"/>
                </a:rPr>
                <a:t>This plot visualizes how CHL changes over time. The x-axis represents time (from Feb 2023 to Feb 2025), and the y-axis represents average CHL values per day. The time series exhibits seasonal variations, with peaks and dips, indicating fluctuations in phytoplankton biomass. A sharp spike is visible around April 2024, which might indicate an event such as a phytoplankton bloom.</a:t>
              </a: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E6F0FD"/>
        </a:solidFill>
        <a:effectLst/>
      </p:bgPr>
    </p:bg>
    <p:spTree>
      <p:nvGrpSpPr>
        <p:cNvPr id="1" name=""/>
        <p:cNvGrpSpPr/>
        <p:nvPr/>
      </p:nvGrpSpPr>
      <p:grpSpPr>
        <a:xfrm>
          <a:off x="0" y="0"/>
          <a:ext cx="0" cy="0"/>
          <a:chOff x="0" y="0"/>
          <a:chExt cx="0" cy="0"/>
        </a:xfrm>
      </p:grpSpPr>
      <p:sp>
        <p:nvSpPr>
          <p:cNvPr id="2" name="AutoShape 2"/>
          <p:cNvSpPr/>
          <p:nvPr/>
        </p:nvSpPr>
        <p:spPr>
          <a:xfrm>
            <a:off x="1197665" y="9234488"/>
            <a:ext cx="16061635" cy="0"/>
          </a:xfrm>
          <a:prstGeom prst="line">
            <a:avLst/>
          </a:prstGeom>
          <a:ln w="47625" cap="flat">
            <a:solidFill>
              <a:srgbClr val="2A9DEC"/>
            </a:solidFill>
            <a:prstDash val="solid"/>
            <a:headEnd type="none" w="sm" len="sm"/>
            <a:tailEnd type="none" w="sm" len="sm"/>
          </a:ln>
        </p:spPr>
        <p:txBody>
          <a:bodyPr/>
          <a:lstStyle/>
          <a:p>
            <a:endParaRPr lang="en-US"/>
          </a:p>
        </p:txBody>
      </p:sp>
      <p:sp>
        <p:nvSpPr>
          <p:cNvPr id="3" name="Freeform 3"/>
          <p:cNvSpPr/>
          <p:nvPr/>
        </p:nvSpPr>
        <p:spPr>
          <a:xfrm>
            <a:off x="16921370" y="991777"/>
            <a:ext cx="337930" cy="337930"/>
          </a:xfrm>
          <a:custGeom>
            <a:avLst/>
            <a:gdLst/>
            <a:ahLst/>
            <a:cxnLst/>
            <a:rect l="l" t="t" r="r" b="b"/>
            <a:pathLst>
              <a:path w="337930" h="337930">
                <a:moveTo>
                  <a:pt x="0" y="0"/>
                </a:moveTo>
                <a:lnTo>
                  <a:pt x="337930" y="0"/>
                </a:lnTo>
                <a:lnTo>
                  <a:pt x="337930" y="337930"/>
                </a:lnTo>
                <a:lnTo>
                  <a:pt x="0" y="337930"/>
                </a:lnTo>
                <a:lnTo>
                  <a:pt x="0" y="0"/>
                </a:lnTo>
                <a:close/>
              </a:path>
            </a:pathLst>
          </a:custGeom>
          <a:blipFill>
            <a:blip r:embed="rId2">
              <a:extLst>
                <a:ext uri="{96DAC541-7B7A-43D3-8B79-37D633B846F1}">
                  <asvg:svgBlip xmlns:asvg="http://schemas.microsoft.com/office/drawing/2016/SVG/main"/>
                </a:ext>
              </a:extLst>
            </a:blip>
            <a:stretch>
              <a:fillRect/>
            </a:stretch>
          </a:blipFill>
        </p:spPr>
        <p:txBody>
          <a:bodyPr/>
          <a:lstStyle/>
          <a:p>
            <a:endParaRPr lang="en-US"/>
          </a:p>
        </p:txBody>
      </p:sp>
      <p:sp>
        <p:nvSpPr>
          <p:cNvPr id="4" name="Freeform 4"/>
          <p:cNvSpPr/>
          <p:nvPr/>
        </p:nvSpPr>
        <p:spPr>
          <a:xfrm>
            <a:off x="7776258" y="1028700"/>
            <a:ext cx="9145112" cy="7624737"/>
          </a:xfrm>
          <a:custGeom>
            <a:avLst/>
            <a:gdLst/>
            <a:ahLst/>
            <a:cxnLst/>
            <a:rect l="l" t="t" r="r" b="b"/>
            <a:pathLst>
              <a:path w="9145112" h="7624737">
                <a:moveTo>
                  <a:pt x="0" y="0"/>
                </a:moveTo>
                <a:lnTo>
                  <a:pt x="9145112" y="0"/>
                </a:lnTo>
                <a:lnTo>
                  <a:pt x="9145112" y="7624737"/>
                </a:lnTo>
                <a:lnTo>
                  <a:pt x="0" y="7624737"/>
                </a:lnTo>
                <a:lnTo>
                  <a:pt x="0" y="0"/>
                </a:lnTo>
                <a:close/>
              </a:path>
            </a:pathLst>
          </a:custGeom>
          <a:blipFill>
            <a:blip/>
            <a:stretch>
              <a:fillRect/>
            </a:stretch>
          </a:blipFill>
        </p:spPr>
        <p:txBody>
          <a:bodyPr/>
          <a:lstStyle/>
          <a:p>
            <a:endParaRPr lang="en-US"/>
          </a:p>
        </p:txBody>
      </p:sp>
      <p:grpSp>
        <p:nvGrpSpPr>
          <p:cNvPr id="5" name="Group 5"/>
          <p:cNvGrpSpPr/>
          <p:nvPr/>
        </p:nvGrpSpPr>
        <p:grpSpPr>
          <a:xfrm>
            <a:off x="1028700" y="1547325"/>
            <a:ext cx="5525835" cy="7192351"/>
            <a:chOff x="0" y="0"/>
            <a:chExt cx="7367779" cy="9589801"/>
          </a:xfrm>
        </p:grpSpPr>
        <p:sp>
          <p:nvSpPr>
            <p:cNvPr id="6" name="TextBox 6"/>
            <p:cNvSpPr txBox="1"/>
            <p:nvPr/>
          </p:nvSpPr>
          <p:spPr>
            <a:xfrm>
              <a:off x="0" y="9525"/>
              <a:ext cx="7367779" cy="2962275"/>
            </a:xfrm>
            <a:prstGeom prst="rect">
              <a:avLst/>
            </a:prstGeom>
          </p:spPr>
          <p:txBody>
            <a:bodyPr lIns="0" tIns="0" rIns="0" bIns="0" rtlCol="0" anchor="t">
              <a:spAutoFit/>
            </a:bodyPr>
            <a:lstStyle/>
            <a:p>
              <a:pPr marL="0" lvl="0" indent="0" algn="l">
                <a:lnSpc>
                  <a:spcPts val="5880"/>
                </a:lnSpc>
                <a:spcBef>
                  <a:spcPct val="0"/>
                </a:spcBef>
              </a:pPr>
              <a:r>
                <a:rPr lang="en-US" sz="4900" b="1">
                  <a:solidFill>
                    <a:srgbClr val="111111"/>
                  </a:solidFill>
                  <a:latin typeface="Open Sauce Semi-Bold"/>
                  <a:ea typeface="Open Sauce Semi-Bold"/>
                  <a:cs typeface="Open Sauce Semi-Bold"/>
                  <a:sym typeface="Open Sauce Semi-Bold"/>
                </a:rPr>
                <a:t>Aggregated Spatial Heatmap of CHL</a:t>
              </a:r>
            </a:p>
          </p:txBody>
        </p:sp>
        <p:sp>
          <p:nvSpPr>
            <p:cNvPr id="7" name="TextBox 7"/>
            <p:cNvSpPr txBox="1"/>
            <p:nvPr/>
          </p:nvSpPr>
          <p:spPr>
            <a:xfrm>
              <a:off x="0" y="3501210"/>
              <a:ext cx="5994332" cy="6088591"/>
            </a:xfrm>
            <a:prstGeom prst="rect">
              <a:avLst/>
            </a:prstGeom>
          </p:spPr>
          <p:txBody>
            <a:bodyPr lIns="0" tIns="0" rIns="0" bIns="0" rtlCol="0" anchor="t">
              <a:spAutoFit/>
            </a:bodyPr>
            <a:lstStyle/>
            <a:p>
              <a:pPr marL="0" lvl="0" indent="0" algn="l">
                <a:lnSpc>
                  <a:spcPts val="2800"/>
                </a:lnSpc>
              </a:pPr>
              <a:r>
                <a:rPr lang="en-US" sz="2000">
                  <a:solidFill>
                    <a:srgbClr val="111111"/>
                  </a:solidFill>
                  <a:latin typeface="Open Sauce"/>
                  <a:ea typeface="Open Sauce"/>
                  <a:cs typeface="Open Sauce"/>
                  <a:sym typeface="Open Sauce"/>
                </a:rPr>
                <a:t>This geospatial heatmap visualizes CHL concentration across different locations. The x-axis represents longitude, and the y-axis represents latitude. The color gradient represents CHL values, with darker areas showing low CHL levels and brighter areas indicating higher CHL concentrations. The heatmap shows higher chlorophyll levels near coastal regions, which is expected due to nutrient-rich waters supporting phytoplankton growth.</a:t>
              </a: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E6F0FD"/>
        </a:solidFill>
        <a:effectLst/>
      </p:bgPr>
    </p:bg>
    <p:spTree>
      <p:nvGrpSpPr>
        <p:cNvPr id="1" name=""/>
        <p:cNvGrpSpPr/>
        <p:nvPr/>
      </p:nvGrpSpPr>
      <p:grpSpPr>
        <a:xfrm>
          <a:off x="0" y="0"/>
          <a:ext cx="0" cy="0"/>
          <a:chOff x="0" y="0"/>
          <a:chExt cx="0" cy="0"/>
        </a:xfrm>
      </p:grpSpPr>
      <p:sp>
        <p:nvSpPr>
          <p:cNvPr id="2" name="AutoShape 2"/>
          <p:cNvSpPr/>
          <p:nvPr/>
        </p:nvSpPr>
        <p:spPr>
          <a:xfrm>
            <a:off x="1197665" y="9234488"/>
            <a:ext cx="16061635" cy="0"/>
          </a:xfrm>
          <a:prstGeom prst="line">
            <a:avLst/>
          </a:prstGeom>
          <a:ln w="47625" cap="flat">
            <a:solidFill>
              <a:srgbClr val="2A9DEC"/>
            </a:solidFill>
            <a:prstDash val="solid"/>
            <a:headEnd type="none" w="sm" len="sm"/>
            <a:tailEnd type="none" w="sm" len="sm"/>
          </a:ln>
        </p:spPr>
        <p:txBody>
          <a:bodyPr/>
          <a:lstStyle/>
          <a:p>
            <a:endParaRPr lang="en-US"/>
          </a:p>
        </p:txBody>
      </p:sp>
      <p:sp>
        <p:nvSpPr>
          <p:cNvPr id="3" name="Freeform 3"/>
          <p:cNvSpPr/>
          <p:nvPr/>
        </p:nvSpPr>
        <p:spPr>
          <a:xfrm>
            <a:off x="16921370" y="991777"/>
            <a:ext cx="337930" cy="337930"/>
          </a:xfrm>
          <a:custGeom>
            <a:avLst/>
            <a:gdLst/>
            <a:ahLst/>
            <a:cxnLst/>
            <a:rect l="l" t="t" r="r" b="b"/>
            <a:pathLst>
              <a:path w="337930" h="337930">
                <a:moveTo>
                  <a:pt x="0" y="0"/>
                </a:moveTo>
                <a:lnTo>
                  <a:pt x="337930" y="0"/>
                </a:lnTo>
                <a:lnTo>
                  <a:pt x="337930" y="337930"/>
                </a:lnTo>
                <a:lnTo>
                  <a:pt x="0" y="337930"/>
                </a:lnTo>
                <a:lnTo>
                  <a:pt x="0" y="0"/>
                </a:lnTo>
                <a:close/>
              </a:path>
            </a:pathLst>
          </a:custGeom>
          <a:blipFill>
            <a:blip r:embed="rId2">
              <a:extLst>
                <a:ext uri="{96DAC541-7B7A-43D3-8B79-37D633B846F1}">
                  <asvg:svgBlip xmlns:asvg="http://schemas.microsoft.com/office/drawing/2016/SVG/main"/>
                </a:ext>
              </a:extLst>
            </a:blip>
            <a:stretch>
              <a:fillRect/>
            </a:stretch>
          </a:blipFill>
        </p:spPr>
        <p:txBody>
          <a:bodyPr/>
          <a:lstStyle/>
          <a:p>
            <a:endParaRPr lang="en-US"/>
          </a:p>
        </p:txBody>
      </p:sp>
      <p:sp>
        <p:nvSpPr>
          <p:cNvPr id="4" name="Freeform 4"/>
          <p:cNvSpPr/>
          <p:nvPr/>
        </p:nvSpPr>
        <p:spPr>
          <a:xfrm>
            <a:off x="6723500" y="1543242"/>
            <a:ext cx="10366835" cy="6738443"/>
          </a:xfrm>
          <a:custGeom>
            <a:avLst/>
            <a:gdLst/>
            <a:ahLst/>
            <a:cxnLst/>
            <a:rect l="l" t="t" r="r" b="b"/>
            <a:pathLst>
              <a:path w="10366835" h="6738443">
                <a:moveTo>
                  <a:pt x="0" y="0"/>
                </a:moveTo>
                <a:lnTo>
                  <a:pt x="10366835" y="0"/>
                </a:lnTo>
                <a:lnTo>
                  <a:pt x="10366835" y="6738443"/>
                </a:lnTo>
                <a:lnTo>
                  <a:pt x="0" y="6738443"/>
                </a:lnTo>
                <a:lnTo>
                  <a:pt x="0" y="0"/>
                </a:lnTo>
                <a:close/>
              </a:path>
            </a:pathLst>
          </a:custGeom>
          <a:blipFill>
            <a:blip/>
            <a:stretch>
              <a:fillRect/>
            </a:stretch>
          </a:blipFill>
        </p:spPr>
        <p:txBody>
          <a:bodyPr/>
          <a:lstStyle/>
          <a:p>
            <a:endParaRPr lang="en-US"/>
          </a:p>
        </p:txBody>
      </p:sp>
      <p:grpSp>
        <p:nvGrpSpPr>
          <p:cNvPr id="5" name="Group 5"/>
          <p:cNvGrpSpPr/>
          <p:nvPr/>
        </p:nvGrpSpPr>
        <p:grpSpPr>
          <a:xfrm>
            <a:off x="1028700" y="1333012"/>
            <a:ext cx="5525835" cy="7620976"/>
            <a:chOff x="0" y="0"/>
            <a:chExt cx="7367779" cy="10161301"/>
          </a:xfrm>
        </p:grpSpPr>
        <p:sp>
          <p:nvSpPr>
            <p:cNvPr id="6" name="TextBox 6"/>
            <p:cNvSpPr txBox="1"/>
            <p:nvPr/>
          </p:nvSpPr>
          <p:spPr>
            <a:xfrm>
              <a:off x="0" y="9525"/>
              <a:ext cx="7367779" cy="4943475"/>
            </a:xfrm>
            <a:prstGeom prst="rect">
              <a:avLst/>
            </a:prstGeom>
          </p:spPr>
          <p:txBody>
            <a:bodyPr lIns="0" tIns="0" rIns="0" bIns="0" rtlCol="0" anchor="t">
              <a:spAutoFit/>
            </a:bodyPr>
            <a:lstStyle/>
            <a:p>
              <a:pPr marL="0" lvl="0" indent="0" algn="l">
                <a:lnSpc>
                  <a:spcPts val="5880"/>
                </a:lnSpc>
                <a:spcBef>
                  <a:spcPct val="0"/>
                </a:spcBef>
              </a:pPr>
              <a:r>
                <a:rPr lang="en-US" sz="4900" b="1">
                  <a:solidFill>
                    <a:srgbClr val="111111"/>
                  </a:solidFill>
                  <a:latin typeface="Open Sauce Semi-Bold"/>
                  <a:ea typeface="Open Sauce Semi-Bold"/>
                  <a:cs typeface="Open Sauce Semi-Bold"/>
                  <a:sym typeface="Open Sauce Semi-Bold"/>
                </a:rPr>
                <a:t>Monthly Distribution of Chlorophyll Concentration (CHL)</a:t>
              </a:r>
            </a:p>
          </p:txBody>
        </p:sp>
        <p:sp>
          <p:nvSpPr>
            <p:cNvPr id="7" name="TextBox 7"/>
            <p:cNvSpPr txBox="1"/>
            <p:nvPr/>
          </p:nvSpPr>
          <p:spPr>
            <a:xfrm>
              <a:off x="0" y="5482410"/>
              <a:ext cx="5994332" cy="4678891"/>
            </a:xfrm>
            <a:prstGeom prst="rect">
              <a:avLst/>
            </a:prstGeom>
          </p:spPr>
          <p:txBody>
            <a:bodyPr lIns="0" tIns="0" rIns="0" bIns="0" rtlCol="0" anchor="t">
              <a:spAutoFit/>
            </a:bodyPr>
            <a:lstStyle/>
            <a:p>
              <a:pPr marL="0" lvl="0" indent="0" algn="l">
                <a:lnSpc>
                  <a:spcPts val="2800"/>
                </a:lnSpc>
              </a:pPr>
              <a:r>
                <a:rPr lang="en-US" sz="2000">
                  <a:solidFill>
                    <a:srgbClr val="111111"/>
                  </a:solidFill>
                  <a:latin typeface="Open Sauce"/>
                  <a:ea typeface="Open Sauce"/>
                  <a:cs typeface="Open Sauce"/>
                  <a:sym typeface="Open Sauce"/>
                </a:rPr>
                <a:t>This boxplot shows how chlorophyll concentration varies each month. The median CHL values are relatively stable, but outliers indicate occasional high concentrations. Spring and summer months (April-July) tend to have more extreme values, possibly indicating seasonal plankton blooms.</a:t>
              </a: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E6F0FD"/>
        </a:solidFill>
        <a:effectLst/>
      </p:bgPr>
    </p:bg>
    <p:spTree>
      <p:nvGrpSpPr>
        <p:cNvPr id="1" name=""/>
        <p:cNvGrpSpPr/>
        <p:nvPr/>
      </p:nvGrpSpPr>
      <p:grpSpPr>
        <a:xfrm>
          <a:off x="0" y="0"/>
          <a:ext cx="0" cy="0"/>
          <a:chOff x="0" y="0"/>
          <a:chExt cx="0" cy="0"/>
        </a:xfrm>
      </p:grpSpPr>
      <p:sp>
        <p:nvSpPr>
          <p:cNvPr id="2" name="AutoShape 2"/>
          <p:cNvSpPr/>
          <p:nvPr/>
        </p:nvSpPr>
        <p:spPr>
          <a:xfrm>
            <a:off x="1197665" y="9234488"/>
            <a:ext cx="16061635" cy="0"/>
          </a:xfrm>
          <a:prstGeom prst="line">
            <a:avLst/>
          </a:prstGeom>
          <a:ln w="47625" cap="flat">
            <a:solidFill>
              <a:srgbClr val="2A9DEC"/>
            </a:solidFill>
            <a:prstDash val="solid"/>
            <a:headEnd type="none" w="sm" len="sm"/>
            <a:tailEnd type="none" w="sm" len="sm"/>
          </a:ln>
        </p:spPr>
        <p:txBody>
          <a:bodyPr/>
          <a:lstStyle/>
          <a:p>
            <a:endParaRPr lang="en-US"/>
          </a:p>
        </p:txBody>
      </p:sp>
      <p:sp>
        <p:nvSpPr>
          <p:cNvPr id="3" name="Freeform 3"/>
          <p:cNvSpPr/>
          <p:nvPr/>
        </p:nvSpPr>
        <p:spPr>
          <a:xfrm>
            <a:off x="16921370" y="991777"/>
            <a:ext cx="337930" cy="337930"/>
          </a:xfrm>
          <a:custGeom>
            <a:avLst/>
            <a:gdLst/>
            <a:ahLst/>
            <a:cxnLst/>
            <a:rect l="l" t="t" r="r" b="b"/>
            <a:pathLst>
              <a:path w="337930" h="337930">
                <a:moveTo>
                  <a:pt x="0" y="0"/>
                </a:moveTo>
                <a:lnTo>
                  <a:pt x="337930" y="0"/>
                </a:lnTo>
                <a:lnTo>
                  <a:pt x="337930" y="337930"/>
                </a:lnTo>
                <a:lnTo>
                  <a:pt x="0" y="337930"/>
                </a:lnTo>
                <a:lnTo>
                  <a:pt x="0" y="0"/>
                </a:lnTo>
                <a:close/>
              </a:path>
            </a:pathLst>
          </a:custGeom>
          <a:blipFill>
            <a:blip r:embed="rId2">
              <a:extLst>
                <a:ext uri="{96DAC541-7B7A-43D3-8B79-37D633B846F1}">
                  <asvg:svgBlip xmlns:asvg="http://schemas.microsoft.com/office/drawing/2016/SVG/main"/>
                </a:ext>
              </a:extLst>
            </a:blip>
            <a:stretch>
              <a:fillRect/>
            </a:stretch>
          </a:blipFill>
        </p:spPr>
        <p:txBody>
          <a:bodyPr/>
          <a:lstStyle/>
          <a:p>
            <a:endParaRPr lang="en-US"/>
          </a:p>
        </p:txBody>
      </p:sp>
      <p:sp>
        <p:nvSpPr>
          <p:cNvPr id="4" name="Freeform 4"/>
          <p:cNvSpPr/>
          <p:nvPr/>
        </p:nvSpPr>
        <p:spPr>
          <a:xfrm>
            <a:off x="6821769" y="1329707"/>
            <a:ext cx="10099601" cy="6869483"/>
          </a:xfrm>
          <a:custGeom>
            <a:avLst/>
            <a:gdLst/>
            <a:ahLst/>
            <a:cxnLst/>
            <a:rect l="l" t="t" r="r" b="b"/>
            <a:pathLst>
              <a:path w="10099601" h="6869483">
                <a:moveTo>
                  <a:pt x="0" y="0"/>
                </a:moveTo>
                <a:lnTo>
                  <a:pt x="10099601" y="0"/>
                </a:lnTo>
                <a:lnTo>
                  <a:pt x="10099601" y="6869482"/>
                </a:lnTo>
                <a:lnTo>
                  <a:pt x="0" y="6869482"/>
                </a:lnTo>
                <a:lnTo>
                  <a:pt x="0" y="0"/>
                </a:lnTo>
                <a:close/>
              </a:path>
            </a:pathLst>
          </a:custGeom>
          <a:blipFill>
            <a:blip/>
            <a:stretch>
              <a:fillRect/>
            </a:stretch>
          </a:blipFill>
        </p:spPr>
        <p:txBody>
          <a:bodyPr/>
          <a:lstStyle/>
          <a:p>
            <a:endParaRPr lang="en-US"/>
          </a:p>
        </p:txBody>
      </p:sp>
      <p:grpSp>
        <p:nvGrpSpPr>
          <p:cNvPr id="5" name="Group 5"/>
          <p:cNvGrpSpPr/>
          <p:nvPr/>
        </p:nvGrpSpPr>
        <p:grpSpPr>
          <a:xfrm>
            <a:off x="1028700" y="2428387"/>
            <a:ext cx="5525835" cy="5430226"/>
            <a:chOff x="0" y="0"/>
            <a:chExt cx="7367779" cy="7240301"/>
          </a:xfrm>
        </p:grpSpPr>
        <p:sp>
          <p:nvSpPr>
            <p:cNvPr id="6" name="TextBox 6"/>
            <p:cNvSpPr txBox="1"/>
            <p:nvPr/>
          </p:nvSpPr>
          <p:spPr>
            <a:xfrm>
              <a:off x="0" y="9525"/>
              <a:ext cx="7367779" cy="2962275"/>
            </a:xfrm>
            <a:prstGeom prst="rect">
              <a:avLst/>
            </a:prstGeom>
          </p:spPr>
          <p:txBody>
            <a:bodyPr lIns="0" tIns="0" rIns="0" bIns="0" rtlCol="0" anchor="t">
              <a:spAutoFit/>
            </a:bodyPr>
            <a:lstStyle/>
            <a:p>
              <a:pPr marL="0" lvl="0" indent="0" algn="l">
                <a:lnSpc>
                  <a:spcPts val="5880"/>
                </a:lnSpc>
                <a:spcBef>
                  <a:spcPct val="0"/>
                </a:spcBef>
              </a:pPr>
              <a:r>
                <a:rPr lang="en-US" sz="4900" b="1">
                  <a:solidFill>
                    <a:srgbClr val="111111"/>
                  </a:solidFill>
                  <a:latin typeface="Open Sauce Semi-Bold"/>
                  <a:ea typeface="Open Sauce Semi-Bold"/>
                  <a:cs typeface="Open Sauce Semi-Bold"/>
                  <a:sym typeface="Open Sauce Semi-Bold"/>
                </a:rPr>
                <a:t>Histogram of CHL Measurement Uncertainty</a:t>
              </a:r>
            </a:p>
          </p:txBody>
        </p:sp>
        <p:sp>
          <p:nvSpPr>
            <p:cNvPr id="7" name="TextBox 7"/>
            <p:cNvSpPr txBox="1"/>
            <p:nvPr/>
          </p:nvSpPr>
          <p:spPr>
            <a:xfrm>
              <a:off x="0" y="3501210"/>
              <a:ext cx="5994332" cy="3739091"/>
            </a:xfrm>
            <a:prstGeom prst="rect">
              <a:avLst/>
            </a:prstGeom>
          </p:spPr>
          <p:txBody>
            <a:bodyPr lIns="0" tIns="0" rIns="0" bIns="0" rtlCol="0" anchor="t">
              <a:spAutoFit/>
            </a:bodyPr>
            <a:lstStyle/>
            <a:p>
              <a:pPr marL="0" lvl="0" indent="0" algn="l">
                <a:lnSpc>
                  <a:spcPts val="2800"/>
                </a:lnSpc>
              </a:pPr>
              <a:r>
                <a:rPr lang="en-US" sz="2000">
                  <a:solidFill>
                    <a:srgbClr val="111111"/>
                  </a:solidFill>
                  <a:latin typeface="Open Sauce"/>
                  <a:ea typeface="Open Sauce"/>
                  <a:cs typeface="Open Sauce"/>
                  <a:sym typeface="Open Sauce"/>
                </a:rPr>
                <a:t>This histogram represents the distribution of uncertainty in CHL measurements. Most CHL uncertainties are concentrated between 20-40 mg/m³. A secondary peak around 60 mg/m³ suggests occasional measurement inconsistencies.</a:t>
              </a: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E6F0FD"/>
        </a:solidFill>
        <a:effectLst/>
      </p:bgPr>
    </p:bg>
    <p:spTree>
      <p:nvGrpSpPr>
        <p:cNvPr id="1" name=""/>
        <p:cNvGrpSpPr/>
        <p:nvPr/>
      </p:nvGrpSpPr>
      <p:grpSpPr>
        <a:xfrm>
          <a:off x="0" y="0"/>
          <a:ext cx="0" cy="0"/>
          <a:chOff x="0" y="0"/>
          <a:chExt cx="0" cy="0"/>
        </a:xfrm>
      </p:grpSpPr>
      <p:sp>
        <p:nvSpPr>
          <p:cNvPr id="2" name="AutoShape 2"/>
          <p:cNvSpPr/>
          <p:nvPr/>
        </p:nvSpPr>
        <p:spPr>
          <a:xfrm>
            <a:off x="1197665" y="9234488"/>
            <a:ext cx="16061635" cy="0"/>
          </a:xfrm>
          <a:prstGeom prst="line">
            <a:avLst/>
          </a:prstGeom>
          <a:ln w="47625" cap="flat">
            <a:solidFill>
              <a:srgbClr val="2A9DEC"/>
            </a:solidFill>
            <a:prstDash val="solid"/>
            <a:headEnd type="none" w="sm" len="sm"/>
            <a:tailEnd type="none" w="sm" len="sm"/>
          </a:ln>
        </p:spPr>
        <p:txBody>
          <a:bodyPr/>
          <a:lstStyle/>
          <a:p>
            <a:endParaRPr lang="en-US"/>
          </a:p>
        </p:txBody>
      </p:sp>
      <p:sp>
        <p:nvSpPr>
          <p:cNvPr id="3" name="Freeform 3"/>
          <p:cNvSpPr/>
          <p:nvPr/>
        </p:nvSpPr>
        <p:spPr>
          <a:xfrm>
            <a:off x="16921370" y="991777"/>
            <a:ext cx="337930" cy="337930"/>
          </a:xfrm>
          <a:custGeom>
            <a:avLst/>
            <a:gdLst/>
            <a:ahLst/>
            <a:cxnLst/>
            <a:rect l="l" t="t" r="r" b="b"/>
            <a:pathLst>
              <a:path w="337930" h="337930">
                <a:moveTo>
                  <a:pt x="0" y="0"/>
                </a:moveTo>
                <a:lnTo>
                  <a:pt x="337930" y="0"/>
                </a:lnTo>
                <a:lnTo>
                  <a:pt x="337930" y="337930"/>
                </a:lnTo>
                <a:lnTo>
                  <a:pt x="0" y="337930"/>
                </a:lnTo>
                <a:lnTo>
                  <a:pt x="0" y="0"/>
                </a:lnTo>
                <a:close/>
              </a:path>
            </a:pathLst>
          </a:custGeom>
          <a:blipFill>
            <a:blip r:embed="rId2">
              <a:extLst>
                <a:ext uri="{96DAC541-7B7A-43D3-8B79-37D633B846F1}">
                  <asvg:svgBlip xmlns:asvg="http://schemas.microsoft.com/office/drawing/2016/SVG/main"/>
                </a:ext>
              </a:extLst>
            </a:blip>
            <a:stretch>
              <a:fillRect/>
            </a:stretch>
          </a:blipFill>
        </p:spPr>
        <p:txBody>
          <a:bodyPr/>
          <a:lstStyle/>
          <a:p>
            <a:endParaRPr lang="en-US"/>
          </a:p>
        </p:txBody>
      </p:sp>
      <p:sp>
        <p:nvSpPr>
          <p:cNvPr id="4" name="Freeform 4"/>
          <p:cNvSpPr/>
          <p:nvPr/>
        </p:nvSpPr>
        <p:spPr>
          <a:xfrm>
            <a:off x="8540177" y="576761"/>
            <a:ext cx="7898032" cy="8078797"/>
          </a:xfrm>
          <a:custGeom>
            <a:avLst/>
            <a:gdLst/>
            <a:ahLst/>
            <a:cxnLst/>
            <a:rect l="l" t="t" r="r" b="b"/>
            <a:pathLst>
              <a:path w="7898032" h="8078797">
                <a:moveTo>
                  <a:pt x="0" y="0"/>
                </a:moveTo>
                <a:lnTo>
                  <a:pt x="7898031" y="0"/>
                </a:lnTo>
                <a:lnTo>
                  <a:pt x="7898031" y="8078797"/>
                </a:lnTo>
                <a:lnTo>
                  <a:pt x="0" y="8078797"/>
                </a:lnTo>
                <a:lnTo>
                  <a:pt x="0" y="0"/>
                </a:lnTo>
                <a:close/>
              </a:path>
            </a:pathLst>
          </a:custGeom>
          <a:blipFill>
            <a:blip/>
            <a:stretch>
              <a:fillRect/>
            </a:stretch>
          </a:blipFill>
        </p:spPr>
        <p:txBody>
          <a:bodyPr/>
          <a:lstStyle/>
          <a:p>
            <a:endParaRPr lang="en-US"/>
          </a:p>
        </p:txBody>
      </p:sp>
      <p:grpSp>
        <p:nvGrpSpPr>
          <p:cNvPr id="5" name="Group 5"/>
          <p:cNvGrpSpPr/>
          <p:nvPr/>
        </p:nvGrpSpPr>
        <p:grpSpPr>
          <a:xfrm>
            <a:off x="1028700" y="2604600"/>
            <a:ext cx="5525835" cy="5077801"/>
            <a:chOff x="0" y="0"/>
            <a:chExt cx="7367779" cy="6770401"/>
          </a:xfrm>
        </p:grpSpPr>
        <p:sp>
          <p:nvSpPr>
            <p:cNvPr id="6" name="TextBox 6"/>
            <p:cNvSpPr txBox="1"/>
            <p:nvPr/>
          </p:nvSpPr>
          <p:spPr>
            <a:xfrm>
              <a:off x="0" y="9525"/>
              <a:ext cx="7367779" cy="2962275"/>
            </a:xfrm>
            <a:prstGeom prst="rect">
              <a:avLst/>
            </a:prstGeom>
          </p:spPr>
          <p:txBody>
            <a:bodyPr lIns="0" tIns="0" rIns="0" bIns="0" rtlCol="0" anchor="t">
              <a:spAutoFit/>
            </a:bodyPr>
            <a:lstStyle/>
            <a:p>
              <a:pPr marL="0" lvl="0" indent="0" algn="l">
                <a:lnSpc>
                  <a:spcPts val="5880"/>
                </a:lnSpc>
                <a:spcBef>
                  <a:spcPct val="0"/>
                </a:spcBef>
              </a:pPr>
              <a:r>
                <a:rPr lang="en-US" sz="4900" b="1">
                  <a:solidFill>
                    <a:srgbClr val="111111"/>
                  </a:solidFill>
                  <a:latin typeface="Open Sauce Semi-Bold"/>
                  <a:ea typeface="Open Sauce Semi-Bold"/>
                  <a:cs typeface="Open Sauce Semi-Bold"/>
                  <a:sym typeface="Open Sauce Semi-Bold"/>
                </a:rPr>
                <a:t>3D Scatter Plot of CHL Across Locations</a:t>
              </a:r>
            </a:p>
          </p:txBody>
        </p:sp>
        <p:sp>
          <p:nvSpPr>
            <p:cNvPr id="7" name="TextBox 7"/>
            <p:cNvSpPr txBox="1"/>
            <p:nvPr/>
          </p:nvSpPr>
          <p:spPr>
            <a:xfrm>
              <a:off x="0" y="3501210"/>
              <a:ext cx="5994332" cy="3269191"/>
            </a:xfrm>
            <a:prstGeom prst="rect">
              <a:avLst/>
            </a:prstGeom>
          </p:spPr>
          <p:txBody>
            <a:bodyPr lIns="0" tIns="0" rIns="0" bIns="0" rtlCol="0" anchor="t">
              <a:spAutoFit/>
            </a:bodyPr>
            <a:lstStyle/>
            <a:p>
              <a:pPr marL="0" lvl="0" indent="0" algn="l">
                <a:lnSpc>
                  <a:spcPts val="2800"/>
                </a:lnSpc>
              </a:pPr>
              <a:r>
                <a:rPr lang="en-US" sz="2000">
                  <a:solidFill>
                    <a:srgbClr val="111111"/>
                  </a:solidFill>
                  <a:latin typeface="Open Sauce"/>
                  <a:ea typeface="Open Sauce"/>
                  <a:cs typeface="Open Sauce"/>
                  <a:sym typeface="Open Sauce"/>
                </a:rPr>
                <a:t>This 3D plot visualizes how CHL varies across different geographic locations. Higher CHL values (red markers) indicate areas with high plankton activity. Coastal areas tend to have higher CHL values compared to offshore regions.</a:t>
              </a: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E6F0FD"/>
        </a:solidFill>
        <a:effectLst/>
      </p:bgPr>
    </p:bg>
    <p:spTree>
      <p:nvGrpSpPr>
        <p:cNvPr id="1" name=""/>
        <p:cNvGrpSpPr/>
        <p:nvPr/>
      </p:nvGrpSpPr>
      <p:grpSpPr>
        <a:xfrm>
          <a:off x="0" y="0"/>
          <a:ext cx="0" cy="0"/>
          <a:chOff x="0" y="0"/>
          <a:chExt cx="0" cy="0"/>
        </a:xfrm>
      </p:grpSpPr>
      <p:sp>
        <p:nvSpPr>
          <p:cNvPr id="2" name="AutoShape 2"/>
          <p:cNvSpPr/>
          <p:nvPr/>
        </p:nvSpPr>
        <p:spPr>
          <a:xfrm>
            <a:off x="1197665" y="9234488"/>
            <a:ext cx="16061635" cy="0"/>
          </a:xfrm>
          <a:prstGeom prst="line">
            <a:avLst/>
          </a:prstGeom>
          <a:ln w="47625" cap="flat">
            <a:solidFill>
              <a:srgbClr val="2A9DEC"/>
            </a:solidFill>
            <a:prstDash val="solid"/>
            <a:headEnd type="none" w="sm" len="sm"/>
            <a:tailEnd type="none" w="sm" len="sm"/>
          </a:ln>
        </p:spPr>
        <p:txBody>
          <a:bodyPr/>
          <a:lstStyle/>
          <a:p>
            <a:endParaRPr lang="en-US"/>
          </a:p>
        </p:txBody>
      </p:sp>
      <p:sp>
        <p:nvSpPr>
          <p:cNvPr id="3" name="Freeform 3"/>
          <p:cNvSpPr/>
          <p:nvPr/>
        </p:nvSpPr>
        <p:spPr>
          <a:xfrm>
            <a:off x="16921370" y="991777"/>
            <a:ext cx="337930" cy="337930"/>
          </a:xfrm>
          <a:custGeom>
            <a:avLst/>
            <a:gdLst/>
            <a:ahLst/>
            <a:cxnLst/>
            <a:rect l="l" t="t" r="r" b="b"/>
            <a:pathLst>
              <a:path w="337930" h="337930">
                <a:moveTo>
                  <a:pt x="0" y="0"/>
                </a:moveTo>
                <a:lnTo>
                  <a:pt x="337930" y="0"/>
                </a:lnTo>
                <a:lnTo>
                  <a:pt x="337930" y="337930"/>
                </a:lnTo>
                <a:lnTo>
                  <a:pt x="0" y="337930"/>
                </a:lnTo>
                <a:lnTo>
                  <a:pt x="0" y="0"/>
                </a:lnTo>
                <a:close/>
              </a:path>
            </a:pathLst>
          </a:custGeom>
          <a:blipFill>
            <a:blip r:embed="rId2">
              <a:extLst>
                <a:ext uri="{96DAC541-7B7A-43D3-8B79-37D633B846F1}">
                  <asvg:svgBlip xmlns:asvg="http://schemas.microsoft.com/office/drawing/2016/SVG/main"/>
                </a:ext>
              </a:extLst>
            </a:blip>
            <a:stretch>
              <a:fillRect/>
            </a:stretch>
          </a:blipFill>
        </p:spPr>
        <p:txBody>
          <a:bodyPr/>
          <a:lstStyle/>
          <a:p>
            <a:endParaRPr lang="en-US"/>
          </a:p>
        </p:txBody>
      </p:sp>
      <p:sp>
        <p:nvSpPr>
          <p:cNvPr id="4" name="Freeform 4"/>
          <p:cNvSpPr/>
          <p:nvPr/>
        </p:nvSpPr>
        <p:spPr>
          <a:xfrm>
            <a:off x="7322670" y="725358"/>
            <a:ext cx="9301395" cy="7882933"/>
          </a:xfrm>
          <a:custGeom>
            <a:avLst/>
            <a:gdLst/>
            <a:ahLst/>
            <a:cxnLst/>
            <a:rect l="l" t="t" r="r" b="b"/>
            <a:pathLst>
              <a:path w="9301395" h="7882933">
                <a:moveTo>
                  <a:pt x="0" y="0"/>
                </a:moveTo>
                <a:lnTo>
                  <a:pt x="9301395" y="0"/>
                </a:lnTo>
                <a:lnTo>
                  <a:pt x="9301395" y="7882932"/>
                </a:lnTo>
                <a:lnTo>
                  <a:pt x="0" y="7882932"/>
                </a:lnTo>
                <a:lnTo>
                  <a:pt x="0" y="0"/>
                </a:lnTo>
                <a:close/>
              </a:path>
            </a:pathLst>
          </a:custGeom>
          <a:blipFill>
            <a:blip/>
            <a:stretch>
              <a:fillRect/>
            </a:stretch>
          </a:blipFill>
        </p:spPr>
        <p:txBody>
          <a:bodyPr/>
          <a:lstStyle/>
          <a:p>
            <a:endParaRPr lang="en-US"/>
          </a:p>
        </p:txBody>
      </p:sp>
      <p:grpSp>
        <p:nvGrpSpPr>
          <p:cNvPr id="5" name="Group 5"/>
          <p:cNvGrpSpPr/>
          <p:nvPr/>
        </p:nvGrpSpPr>
        <p:grpSpPr>
          <a:xfrm>
            <a:off x="1028700" y="2252175"/>
            <a:ext cx="5525835" cy="5782651"/>
            <a:chOff x="0" y="0"/>
            <a:chExt cx="7367779" cy="7710201"/>
          </a:xfrm>
        </p:grpSpPr>
        <p:sp>
          <p:nvSpPr>
            <p:cNvPr id="6" name="TextBox 6"/>
            <p:cNvSpPr txBox="1"/>
            <p:nvPr/>
          </p:nvSpPr>
          <p:spPr>
            <a:xfrm>
              <a:off x="0" y="9525"/>
              <a:ext cx="7367779" cy="2962275"/>
            </a:xfrm>
            <a:prstGeom prst="rect">
              <a:avLst/>
            </a:prstGeom>
          </p:spPr>
          <p:txBody>
            <a:bodyPr lIns="0" tIns="0" rIns="0" bIns="0" rtlCol="0" anchor="t">
              <a:spAutoFit/>
            </a:bodyPr>
            <a:lstStyle/>
            <a:p>
              <a:pPr marL="0" lvl="0" indent="0" algn="l">
                <a:lnSpc>
                  <a:spcPts val="5880"/>
                </a:lnSpc>
                <a:spcBef>
                  <a:spcPct val="0"/>
                </a:spcBef>
              </a:pPr>
              <a:r>
                <a:rPr lang="en-US" sz="4900" b="1">
                  <a:solidFill>
                    <a:srgbClr val="111111"/>
                  </a:solidFill>
                  <a:latin typeface="Open Sauce Semi-Bold"/>
                  <a:ea typeface="Open Sauce Semi-Bold"/>
                  <a:cs typeface="Open Sauce Semi-Bold"/>
                  <a:sym typeface="Open Sauce Semi-Bold"/>
                </a:rPr>
                <a:t>Time Series Decomposition of CHL</a:t>
              </a:r>
            </a:p>
          </p:txBody>
        </p:sp>
        <p:sp>
          <p:nvSpPr>
            <p:cNvPr id="7" name="TextBox 7"/>
            <p:cNvSpPr txBox="1"/>
            <p:nvPr/>
          </p:nvSpPr>
          <p:spPr>
            <a:xfrm>
              <a:off x="0" y="3501210"/>
              <a:ext cx="5994332" cy="4208991"/>
            </a:xfrm>
            <a:prstGeom prst="rect">
              <a:avLst/>
            </a:prstGeom>
          </p:spPr>
          <p:txBody>
            <a:bodyPr lIns="0" tIns="0" rIns="0" bIns="0" rtlCol="0" anchor="t">
              <a:spAutoFit/>
            </a:bodyPr>
            <a:lstStyle/>
            <a:p>
              <a:pPr marL="0" lvl="0" indent="0" algn="l">
                <a:lnSpc>
                  <a:spcPts val="2800"/>
                </a:lnSpc>
              </a:pPr>
              <a:r>
                <a:rPr lang="en-US" sz="2000">
                  <a:solidFill>
                    <a:srgbClr val="111111"/>
                  </a:solidFill>
                  <a:latin typeface="Open Sauce"/>
                  <a:ea typeface="Open Sauce"/>
                  <a:cs typeface="Open Sauce"/>
                  <a:sym typeface="Open Sauce"/>
                </a:rPr>
                <a:t>This plot breaks down CHL into its trend, seasonality, and residuals. The trend shows fluctuations over time, with peaks indicating periods of high plankton activity. The seasonal component highlights periodic variations, likely influenced by environmental factors. Residuals represent random noise in the data.</a:t>
              </a: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6F0FD"/>
        </a:solidFill>
        <a:effectLst/>
      </p:bgPr>
    </p:bg>
    <p:spTree>
      <p:nvGrpSpPr>
        <p:cNvPr id="1" name=""/>
        <p:cNvGrpSpPr/>
        <p:nvPr/>
      </p:nvGrpSpPr>
      <p:grpSpPr>
        <a:xfrm>
          <a:off x="0" y="0"/>
          <a:ext cx="0" cy="0"/>
          <a:chOff x="0" y="0"/>
          <a:chExt cx="0" cy="0"/>
        </a:xfrm>
      </p:grpSpPr>
      <p:grpSp>
        <p:nvGrpSpPr>
          <p:cNvPr id="2" name="Group 2"/>
          <p:cNvGrpSpPr/>
          <p:nvPr/>
        </p:nvGrpSpPr>
        <p:grpSpPr>
          <a:xfrm>
            <a:off x="216948" y="229485"/>
            <a:ext cx="5314281" cy="9826324"/>
            <a:chOff x="0" y="0"/>
            <a:chExt cx="870486" cy="1609564"/>
          </a:xfrm>
        </p:grpSpPr>
        <p:sp>
          <p:nvSpPr>
            <p:cNvPr id="3" name="Freeform 3"/>
            <p:cNvSpPr/>
            <p:nvPr/>
          </p:nvSpPr>
          <p:spPr>
            <a:xfrm>
              <a:off x="0" y="0"/>
              <a:ext cx="870486" cy="1609564"/>
            </a:xfrm>
            <a:custGeom>
              <a:avLst/>
              <a:gdLst/>
              <a:ahLst/>
              <a:cxnLst/>
              <a:rect l="l" t="t" r="r" b="b"/>
              <a:pathLst>
                <a:path w="870486" h="1609564">
                  <a:moveTo>
                    <a:pt x="746026" y="1609564"/>
                  </a:moveTo>
                  <a:lnTo>
                    <a:pt x="124460" y="1609564"/>
                  </a:lnTo>
                  <a:cubicBezTo>
                    <a:pt x="55880" y="1609564"/>
                    <a:pt x="0" y="1553684"/>
                    <a:pt x="0" y="1485104"/>
                  </a:cubicBezTo>
                  <a:lnTo>
                    <a:pt x="0" y="124460"/>
                  </a:lnTo>
                  <a:cubicBezTo>
                    <a:pt x="0" y="55880"/>
                    <a:pt x="55880" y="0"/>
                    <a:pt x="124460" y="0"/>
                  </a:cubicBezTo>
                  <a:lnTo>
                    <a:pt x="746026" y="0"/>
                  </a:lnTo>
                  <a:cubicBezTo>
                    <a:pt x="814606" y="0"/>
                    <a:pt x="870486" y="55880"/>
                    <a:pt x="870486" y="124460"/>
                  </a:cubicBezTo>
                  <a:lnTo>
                    <a:pt x="870486" y="1485104"/>
                  </a:lnTo>
                  <a:cubicBezTo>
                    <a:pt x="870486" y="1553684"/>
                    <a:pt x="814606" y="1609564"/>
                    <a:pt x="746026" y="1609564"/>
                  </a:cubicBezTo>
                  <a:close/>
                </a:path>
              </a:pathLst>
            </a:custGeom>
            <a:solidFill>
              <a:srgbClr val="2A9DEC"/>
            </a:solidFill>
          </p:spPr>
          <p:txBody>
            <a:bodyPr/>
            <a:lstStyle/>
            <a:p>
              <a:endParaRPr lang="en-US"/>
            </a:p>
          </p:txBody>
        </p:sp>
      </p:grpSp>
      <p:grpSp>
        <p:nvGrpSpPr>
          <p:cNvPr id="4" name="Group 4"/>
          <p:cNvGrpSpPr/>
          <p:nvPr/>
        </p:nvGrpSpPr>
        <p:grpSpPr>
          <a:xfrm>
            <a:off x="6361697" y="1028700"/>
            <a:ext cx="2910413" cy="1541683"/>
            <a:chOff x="0" y="0"/>
            <a:chExt cx="3880551" cy="2055577"/>
          </a:xfrm>
        </p:grpSpPr>
        <p:sp>
          <p:nvSpPr>
            <p:cNvPr id="5" name="TextBox 5"/>
            <p:cNvSpPr txBox="1"/>
            <p:nvPr/>
          </p:nvSpPr>
          <p:spPr>
            <a:xfrm>
              <a:off x="0" y="-47625"/>
              <a:ext cx="3880551" cy="449790"/>
            </a:xfrm>
            <a:prstGeom prst="rect">
              <a:avLst/>
            </a:prstGeom>
          </p:spPr>
          <p:txBody>
            <a:bodyPr lIns="0" tIns="0" rIns="0" bIns="0" rtlCol="0" anchor="t">
              <a:spAutoFit/>
            </a:bodyPr>
            <a:lstStyle/>
            <a:p>
              <a:pPr marL="0" lvl="0" indent="0" algn="l">
                <a:lnSpc>
                  <a:spcPts val="2800"/>
                </a:lnSpc>
                <a:spcBef>
                  <a:spcPct val="0"/>
                </a:spcBef>
              </a:pPr>
              <a:r>
                <a:rPr lang="en-US" sz="2000">
                  <a:solidFill>
                    <a:srgbClr val="111111"/>
                  </a:solidFill>
                  <a:latin typeface="Open Sauce"/>
                  <a:ea typeface="Open Sauce"/>
                  <a:cs typeface="Open Sauce"/>
                  <a:sym typeface="Open Sauce"/>
                </a:rPr>
                <a:t>TIME</a:t>
              </a:r>
            </a:p>
          </p:txBody>
        </p:sp>
        <p:sp>
          <p:nvSpPr>
            <p:cNvPr id="6" name="TextBox 6"/>
            <p:cNvSpPr txBox="1"/>
            <p:nvPr/>
          </p:nvSpPr>
          <p:spPr>
            <a:xfrm>
              <a:off x="0" y="665986"/>
              <a:ext cx="3880551" cy="1389591"/>
            </a:xfrm>
            <a:prstGeom prst="rect">
              <a:avLst/>
            </a:prstGeom>
          </p:spPr>
          <p:txBody>
            <a:bodyPr lIns="0" tIns="0" rIns="0" bIns="0" rtlCol="0" anchor="t">
              <a:spAutoFit/>
            </a:bodyPr>
            <a:lstStyle/>
            <a:p>
              <a:pPr marL="0" lvl="0" indent="0" algn="l">
                <a:lnSpc>
                  <a:spcPts val="2800"/>
                </a:lnSpc>
              </a:pPr>
              <a:r>
                <a:rPr lang="en-US" sz="2000">
                  <a:solidFill>
                    <a:srgbClr val="111111"/>
                  </a:solidFill>
                  <a:latin typeface="Open Sauce"/>
                  <a:ea typeface="Open Sauce"/>
                  <a:cs typeface="Open Sauce"/>
                  <a:sym typeface="Open Sauce"/>
                </a:rPr>
                <a:t>Cover Daily Data from February 2023 to February 2025 </a:t>
              </a:r>
            </a:p>
          </p:txBody>
        </p:sp>
      </p:grpSp>
      <p:grpSp>
        <p:nvGrpSpPr>
          <p:cNvPr id="7" name="Group 7"/>
          <p:cNvGrpSpPr/>
          <p:nvPr/>
        </p:nvGrpSpPr>
        <p:grpSpPr>
          <a:xfrm>
            <a:off x="9702789" y="1028700"/>
            <a:ext cx="2910413" cy="1541683"/>
            <a:chOff x="0" y="0"/>
            <a:chExt cx="3880551" cy="2055577"/>
          </a:xfrm>
        </p:grpSpPr>
        <p:sp>
          <p:nvSpPr>
            <p:cNvPr id="8" name="TextBox 8"/>
            <p:cNvSpPr txBox="1"/>
            <p:nvPr/>
          </p:nvSpPr>
          <p:spPr>
            <a:xfrm>
              <a:off x="0" y="-47625"/>
              <a:ext cx="3880551" cy="919690"/>
            </a:xfrm>
            <a:prstGeom prst="rect">
              <a:avLst/>
            </a:prstGeom>
          </p:spPr>
          <p:txBody>
            <a:bodyPr lIns="0" tIns="0" rIns="0" bIns="0" rtlCol="0" anchor="t">
              <a:spAutoFit/>
            </a:bodyPr>
            <a:lstStyle/>
            <a:p>
              <a:pPr marL="0" lvl="0" indent="0" algn="l">
                <a:lnSpc>
                  <a:spcPts val="2800"/>
                </a:lnSpc>
                <a:spcBef>
                  <a:spcPct val="0"/>
                </a:spcBef>
              </a:pPr>
              <a:r>
                <a:rPr lang="en-US" sz="2000">
                  <a:solidFill>
                    <a:srgbClr val="111111"/>
                  </a:solidFill>
                  <a:latin typeface="Open Sauce"/>
                  <a:ea typeface="Open Sauce"/>
                  <a:cs typeface="Open Sauce"/>
                  <a:sym typeface="Open Sauce"/>
                </a:rPr>
                <a:t>LATITUDE &amp; LONGITUDE</a:t>
              </a:r>
            </a:p>
          </p:txBody>
        </p:sp>
        <p:sp>
          <p:nvSpPr>
            <p:cNvPr id="9" name="TextBox 9"/>
            <p:cNvSpPr txBox="1"/>
            <p:nvPr/>
          </p:nvSpPr>
          <p:spPr>
            <a:xfrm>
              <a:off x="0" y="1135886"/>
              <a:ext cx="3880551" cy="919691"/>
            </a:xfrm>
            <a:prstGeom prst="rect">
              <a:avLst/>
            </a:prstGeom>
          </p:spPr>
          <p:txBody>
            <a:bodyPr lIns="0" tIns="0" rIns="0" bIns="0" rtlCol="0" anchor="t">
              <a:spAutoFit/>
            </a:bodyPr>
            <a:lstStyle/>
            <a:p>
              <a:pPr marL="0" lvl="0" indent="0" algn="l">
                <a:lnSpc>
                  <a:spcPts val="2800"/>
                </a:lnSpc>
              </a:pPr>
              <a:r>
                <a:rPr lang="en-US" sz="2000">
                  <a:solidFill>
                    <a:srgbClr val="111111"/>
                  </a:solidFill>
                  <a:latin typeface="Open Sauce"/>
                  <a:ea typeface="Open Sauce"/>
                  <a:cs typeface="Open Sauce"/>
                  <a:sym typeface="Open Sauce"/>
                </a:rPr>
                <a:t>Spatial data indicating ocean locations</a:t>
              </a:r>
            </a:p>
          </p:txBody>
        </p:sp>
      </p:grpSp>
      <p:grpSp>
        <p:nvGrpSpPr>
          <p:cNvPr id="10" name="Group 10"/>
          <p:cNvGrpSpPr/>
          <p:nvPr/>
        </p:nvGrpSpPr>
        <p:grpSpPr>
          <a:xfrm>
            <a:off x="6361697" y="3559354"/>
            <a:ext cx="2910413" cy="1894108"/>
            <a:chOff x="0" y="0"/>
            <a:chExt cx="3880551" cy="2525477"/>
          </a:xfrm>
        </p:grpSpPr>
        <p:sp>
          <p:nvSpPr>
            <p:cNvPr id="11" name="TextBox 11"/>
            <p:cNvSpPr txBox="1"/>
            <p:nvPr/>
          </p:nvSpPr>
          <p:spPr>
            <a:xfrm>
              <a:off x="0" y="-47625"/>
              <a:ext cx="3880551" cy="449790"/>
            </a:xfrm>
            <a:prstGeom prst="rect">
              <a:avLst/>
            </a:prstGeom>
          </p:spPr>
          <p:txBody>
            <a:bodyPr lIns="0" tIns="0" rIns="0" bIns="0" rtlCol="0" anchor="t">
              <a:spAutoFit/>
            </a:bodyPr>
            <a:lstStyle/>
            <a:p>
              <a:pPr marL="0" lvl="0" indent="0" algn="l">
                <a:lnSpc>
                  <a:spcPts val="2800"/>
                </a:lnSpc>
                <a:spcBef>
                  <a:spcPct val="0"/>
                </a:spcBef>
              </a:pPr>
              <a:r>
                <a:rPr lang="en-US" sz="2000">
                  <a:solidFill>
                    <a:srgbClr val="111111"/>
                  </a:solidFill>
                  <a:latin typeface="Open Sauce"/>
                  <a:ea typeface="Open Sauce"/>
                  <a:cs typeface="Open Sauce"/>
                  <a:sym typeface="Open Sauce"/>
                </a:rPr>
                <a:t>KD490</a:t>
              </a:r>
            </a:p>
          </p:txBody>
        </p:sp>
        <p:sp>
          <p:nvSpPr>
            <p:cNvPr id="12" name="TextBox 12"/>
            <p:cNvSpPr txBox="1"/>
            <p:nvPr/>
          </p:nvSpPr>
          <p:spPr>
            <a:xfrm>
              <a:off x="0" y="665986"/>
              <a:ext cx="3880551" cy="1859491"/>
            </a:xfrm>
            <a:prstGeom prst="rect">
              <a:avLst/>
            </a:prstGeom>
          </p:spPr>
          <p:txBody>
            <a:bodyPr lIns="0" tIns="0" rIns="0" bIns="0" rtlCol="0" anchor="t">
              <a:spAutoFit/>
            </a:bodyPr>
            <a:lstStyle/>
            <a:p>
              <a:pPr marL="0" lvl="0" indent="0" algn="l">
                <a:lnSpc>
                  <a:spcPts val="2800"/>
                </a:lnSpc>
              </a:pPr>
              <a:r>
                <a:rPr lang="en-US" sz="2000">
                  <a:solidFill>
                    <a:srgbClr val="111111"/>
                  </a:solidFill>
                  <a:latin typeface="Open Sauce"/>
                  <a:ea typeface="Open Sauce"/>
                  <a:cs typeface="Open Sauce"/>
                  <a:sym typeface="Open Sauce"/>
                </a:rPr>
                <a:t>Represents water clarity, with lower values indicating clearer water</a:t>
              </a:r>
            </a:p>
          </p:txBody>
        </p:sp>
      </p:grpSp>
      <p:grpSp>
        <p:nvGrpSpPr>
          <p:cNvPr id="13" name="Group 13"/>
          <p:cNvGrpSpPr/>
          <p:nvPr/>
        </p:nvGrpSpPr>
        <p:grpSpPr>
          <a:xfrm>
            <a:off x="9702789" y="3559354"/>
            <a:ext cx="2910413" cy="2246533"/>
            <a:chOff x="0" y="0"/>
            <a:chExt cx="3880551" cy="2995377"/>
          </a:xfrm>
        </p:grpSpPr>
        <p:sp>
          <p:nvSpPr>
            <p:cNvPr id="14" name="TextBox 14"/>
            <p:cNvSpPr txBox="1"/>
            <p:nvPr/>
          </p:nvSpPr>
          <p:spPr>
            <a:xfrm>
              <a:off x="0" y="-47625"/>
              <a:ext cx="3880551" cy="919690"/>
            </a:xfrm>
            <a:prstGeom prst="rect">
              <a:avLst/>
            </a:prstGeom>
          </p:spPr>
          <p:txBody>
            <a:bodyPr lIns="0" tIns="0" rIns="0" bIns="0" rtlCol="0" anchor="t">
              <a:spAutoFit/>
            </a:bodyPr>
            <a:lstStyle/>
            <a:p>
              <a:pPr marL="0" lvl="0" indent="0" algn="l">
                <a:lnSpc>
                  <a:spcPts val="2800"/>
                </a:lnSpc>
                <a:spcBef>
                  <a:spcPct val="0"/>
                </a:spcBef>
              </a:pPr>
              <a:r>
                <a:rPr lang="en-US" sz="2000">
                  <a:solidFill>
                    <a:srgbClr val="111111"/>
                  </a:solidFill>
                  <a:latin typeface="Open Sauce"/>
                  <a:ea typeface="Open Sauce"/>
                  <a:cs typeface="Open Sauce"/>
                  <a:sym typeface="Open Sauce"/>
                </a:rPr>
                <a:t>ZSD (SECCHI DISK DEPTH)</a:t>
              </a:r>
            </a:p>
          </p:txBody>
        </p:sp>
        <p:sp>
          <p:nvSpPr>
            <p:cNvPr id="15" name="TextBox 15"/>
            <p:cNvSpPr txBox="1"/>
            <p:nvPr/>
          </p:nvSpPr>
          <p:spPr>
            <a:xfrm>
              <a:off x="0" y="1135886"/>
              <a:ext cx="3880551" cy="1859491"/>
            </a:xfrm>
            <a:prstGeom prst="rect">
              <a:avLst/>
            </a:prstGeom>
          </p:spPr>
          <p:txBody>
            <a:bodyPr lIns="0" tIns="0" rIns="0" bIns="0" rtlCol="0" anchor="t">
              <a:spAutoFit/>
            </a:bodyPr>
            <a:lstStyle/>
            <a:p>
              <a:pPr marL="0" lvl="0" indent="0" algn="l">
                <a:lnSpc>
                  <a:spcPts val="2800"/>
                </a:lnSpc>
              </a:pPr>
              <a:r>
                <a:rPr lang="en-US" sz="2000">
                  <a:solidFill>
                    <a:srgbClr val="111111"/>
                  </a:solidFill>
                  <a:latin typeface="Open Sauce"/>
                  <a:ea typeface="Open Sauce"/>
                  <a:cs typeface="Open Sauce"/>
                  <a:sym typeface="Open Sauce"/>
                </a:rPr>
                <a:t>Measures water transparency, where higher values indicate clearer water.</a:t>
              </a:r>
            </a:p>
          </p:txBody>
        </p:sp>
      </p:grpSp>
      <p:grpSp>
        <p:nvGrpSpPr>
          <p:cNvPr id="16" name="Group 16"/>
          <p:cNvGrpSpPr/>
          <p:nvPr/>
        </p:nvGrpSpPr>
        <p:grpSpPr>
          <a:xfrm>
            <a:off x="608597" y="4506408"/>
            <a:ext cx="5753100" cy="1499471"/>
            <a:chOff x="0" y="0"/>
            <a:chExt cx="7670800" cy="1999294"/>
          </a:xfrm>
        </p:grpSpPr>
        <p:sp>
          <p:nvSpPr>
            <p:cNvPr id="17" name="TextBox 17"/>
            <p:cNvSpPr txBox="1"/>
            <p:nvPr/>
          </p:nvSpPr>
          <p:spPr>
            <a:xfrm>
              <a:off x="0" y="9525"/>
              <a:ext cx="7670800" cy="981075"/>
            </a:xfrm>
            <a:prstGeom prst="rect">
              <a:avLst/>
            </a:prstGeom>
          </p:spPr>
          <p:txBody>
            <a:bodyPr lIns="0" tIns="0" rIns="0" bIns="0" rtlCol="0" anchor="t">
              <a:spAutoFit/>
            </a:bodyPr>
            <a:lstStyle/>
            <a:p>
              <a:pPr marL="0" lvl="0" indent="0" algn="l">
                <a:lnSpc>
                  <a:spcPts val="5880"/>
                </a:lnSpc>
                <a:spcBef>
                  <a:spcPct val="0"/>
                </a:spcBef>
              </a:pPr>
              <a:r>
                <a:rPr lang="en-US" sz="4900" b="1">
                  <a:solidFill>
                    <a:srgbClr val="111111"/>
                  </a:solidFill>
                  <a:latin typeface="Open Sauce Bold"/>
                  <a:ea typeface="Open Sauce Bold"/>
                  <a:cs typeface="Open Sauce Bold"/>
                  <a:sym typeface="Open Sauce Bold"/>
                </a:rPr>
                <a:t>Data Structure</a:t>
              </a:r>
            </a:p>
          </p:txBody>
        </p:sp>
        <p:sp>
          <p:nvSpPr>
            <p:cNvPr id="18" name="TextBox 18"/>
            <p:cNvSpPr txBox="1"/>
            <p:nvPr/>
          </p:nvSpPr>
          <p:spPr>
            <a:xfrm>
              <a:off x="0" y="1549504"/>
              <a:ext cx="6038715" cy="449791"/>
            </a:xfrm>
            <a:prstGeom prst="rect">
              <a:avLst/>
            </a:prstGeom>
          </p:spPr>
          <p:txBody>
            <a:bodyPr lIns="0" tIns="0" rIns="0" bIns="0" rtlCol="0" anchor="t">
              <a:spAutoFit/>
            </a:bodyPr>
            <a:lstStyle/>
            <a:p>
              <a:pPr marL="0" lvl="0" indent="0" algn="l">
                <a:lnSpc>
                  <a:spcPts val="2800"/>
                </a:lnSpc>
              </a:pPr>
              <a:r>
                <a:rPr lang="en-US" sz="2000">
                  <a:solidFill>
                    <a:srgbClr val="111111"/>
                  </a:solidFill>
                  <a:latin typeface="Open Sauce"/>
                  <a:ea typeface="Open Sauce"/>
                  <a:cs typeface="Open Sauce"/>
                  <a:sym typeface="Open Sauce"/>
                </a:rPr>
                <a:t>Transparency and Plankton</a:t>
              </a:r>
            </a:p>
          </p:txBody>
        </p:sp>
      </p:grpSp>
      <p:grpSp>
        <p:nvGrpSpPr>
          <p:cNvPr id="19" name="Group 19"/>
          <p:cNvGrpSpPr/>
          <p:nvPr/>
        </p:nvGrpSpPr>
        <p:grpSpPr>
          <a:xfrm>
            <a:off x="13041827" y="1028700"/>
            <a:ext cx="2910413" cy="1189258"/>
            <a:chOff x="0" y="0"/>
            <a:chExt cx="3880551" cy="1585677"/>
          </a:xfrm>
        </p:grpSpPr>
        <p:sp>
          <p:nvSpPr>
            <p:cNvPr id="20" name="TextBox 20"/>
            <p:cNvSpPr txBox="1"/>
            <p:nvPr/>
          </p:nvSpPr>
          <p:spPr>
            <a:xfrm>
              <a:off x="0" y="-47625"/>
              <a:ext cx="3880551" cy="449790"/>
            </a:xfrm>
            <a:prstGeom prst="rect">
              <a:avLst/>
            </a:prstGeom>
          </p:spPr>
          <p:txBody>
            <a:bodyPr lIns="0" tIns="0" rIns="0" bIns="0" rtlCol="0" anchor="t">
              <a:spAutoFit/>
            </a:bodyPr>
            <a:lstStyle/>
            <a:p>
              <a:pPr marL="0" lvl="0" indent="0" algn="l">
                <a:lnSpc>
                  <a:spcPts val="2800"/>
                </a:lnSpc>
                <a:spcBef>
                  <a:spcPct val="0"/>
                </a:spcBef>
              </a:pPr>
              <a:r>
                <a:rPr lang="en-US" sz="2000">
                  <a:solidFill>
                    <a:srgbClr val="111111"/>
                  </a:solidFill>
                  <a:latin typeface="Open Sauce"/>
                  <a:ea typeface="Open Sauce"/>
                  <a:cs typeface="Open Sauce"/>
                  <a:sym typeface="Open Sauce"/>
                </a:rPr>
                <a:t>FLAGS</a:t>
              </a:r>
            </a:p>
          </p:txBody>
        </p:sp>
        <p:sp>
          <p:nvSpPr>
            <p:cNvPr id="21" name="TextBox 21"/>
            <p:cNvSpPr txBox="1"/>
            <p:nvPr/>
          </p:nvSpPr>
          <p:spPr>
            <a:xfrm>
              <a:off x="0" y="665986"/>
              <a:ext cx="3880551" cy="919691"/>
            </a:xfrm>
            <a:prstGeom prst="rect">
              <a:avLst/>
            </a:prstGeom>
          </p:spPr>
          <p:txBody>
            <a:bodyPr lIns="0" tIns="0" rIns="0" bIns="0" rtlCol="0" anchor="t">
              <a:spAutoFit/>
            </a:bodyPr>
            <a:lstStyle/>
            <a:p>
              <a:pPr marL="0" lvl="0" indent="0" algn="l">
                <a:lnSpc>
                  <a:spcPts val="2800"/>
                </a:lnSpc>
              </a:pPr>
              <a:r>
                <a:rPr lang="en-US" sz="2000">
                  <a:solidFill>
                    <a:srgbClr val="111111"/>
                  </a:solidFill>
                  <a:latin typeface="Open Sauce"/>
                  <a:ea typeface="Open Sauce"/>
                  <a:cs typeface="Open Sauce"/>
                  <a:sym typeface="Open Sauce"/>
                </a:rPr>
                <a:t>Quality control indicators</a:t>
              </a:r>
            </a:p>
          </p:txBody>
        </p:sp>
      </p:grpSp>
      <p:grpSp>
        <p:nvGrpSpPr>
          <p:cNvPr id="22" name="Group 22"/>
          <p:cNvGrpSpPr/>
          <p:nvPr/>
        </p:nvGrpSpPr>
        <p:grpSpPr>
          <a:xfrm>
            <a:off x="13041827" y="3559354"/>
            <a:ext cx="2910413" cy="1894108"/>
            <a:chOff x="0" y="0"/>
            <a:chExt cx="3880551" cy="2525477"/>
          </a:xfrm>
        </p:grpSpPr>
        <p:sp>
          <p:nvSpPr>
            <p:cNvPr id="23" name="TextBox 23"/>
            <p:cNvSpPr txBox="1"/>
            <p:nvPr/>
          </p:nvSpPr>
          <p:spPr>
            <a:xfrm>
              <a:off x="0" y="-47625"/>
              <a:ext cx="3880551" cy="1389590"/>
            </a:xfrm>
            <a:prstGeom prst="rect">
              <a:avLst/>
            </a:prstGeom>
          </p:spPr>
          <p:txBody>
            <a:bodyPr lIns="0" tIns="0" rIns="0" bIns="0" rtlCol="0" anchor="t">
              <a:spAutoFit/>
            </a:bodyPr>
            <a:lstStyle/>
            <a:p>
              <a:pPr marL="0" lvl="0" indent="0" algn="l">
                <a:lnSpc>
                  <a:spcPts val="2800"/>
                </a:lnSpc>
                <a:spcBef>
                  <a:spcPct val="0"/>
                </a:spcBef>
              </a:pPr>
              <a:r>
                <a:rPr lang="en-US" sz="2000">
                  <a:solidFill>
                    <a:srgbClr val="111111"/>
                  </a:solidFill>
                  <a:latin typeface="Open Sauce"/>
                  <a:ea typeface="Open Sauce"/>
                  <a:cs typeface="Open Sauce"/>
                  <a:sym typeface="Open Sauce"/>
                </a:rPr>
                <a:t>KD490_UNCERTAINTY AND ZSD_UNCERTAINTY</a:t>
              </a:r>
            </a:p>
          </p:txBody>
        </p:sp>
        <p:sp>
          <p:nvSpPr>
            <p:cNvPr id="24" name="TextBox 24"/>
            <p:cNvSpPr txBox="1"/>
            <p:nvPr/>
          </p:nvSpPr>
          <p:spPr>
            <a:xfrm>
              <a:off x="0" y="1605786"/>
              <a:ext cx="3880551" cy="919691"/>
            </a:xfrm>
            <a:prstGeom prst="rect">
              <a:avLst/>
            </a:prstGeom>
          </p:spPr>
          <p:txBody>
            <a:bodyPr lIns="0" tIns="0" rIns="0" bIns="0" rtlCol="0" anchor="t">
              <a:spAutoFit/>
            </a:bodyPr>
            <a:lstStyle/>
            <a:p>
              <a:pPr marL="0" lvl="0" indent="0" algn="l">
                <a:lnSpc>
                  <a:spcPts val="2800"/>
                </a:lnSpc>
              </a:pPr>
              <a:r>
                <a:rPr lang="en-US" sz="2000">
                  <a:solidFill>
                    <a:srgbClr val="111111"/>
                  </a:solidFill>
                  <a:latin typeface="Open Sauce"/>
                  <a:ea typeface="Open Sauce"/>
                  <a:cs typeface="Open Sauce"/>
                  <a:sym typeface="Open Sauce"/>
                </a:rPr>
                <a:t>Error Margins for KD490 and ZSD</a:t>
              </a:r>
            </a:p>
          </p:txBody>
        </p:sp>
      </p:grpSp>
      <p:grpSp>
        <p:nvGrpSpPr>
          <p:cNvPr id="25" name="Group 25"/>
          <p:cNvGrpSpPr/>
          <p:nvPr/>
        </p:nvGrpSpPr>
        <p:grpSpPr>
          <a:xfrm>
            <a:off x="6361697" y="6547882"/>
            <a:ext cx="4094339" cy="2598958"/>
            <a:chOff x="0" y="0"/>
            <a:chExt cx="5459119" cy="3465277"/>
          </a:xfrm>
        </p:grpSpPr>
        <p:sp>
          <p:nvSpPr>
            <p:cNvPr id="26" name="TextBox 26"/>
            <p:cNvSpPr txBox="1"/>
            <p:nvPr/>
          </p:nvSpPr>
          <p:spPr>
            <a:xfrm>
              <a:off x="0" y="-47625"/>
              <a:ext cx="5459119" cy="449790"/>
            </a:xfrm>
            <a:prstGeom prst="rect">
              <a:avLst/>
            </a:prstGeom>
          </p:spPr>
          <p:txBody>
            <a:bodyPr lIns="0" tIns="0" rIns="0" bIns="0" rtlCol="0" anchor="t">
              <a:spAutoFit/>
            </a:bodyPr>
            <a:lstStyle/>
            <a:p>
              <a:pPr marL="0" lvl="0" indent="0" algn="l">
                <a:lnSpc>
                  <a:spcPts val="2800"/>
                </a:lnSpc>
                <a:spcBef>
                  <a:spcPct val="0"/>
                </a:spcBef>
              </a:pPr>
              <a:r>
                <a:rPr lang="en-US" sz="2000">
                  <a:solidFill>
                    <a:srgbClr val="111111"/>
                  </a:solidFill>
                  <a:latin typeface="Open Sauce"/>
                  <a:ea typeface="Open Sauce"/>
                  <a:cs typeface="Open Sauce"/>
                  <a:sym typeface="Open Sauce"/>
                </a:rPr>
                <a:t>CHL</a:t>
              </a:r>
            </a:p>
          </p:txBody>
        </p:sp>
        <p:sp>
          <p:nvSpPr>
            <p:cNvPr id="27" name="TextBox 27"/>
            <p:cNvSpPr txBox="1"/>
            <p:nvPr/>
          </p:nvSpPr>
          <p:spPr>
            <a:xfrm>
              <a:off x="0" y="665986"/>
              <a:ext cx="5459119" cy="2799291"/>
            </a:xfrm>
            <a:prstGeom prst="rect">
              <a:avLst/>
            </a:prstGeom>
          </p:spPr>
          <p:txBody>
            <a:bodyPr lIns="0" tIns="0" rIns="0" bIns="0" rtlCol="0" anchor="t">
              <a:spAutoFit/>
            </a:bodyPr>
            <a:lstStyle/>
            <a:p>
              <a:pPr marL="0" lvl="0" indent="0" algn="l">
                <a:lnSpc>
                  <a:spcPts val="2800"/>
                </a:lnSpc>
              </a:pPr>
              <a:r>
                <a:rPr lang="en-US" sz="2000">
                  <a:solidFill>
                    <a:srgbClr val="111111"/>
                  </a:solidFill>
                  <a:latin typeface="Open Sauce"/>
                  <a:ea typeface="Open Sauce"/>
                  <a:cs typeface="Open Sauce"/>
                  <a:sym typeface="Open Sauce"/>
                </a:rPr>
                <a:t>Chlorophyll concentration or amount of chlorophyll found in phytoplankton i.e. microscopic marine algae, with higher value indicating higher concentration of phytoplankton in the water</a:t>
              </a:r>
            </a:p>
          </p:txBody>
        </p:sp>
      </p:grpSp>
      <p:grpSp>
        <p:nvGrpSpPr>
          <p:cNvPr id="28" name="Group 28"/>
          <p:cNvGrpSpPr/>
          <p:nvPr/>
        </p:nvGrpSpPr>
        <p:grpSpPr>
          <a:xfrm>
            <a:off x="11284711" y="6547882"/>
            <a:ext cx="2910413" cy="836833"/>
            <a:chOff x="0" y="0"/>
            <a:chExt cx="3880551" cy="1115777"/>
          </a:xfrm>
        </p:grpSpPr>
        <p:sp>
          <p:nvSpPr>
            <p:cNvPr id="29" name="TextBox 29"/>
            <p:cNvSpPr txBox="1"/>
            <p:nvPr/>
          </p:nvSpPr>
          <p:spPr>
            <a:xfrm>
              <a:off x="0" y="-47625"/>
              <a:ext cx="3880551" cy="449790"/>
            </a:xfrm>
            <a:prstGeom prst="rect">
              <a:avLst/>
            </a:prstGeom>
          </p:spPr>
          <p:txBody>
            <a:bodyPr lIns="0" tIns="0" rIns="0" bIns="0" rtlCol="0" anchor="t">
              <a:spAutoFit/>
            </a:bodyPr>
            <a:lstStyle/>
            <a:p>
              <a:pPr marL="0" lvl="0" indent="0" algn="l">
                <a:lnSpc>
                  <a:spcPts val="2800"/>
                </a:lnSpc>
                <a:spcBef>
                  <a:spcPct val="0"/>
                </a:spcBef>
              </a:pPr>
              <a:r>
                <a:rPr lang="en-US" sz="2000">
                  <a:solidFill>
                    <a:srgbClr val="111111"/>
                  </a:solidFill>
                  <a:latin typeface="Open Sauce"/>
                  <a:ea typeface="Open Sauce"/>
                  <a:cs typeface="Open Sauce"/>
                  <a:sym typeface="Open Sauce"/>
                </a:rPr>
                <a:t>CHL_UNCERTAINTY</a:t>
              </a:r>
            </a:p>
          </p:txBody>
        </p:sp>
        <p:sp>
          <p:nvSpPr>
            <p:cNvPr id="30" name="TextBox 30"/>
            <p:cNvSpPr txBox="1"/>
            <p:nvPr/>
          </p:nvSpPr>
          <p:spPr>
            <a:xfrm>
              <a:off x="0" y="665986"/>
              <a:ext cx="3880551" cy="449791"/>
            </a:xfrm>
            <a:prstGeom prst="rect">
              <a:avLst/>
            </a:prstGeom>
          </p:spPr>
          <p:txBody>
            <a:bodyPr lIns="0" tIns="0" rIns="0" bIns="0" rtlCol="0" anchor="t">
              <a:spAutoFit/>
            </a:bodyPr>
            <a:lstStyle/>
            <a:p>
              <a:pPr marL="0" lvl="0" indent="0" algn="l">
                <a:lnSpc>
                  <a:spcPts val="2800"/>
                </a:lnSpc>
              </a:pPr>
              <a:r>
                <a:rPr lang="en-US" sz="2000">
                  <a:solidFill>
                    <a:srgbClr val="111111"/>
                  </a:solidFill>
                  <a:latin typeface="Open Sauce"/>
                  <a:ea typeface="Open Sauce"/>
                  <a:cs typeface="Open Sauce"/>
                  <a:sym typeface="Open Sauce"/>
                </a:rPr>
                <a:t>Error Margin for CHL</a:t>
              </a: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E6F0FD"/>
        </a:solidFill>
        <a:effectLst/>
      </p:bgPr>
    </p:bg>
    <p:spTree>
      <p:nvGrpSpPr>
        <p:cNvPr id="1" name=""/>
        <p:cNvGrpSpPr/>
        <p:nvPr/>
      </p:nvGrpSpPr>
      <p:grpSpPr>
        <a:xfrm>
          <a:off x="0" y="0"/>
          <a:ext cx="0" cy="0"/>
          <a:chOff x="0" y="0"/>
          <a:chExt cx="0" cy="0"/>
        </a:xfrm>
      </p:grpSpPr>
      <p:grpSp>
        <p:nvGrpSpPr>
          <p:cNvPr id="2" name="Group 2"/>
          <p:cNvGrpSpPr/>
          <p:nvPr/>
        </p:nvGrpSpPr>
        <p:grpSpPr>
          <a:xfrm>
            <a:off x="2594486" y="3963988"/>
            <a:ext cx="12010372" cy="2359024"/>
            <a:chOff x="0" y="0"/>
            <a:chExt cx="16013830" cy="3145366"/>
          </a:xfrm>
        </p:grpSpPr>
        <p:sp>
          <p:nvSpPr>
            <p:cNvPr id="3" name="TextBox 3"/>
            <p:cNvSpPr txBox="1"/>
            <p:nvPr/>
          </p:nvSpPr>
          <p:spPr>
            <a:xfrm>
              <a:off x="0" y="2695575"/>
              <a:ext cx="16013830" cy="449791"/>
            </a:xfrm>
            <a:prstGeom prst="rect">
              <a:avLst/>
            </a:prstGeom>
          </p:spPr>
          <p:txBody>
            <a:bodyPr lIns="0" tIns="0" rIns="0" bIns="0" rtlCol="0" anchor="t">
              <a:spAutoFit/>
            </a:bodyPr>
            <a:lstStyle/>
            <a:p>
              <a:pPr marL="0" lvl="0" indent="0" algn="l">
                <a:lnSpc>
                  <a:spcPts val="2800"/>
                </a:lnSpc>
              </a:pPr>
              <a:endParaRPr/>
            </a:p>
          </p:txBody>
        </p:sp>
        <p:sp>
          <p:nvSpPr>
            <p:cNvPr id="4" name="TextBox 4"/>
            <p:cNvSpPr txBox="1"/>
            <p:nvPr/>
          </p:nvSpPr>
          <p:spPr>
            <a:xfrm>
              <a:off x="0" y="9525"/>
              <a:ext cx="16013830" cy="1971675"/>
            </a:xfrm>
            <a:prstGeom prst="rect">
              <a:avLst/>
            </a:prstGeom>
          </p:spPr>
          <p:txBody>
            <a:bodyPr lIns="0" tIns="0" rIns="0" bIns="0" rtlCol="0" anchor="t">
              <a:spAutoFit/>
            </a:bodyPr>
            <a:lstStyle/>
            <a:p>
              <a:pPr marL="0" lvl="0" indent="0" algn="l">
                <a:lnSpc>
                  <a:spcPts val="5880"/>
                </a:lnSpc>
                <a:spcBef>
                  <a:spcPct val="0"/>
                </a:spcBef>
              </a:pPr>
              <a:r>
                <a:rPr lang="en-US" sz="4900" b="1">
                  <a:solidFill>
                    <a:srgbClr val="111111"/>
                  </a:solidFill>
                  <a:latin typeface="Open Sauce Semi-Bold"/>
                  <a:ea typeface="Open Sauce Semi-Bold"/>
                  <a:cs typeface="Open Sauce Semi-Bold"/>
                  <a:sym typeface="Open Sauce Semi-Bold"/>
                </a:rPr>
                <a:t>Merging Transparency and Plankton to find out relationship between them.</a:t>
              </a:r>
            </a:p>
          </p:txBody>
        </p:sp>
      </p:grpSp>
      <p:sp>
        <p:nvSpPr>
          <p:cNvPr id="5" name="Freeform 5"/>
          <p:cNvSpPr/>
          <p:nvPr/>
        </p:nvSpPr>
        <p:spPr>
          <a:xfrm>
            <a:off x="16921370" y="991777"/>
            <a:ext cx="337930" cy="337930"/>
          </a:xfrm>
          <a:custGeom>
            <a:avLst/>
            <a:gdLst/>
            <a:ahLst/>
            <a:cxnLst/>
            <a:rect l="l" t="t" r="r" b="b"/>
            <a:pathLst>
              <a:path w="337930" h="337930">
                <a:moveTo>
                  <a:pt x="0" y="0"/>
                </a:moveTo>
                <a:lnTo>
                  <a:pt x="337930" y="0"/>
                </a:lnTo>
                <a:lnTo>
                  <a:pt x="337930" y="337930"/>
                </a:lnTo>
                <a:lnTo>
                  <a:pt x="0" y="337930"/>
                </a:lnTo>
                <a:lnTo>
                  <a:pt x="0" y="0"/>
                </a:lnTo>
                <a:close/>
              </a:path>
            </a:pathLst>
          </a:custGeom>
          <a:blipFill>
            <a:blip r:embed="rId2">
              <a:extLst>
                <a:ext uri="{96DAC541-7B7A-43D3-8B79-37D633B846F1}">
                  <asvg:svgBlip xmlns:asvg="http://schemas.microsoft.com/office/drawing/2016/SVG/main"/>
                </a:ext>
              </a:extLst>
            </a:blip>
            <a:stretch>
              <a:fillRect/>
            </a:stretch>
          </a:blipFill>
        </p:spPr>
        <p:txBody>
          <a:bodyPr/>
          <a:lstStyle/>
          <a:p>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E6F0FD"/>
        </a:solidFill>
        <a:effectLst/>
      </p:bgPr>
    </p:bg>
    <p:spTree>
      <p:nvGrpSpPr>
        <p:cNvPr id="1" name=""/>
        <p:cNvGrpSpPr/>
        <p:nvPr/>
      </p:nvGrpSpPr>
      <p:grpSpPr>
        <a:xfrm>
          <a:off x="0" y="0"/>
          <a:ext cx="0" cy="0"/>
          <a:chOff x="0" y="0"/>
          <a:chExt cx="0" cy="0"/>
        </a:xfrm>
      </p:grpSpPr>
      <p:sp>
        <p:nvSpPr>
          <p:cNvPr id="2" name="AutoShape 2"/>
          <p:cNvSpPr/>
          <p:nvPr/>
        </p:nvSpPr>
        <p:spPr>
          <a:xfrm>
            <a:off x="1197665" y="9234488"/>
            <a:ext cx="16061635" cy="0"/>
          </a:xfrm>
          <a:prstGeom prst="line">
            <a:avLst/>
          </a:prstGeom>
          <a:ln w="47625" cap="flat">
            <a:solidFill>
              <a:srgbClr val="2A9DEC"/>
            </a:solidFill>
            <a:prstDash val="solid"/>
            <a:headEnd type="none" w="sm" len="sm"/>
            <a:tailEnd type="none" w="sm" len="sm"/>
          </a:ln>
        </p:spPr>
        <p:txBody>
          <a:bodyPr/>
          <a:lstStyle/>
          <a:p>
            <a:endParaRPr lang="en-US"/>
          </a:p>
        </p:txBody>
      </p:sp>
      <p:sp>
        <p:nvSpPr>
          <p:cNvPr id="3" name="Freeform 3"/>
          <p:cNvSpPr/>
          <p:nvPr/>
        </p:nvSpPr>
        <p:spPr>
          <a:xfrm>
            <a:off x="16921370" y="991777"/>
            <a:ext cx="337930" cy="337930"/>
          </a:xfrm>
          <a:custGeom>
            <a:avLst/>
            <a:gdLst/>
            <a:ahLst/>
            <a:cxnLst/>
            <a:rect l="l" t="t" r="r" b="b"/>
            <a:pathLst>
              <a:path w="337930" h="337930">
                <a:moveTo>
                  <a:pt x="0" y="0"/>
                </a:moveTo>
                <a:lnTo>
                  <a:pt x="337930" y="0"/>
                </a:lnTo>
                <a:lnTo>
                  <a:pt x="337930" y="337930"/>
                </a:lnTo>
                <a:lnTo>
                  <a:pt x="0" y="337930"/>
                </a:lnTo>
                <a:lnTo>
                  <a:pt x="0" y="0"/>
                </a:lnTo>
                <a:close/>
              </a:path>
            </a:pathLst>
          </a:custGeom>
          <a:blipFill>
            <a:blip r:embed="rId2">
              <a:extLst>
                <a:ext uri="{96DAC541-7B7A-43D3-8B79-37D633B846F1}">
                  <asvg:svgBlip xmlns:asvg="http://schemas.microsoft.com/office/drawing/2016/SVG/main"/>
                </a:ext>
              </a:extLst>
            </a:blip>
            <a:stretch>
              <a:fillRect/>
            </a:stretch>
          </a:blipFill>
        </p:spPr>
        <p:txBody>
          <a:bodyPr/>
          <a:lstStyle/>
          <a:p>
            <a:endParaRPr lang="en-US"/>
          </a:p>
        </p:txBody>
      </p:sp>
      <p:sp>
        <p:nvSpPr>
          <p:cNvPr id="4" name="Freeform 4"/>
          <p:cNvSpPr/>
          <p:nvPr/>
        </p:nvSpPr>
        <p:spPr>
          <a:xfrm>
            <a:off x="6883968" y="1028700"/>
            <a:ext cx="9752567" cy="7776464"/>
          </a:xfrm>
          <a:custGeom>
            <a:avLst/>
            <a:gdLst/>
            <a:ahLst/>
            <a:cxnLst/>
            <a:rect l="l" t="t" r="r" b="b"/>
            <a:pathLst>
              <a:path w="9752567" h="7776464">
                <a:moveTo>
                  <a:pt x="0" y="0"/>
                </a:moveTo>
                <a:lnTo>
                  <a:pt x="9752567" y="0"/>
                </a:lnTo>
                <a:lnTo>
                  <a:pt x="9752567" y="7776464"/>
                </a:lnTo>
                <a:lnTo>
                  <a:pt x="0" y="7776464"/>
                </a:lnTo>
                <a:lnTo>
                  <a:pt x="0" y="0"/>
                </a:lnTo>
                <a:close/>
              </a:path>
            </a:pathLst>
          </a:custGeom>
          <a:blipFill>
            <a:blip/>
            <a:stretch>
              <a:fillRect/>
            </a:stretch>
          </a:blipFill>
        </p:spPr>
        <p:txBody>
          <a:bodyPr/>
          <a:lstStyle/>
          <a:p>
            <a:endParaRPr lang="en-US"/>
          </a:p>
        </p:txBody>
      </p:sp>
      <p:grpSp>
        <p:nvGrpSpPr>
          <p:cNvPr id="5" name="Group 5"/>
          <p:cNvGrpSpPr/>
          <p:nvPr/>
        </p:nvGrpSpPr>
        <p:grpSpPr>
          <a:xfrm>
            <a:off x="1028700" y="1194900"/>
            <a:ext cx="5525835" cy="7897201"/>
            <a:chOff x="0" y="0"/>
            <a:chExt cx="7367779" cy="10529601"/>
          </a:xfrm>
        </p:grpSpPr>
        <p:sp>
          <p:nvSpPr>
            <p:cNvPr id="6" name="TextBox 6"/>
            <p:cNvSpPr txBox="1"/>
            <p:nvPr/>
          </p:nvSpPr>
          <p:spPr>
            <a:xfrm>
              <a:off x="0" y="9525"/>
              <a:ext cx="7367779" cy="2962275"/>
            </a:xfrm>
            <a:prstGeom prst="rect">
              <a:avLst/>
            </a:prstGeom>
          </p:spPr>
          <p:txBody>
            <a:bodyPr lIns="0" tIns="0" rIns="0" bIns="0" rtlCol="0" anchor="t">
              <a:spAutoFit/>
            </a:bodyPr>
            <a:lstStyle/>
            <a:p>
              <a:pPr marL="0" lvl="0" indent="0" algn="l">
                <a:lnSpc>
                  <a:spcPts val="5880"/>
                </a:lnSpc>
                <a:spcBef>
                  <a:spcPct val="0"/>
                </a:spcBef>
              </a:pPr>
              <a:r>
                <a:rPr lang="en-US" sz="4900" b="1">
                  <a:solidFill>
                    <a:srgbClr val="111111"/>
                  </a:solidFill>
                  <a:latin typeface="Open Sauce Semi-Bold"/>
                  <a:ea typeface="Open Sauce Semi-Bold"/>
                  <a:cs typeface="Open Sauce Semi-Bold"/>
                  <a:sym typeface="Open Sauce Semi-Bold"/>
                </a:rPr>
                <a:t>Scatter Plot: Plankton vs. Transparency</a:t>
              </a:r>
            </a:p>
          </p:txBody>
        </p:sp>
        <p:sp>
          <p:nvSpPr>
            <p:cNvPr id="7" name="TextBox 7"/>
            <p:cNvSpPr txBox="1"/>
            <p:nvPr/>
          </p:nvSpPr>
          <p:spPr>
            <a:xfrm>
              <a:off x="0" y="3501210"/>
              <a:ext cx="5994332" cy="7028391"/>
            </a:xfrm>
            <a:prstGeom prst="rect">
              <a:avLst/>
            </a:prstGeom>
          </p:spPr>
          <p:txBody>
            <a:bodyPr lIns="0" tIns="0" rIns="0" bIns="0" rtlCol="0" anchor="t">
              <a:spAutoFit/>
            </a:bodyPr>
            <a:lstStyle/>
            <a:p>
              <a:pPr algn="l">
                <a:lnSpc>
                  <a:spcPts val="2800"/>
                </a:lnSpc>
              </a:pPr>
              <a:r>
                <a:rPr lang="en-US" sz="2000">
                  <a:solidFill>
                    <a:srgbClr val="111111"/>
                  </a:solidFill>
                  <a:latin typeface="Open Sauce"/>
                  <a:ea typeface="Open Sauce"/>
                  <a:cs typeface="Open Sauce"/>
                  <a:sym typeface="Open Sauce"/>
                </a:rPr>
                <a:t>X-axis: Chlorophyll Concentration (CHL) in mg/m³</a:t>
              </a:r>
            </a:p>
            <a:p>
              <a:pPr algn="l">
                <a:lnSpc>
                  <a:spcPts val="2800"/>
                </a:lnSpc>
              </a:pPr>
              <a:r>
                <a:rPr lang="en-US" sz="2000">
                  <a:solidFill>
                    <a:srgbClr val="111111"/>
                  </a:solidFill>
                  <a:latin typeface="Open Sauce"/>
                  <a:ea typeface="Open Sauce"/>
                  <a:cs typeface="Open Sauce"/>
                  <a:sym typeface="Open Sauce"/>
                </a:rPr>
                <a:t>Y-axis: Water Transparency (ZSD) in meters</a:t>
              </a:r>
            </a:p>
            <a:p>
              <a:pPr algn="l">
                <a:lnSpc>
                  <a:spcPts val="2800"/>
                </a:lnSpc>
              </a:pPr>
              <a:r>
                <a:rPr lang="en-US" sz="2000">
                  <a:solidFill>
                    <a:srgbClr val="111111"/>
                  </a:solidFill>
                  <a:latin typeface="Open Sauce"/>
                  <a:ea typeface="Open Sauce"/>
                  <a:cs typeface="Open Sauce"/>
                  <a:sym typeface="Open Sauce"/>
                </a:rPr>
                <a:t>This plot shows a clear inverse relationship between chlorophyll concentration and water transparency. Higher plankton (CHL) levels correspond to lower transparency (ZSD), which aligns with the expectation that increased plankton blooms reduce water clarity by absorbing and scattering light.</a:t>
              </a:r>
            </a:p>
            <a:p>
              <a:pPr marL="0" lvl="0" indent="0" algn="l">
                <a:lnSpc>
                  <a:spcPts val="2800"/>
                </a:lnSpc>
              </a:pPr>
              <a:endParaRPr lang="en-US" sz="2000">
                <a:solidFill>
                  <a:srgbClr val="111111"/>
                </a:solidFill>
                <a:latin typeface="Open Sauce"/>
                <a:ea typeface="Open Sauce"/>
                <a:cs typeface="Open Sauce"/>
                <a:sym typeface="Open Sauce"/>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E6F0FD"/>
        </a:solidFill>
        <a:effectLst/>
      </p:bgPr>
    </p:bg>
    <p:spTree>
      <p:nvGrpSpPr>
        <p:cNvPr id="1" name=""/>
        <p:cNvGrpSpPr/>
        <p:nvPr/>
      </p:nvGrpSpPr>
      <p:grpSpPr>
        <a:xfrm>
          <a:off x="0" y="0"/>
          <a:ext cx="0" cy="0"/>
          <a:chOff x="0" y="0"/>
          <a:chExt cx="0" cy="0"/>
        </a:xfrm>
      </p:grpSpPr>
      <p:sp>
        <p:nvSpPr>
          <p:cNvPr id="2" name="AutoShape 2"/>
          <p:cNvSpPr/>
          <p:nvPr/>
        </p:nvSpPr>
        <p:spPr>
          <a:xfrm>
            <a:off x="1197665" y="9501188"/>
            <a:ext cx="16061635" cy="0"/>
          </a:xfrm>
          <a:prstGeom prst="line">
            <a:avLst/>
          </a:prstGeom>
          <a:ln w="47625" cap="flat">
            <a:solidFill>
              <a:srgbClr val="2A9DEC"/>
            </a:solidFill>
            <a:prstDash val="solid"/>
            <a:headEnd type="none" w="sm" len="sm"/>
            <a:tailEnd type="none" w="sm" len="sm"/>
          </a:ln>
        </p:spPr>
        <p:txBody>
          <a:bodyPr/>
          <a:lstStyle/>
          <a:p>
            <a:endParaRPr lang="en-US"/>
          </a:p>
        </p:txBody>
      </p:sp>
      <p:sp>
        <p:nvSpPr>
          <p:cNvPr id="3" name="Freeform 3"/>
          <p:cNvSpPr/>
          <p:nvPr/>
        </p:nvSpPr>
        <p:spPr>
          <a:xfrm>
            <a:off x="16921370" y="991777"/>
            <a:ext cx="337930" cy="337930"/>
          </a:xfrm>
          <a:custGeom>
            <a:avLst/>
            <a:gdLst/>
            <a:ahLst/>
            <a:cxnLst/>
            <a:rect l="l" t="t" r="r" b="b"/>
            <a:pathLst>
              <a:path w="337930" h="337930">
                <a:moveTo>
                  <a:pt x="0" y="0"/>
                </a:moveTo>
                <a:lnTo>
                  <a:pt x="337930" y="0"/>
                </a:lnTo>
                <a:lnTo>
                  <a:pt x="337930" y="337930"/>
                </a:lnTo>
                <a:lnTo>
                  <a:pt x="0" y="337930"/>
                </a:lnTo>
                <a:lnTo>
                  <a:pt x="0" y="0"/>
                </a:lnTo>
                <a:close/>
              </a:path>
            </a:pathLst>
          </a:custGeom>
          <a:blipFill>
            <a:blip r:embed="rId2">
              <a:extLst>
                <a:ext uri="{96DAC541-7B7A-43D3-8B79-37D633B846F1}">
                  <asvg:svgBlip xmlns:asvg="http://schemas.microsoft.com/office/drawing/2016/SVG/main"/>
                </a:ext>
              </a:extLst>
            </a:blip>
            <a:stretch>
              <a:fillRect/>
            </a:stretch>
          </a:blipFill>
        </p:spPr>
        <p:txBody>
          <a:bodyPr/>
          <a:lstStyle/>
          <a:p>
            <a:endParaRPr lang="en-US"/>
          </a:p>
        </p:txBody>
      </p:sp>
      <p:sp>
        <p:nvSpPr>
          <p:cNvPr id="4" name="Freeform 4"/>
          <p:cNvSpPr/>
          <p:nvPr/>
        </p:nvSpPr>
        <p:spPr>
          <a:xfrm>
            <a:off x="5975774" y="1521393"/>
            <a:ext cx="10945596" cy="6485265"/>
          </a:xfrm>
          <a:custGeom>
            <a:avLst/>
            <a:gdLst/>
            <a:ahLst/>
            <a:cxnLst/>
            <a:rect l="l" t="t" r="r" b="b"/>
            <a:pathLst>
              <a:path w="10945596" h="6485265">
                <a:moveTo>
                  <a:pt x="0" y="0"/>
                </a:moveTo>
                <a:lnTo>
                  <a:pt x="10945596" y="0"/>
                </a:lnTo>
                <a:lnTo>
                  <a:pt x="10945596" y="6485265"/>
                </a:lnTo>
                <a:lnTo>
                  <a:pt x="0" y="6485265"/>
                </a:lnTo>
                <a:lnTo>
                  <a:pt x="0" y="0"/>
                </a:lnTo>
                <a:close/>
              </a:path>
            </a:pathLst>
          </a:custGeom>
          <a:blipFill>
            <a:blip/>
            <a:stretch>
              <a:fillRect/>
            </a:stretch>
          </a:blipFill>
        </p:spPr>
        <p:txBody>
          <a:bodyPr/>
          <a:lstStyle/>
          <a:p>
            <a:endParaRPr lang="en-US"/>
          </a:p>
        </p:txBody>
      </p:sp>
      <p:grpSp>
        <p:nvGrpSpPr>
          <p:cNvPr id="5" name="Group 5"/>
          <p:cNvGrpSpPr/>
          <p:nvPr/>
        </p:nvGrpSpPr>
        <p:grpSpPr>
          <a:xfrm>
            <a:off x="1028700" y="628162"/>
            <a:ext cx="5525835" cy="9030676"/>
            <a:chOff x="0" y="0"/>
            <a:chExt cx="7367779" cy="12040901"/>
          </a:xfrm>
        </p:grpSpPr>
        <p:sp>
          <p:nvSpPr>
            <p:cNvPr id="6" name="TextBox 6"/>
            <p:cNvSpPr txBox="1"/>
            <p:nvPr/>
          </p:nvSpPr>
          <p:spPr>
            <a:xfrm>
              <a:off x="0" y="9525"/>
              <a:ext cx="7367779" cy="4943475"/>
            </a:xfrm>
            <a:prstGeom prst="rect">
              <a:avLst/>
            </a:prstGeom>
          </p:spPr>
          <p:txBody>
            <a:bodyPr lIns="0" tIns="0" rIns="0" bIns="0" rtlCol="0" anchor="t">
              <a:spAutoFit/>
            </a:bodyPr>
            <a:lstStyle/>
            <a:p>
              <a:pPr marL="0" lvl="0" indent="0" algn="l">
                <a:lnSpc>
                  <a:spcPts val="5880"/>
                </a:lnSpc>
                <a:spcBef>
                  <a:spcPct val="0"/>
                </a:spcBef>
              </a:pPr>
              <a:r>
                <a:rPr lang="en-US" sz="4900" b="1">
                  <a:solidFill>
                    <a:srgbClr val="111111"/>
                  </a:solidFill>
                  <a:latin typeface="Open Sauce Semi-Bold"/>
                  <a:ea typeface="Open Sauce Semi-Bold"/>
                  <a:cs typeface="Open Sauce Semi-Bold"/>
                  <a:sym typeface="Open Sauce Semi-Bold"/>
                </a:rPr>
                <a:t>Time Series of Water Transparency &amp; Plankton Concentration</a:t>
              </a:r>
            </a:p>
          </p:txBody>
        </p:sp>
        <p:sp>
          <p:nvSpPr>
            <p:cNvPr id="7" name="TextBox 7"/>
            <p:cNvSpPr txBox="1"/>
            <p:nvPr/>
          </p:nvSpPr>
          <p:spPr>
            <a:xfrm>
              <a:off x="0" y="5482410"/>
              <a:ext cx="5994332" cy="6558491"/>
            </a:xfrm>
            <a:prstGeom prst="rect">
              <a:avLst/>
            </a:prstGeom>
          </p:spPr>
          <p:txBody>
            <a:bodyPr lIns="0" tIns="0" rIns="0" bIns="0" rtlCol="0" anchor="t">
              <a:spAutoFit/>
            </a:bodyPr>
            <a:lstStyle/>
            <a:p>
              <a:pPr algn="l">
                <a:lnSpc>
                  <a:spcPts val="2800"/>
                </a:lnSpc>
              </a:pPr>
              <a:r>
                <a:rPr lang="en-US" sz="2000">
                  <a:solidFill>
                    <a:srgbClr val="111111"/>
                  </a:solidFill>
                  <a:latin typeface="Open Sauce"/>
                  <a:ea typeface="Open Sauce"/>
                  <a:cs typeface="Open Sauce"/>
                  <a:sym typeface="Open Sauce"/>
                </a:rPr>
                <a:t>Blue Line: Water Transparency (ZSD)</a:t>
              </a:r>
            </a:p>
            <a:p>
              <a:pPr algn="l">
                <a:lnSpc>
                  <a:spcPts val="2800"/>
                </a:lnSpc>
              </a:pPr>
              <a:r>
                <a:rPr lang="en-US" sz="2000">
                  <a:solidFill>
                    <a:srgbClr val="111111"/>
                  </a:solidFill>
                  <a:latin typeface="Open Sauce"/>
                  <a:ea typeface="Open Sauce"/>
                  <a:cs typeface="Open Sauce"/>
                  <a:sym typeface="Open Sauce"/>
                </a:rPr>
                <a:t>Green Line: Chlorophyll Concentration (CHL)</a:t>
              </a:r>
            </a:p>
            <a:p>
              <a:pPr algn="l">
                <a:lnSpc>
                  <a:spcPts val="2800"/>
                </a:lnSpc>
              </a:pPr>
              <a:r>
                <a:rPr lang="en-US" sz="2000">
                  <a:solidFill>
                    <a:srgbClr val="111111"/>
                  </a:solidFill>
                  <a:latin typeface="Open Sauce"/>
                  <a:ea typeface="Open Sauce"/>
                  <a:cs typeface="Open Sauce"/>
                  <a:sym typeface="Open Sauce"/>
                </a:rPr>
                <a:t>This time series shows how ZSD and CHL fluctuate over time. There is an inverse trend where spikes in CHL correspond to dips in ZSD, reinforcing the negative correlation. Seasonality patterns may indicate plankton blooms occurring during certain periods (e.g., summer months).</a:t>
              </a:r>
            </a:p>
            <a:p>
              <a:pPr marL="0" lvl="0" indent="0" algn="l">
                <a:lnSpc>
                  <a:spcPts val="2800"/>
                </a:lnSpc>
              </a:pPr>
              <a:endParaRPr lang="en-US" sz="2000">
                <a:solidFill>
                  <a:srgbClr val="111111"/>
                </a:solidFill>
                <a:latin typeface="Open Sauce"/>
                <a:ea typeface="Open Sauce"/>
                <a:cs typeface="Open Sauce"/>
                <a:sym typeface="Open Sauce"/>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2A9DEC"/>
        </a:solidFill>
        <a:effectLst/>
      </p:bgPr>
    </p:bg>
    <p:spTree>
      <p:nvGrpSpPr>
        <p:cNvPr id="1" name=""/>
        <p:cNvGrpSpPr/>
        <p:nvPr/>
      </p:nvGrpSpPr>
      <p:grpSpPr>
        <a:xfrm>
          <a:off x="0" y="0"/>
          <a:ext cx="0" cy="0"/>
          <a:chOff x="0" y="0"/>
          <a:chExt cx="0" cy="0"/>
        </a:xfrm>
      </p:grpSpPr>
      <p:grpSp>
        <p:nvGrpSpPr>
          <p:cNvPr id="2" name="Group 2"/>
          <p:cNvGrpSpPr/>
          <p:nvPr/>
        </p:nvGrpSpPr>
        <p:grpSpPr>
          <a:xfrm>
            <a:off x="216948" y="459297"/>
            <a:ext cx="17854104" cy="9603826"/>
            <a:chOff x="0" y="0"/>
            <a:chExt cx="2924524" cy="1573119"/>
          </a:xfrm>
        </p:grpSpPr>
        <p:sp>
          <p:nvSpPr>
            <p:cNvPr id="3" name="Freeform 3"/>
            <p:cNvSpPr/>
            <p:nvPr/>
          </p:nvSpPr>
          <p:spPr>
            <a:xfrm>
              <a:off x="0" y="0"/>
              <a:ext cx="2924525" cy="1573119"/>
            </a:xfrm>
            <a:custGeom>
              <a:avLst/>
              <a:gdLst/>
              <a:ahLst/>
              <a:cxnLst/>
              <a:rect l="l" t="t" r="r" b="b"/>
              <a:pathLst>
                <a:path w="2924525" h="1573119">
                  <a:moveTo>
                    <a:pt x="2800064" y="1573119"/>
                  </a:moveTo>
                  <a:lnTo>
                    <a:pt x="124460" y="1573119"/>
                  </a:lnTo>
                  <a:cubicBezTo>
                    <a:pt x="55880" y="1573119"/>
                    <a:pt x="0" y="1517239"/>
                    <a:pt x="0" y="1448659"/>
                  </a:cubicBezTo>
                  <a:lnTo>
                    <a:pt x="0" y="124460"/>
                  </a:lnTo>
                  <a:cubicBezTo>
                    <a:pt x="0" y="55880"/>
                    <a:pt x="55880" y="0"/>
                    <a:pt x="124460" y="0"/>
                  </a:cubicBezTo>
                  <a:lnTo>
                    <a:pt x="2800065" y="0"/>
                  </a:lnTo>
                  <a:cubicBezTo>
                    <a:pt x="2868644" y="0"/>
                    <a:pt x="2924525" y="55880"/>
                    <a:pt x="2924525" y="124460"/>
                  </a:cubicBezTo>
                  <a:lnTo>
                    <a:pt x="2924525" y="1448659"/>
                  </a:lnTo>
                  <a:cubicBezTo>
                    <a:pt x="2924525" y="1517239"/>
                    <a:pt x="2868644" y="1573119"/>
                    <a:pt x="2800065" y="1573119"/>
                  </a:cubicBezTo>
                  <a:close/>
                </a:path>
              </a:pathLst>
            </a:custGeom>
            <a:solidFill>
              <a:srgbClr val="E6F0FD"/>
            </a:solidFill>
          </p:spPr>
          <p:txBody>
            <a:bodyPr/>
            <a:lstStyle/>
            <a:p>
              <a:endParaRPr lang="en-US"/>
            </a:p>
          </p:txBody>
        </p:sp>
      </p:grpSp>
      <p:sp>
        <p:nvSpPr>
          <p:cNvPr id="4" name="TextBox 4"/>
          <p:cNvSpPr txBox="1"/>
          <p:nvPr/>
        </p:nvSpPr>
        <p:spPr>
          <a:xfrm>
            <a:off x="1009650" y="1038225"/>
            <a:ext cx="16490338" cy="1476375"/>
          </a:xfrm>
          <a:prstGeom prst="rect">
            <a:avLst/>
          </a:prstGeom>
        </p:spPr>
        <p:txBody>
          <a:bodyPr lIns="0" tIns="0" rIns="0" bIns="0" rtlCol="0" anchor="t">
            <a:spAutoFit/>
          </a:bodyPr>
          <a:lstStyle/>
          <a:p>
            <a:pPr marL="0" lvl="0" indent="0" algn="l">
              <a:lnSpc>
                <a:spcPts val="5880"/>
              </a:lnSpc>
              <a:spcBef>
                <a:spcPct val="0"/>
              </a:spcBef>
            </a:pPr>
            <a:r>
              <a:rPr lang="en-US" sz="4900" b="1">
                <a:solidFill>
                  <a:srgbClr val="111111"/>
                </a:solidFill>
                <a:latin typeface="Open Sauce Bold"/>
                <a:ea typeface="Open Sauce Bold"/>
                <a:cs typeface="Open Sauce Bold"/>
                <a:sym typeface="Open Sauce Bold"/>
              </a:rPr>
              <a:t>Relationship Between Water Transparency and Plankton from the Graphs</a:t>
            </a:r>
          </a:p>
        </p:txBody>
      </p:sp>
      <p:grpSp>
        <p:nvGrpSpPr>
          <p:cNvPr id="5" name="Group 5"/>
          <p:cNvGrpSpPr/>
          <p:nvPr/>
        </p:nvGrpSpPr>
        <p:grpSpPr>
          <a:xfrm>
            <a:off x="1000125" y="2937141"/>
            <a:ext cx="4468637" cy="3589558"/>
            <a:chOff x="0" y="0"/>
            <a:chExt cx="5958183" cy="4786077"/>
          </a:xfrm>
        </p:grpSpPr>
        <p:sp>
          <p:nvSpPr>
            <p:cNvPr id="6" name="TextBox 6"/>
            <p:cNvSpPr txBox="1"/>
            <p:nvPr/>
          </p:nvSpPr>
          <p:spPr>
            <a:xfrm>
              <a:off x="0" y="-47625"/>
              <a:ext cx="5958183" cy="449790"/>
            </a:xfrm>
            <a:prstGeom prst="rect">
              <a:avLst/>
            </a:prstGeom>
          </p:spPr>
          <p:txBody>
            <a:bodyPr lIns="0" tIns="0" rIns="0" bIns="0" rtlCol="0" anchor="t">
              <a:spAutoFit/>
            </a:bodyPr>
            <a:lstStyle/>
            <a:p>
              <a:pPr marL="0" lvl="0" indent="0" algn="l">
                <a:lnSpc>
                  <a:spcPts val="2800"/>
                </a:lnSpc>
                <a:spcBef>
                  <a:spcPct val="0"/>
                </a:spcBef>
              </a:pPr>
              <a:r>
                <a:rPr lang="en-US" sz="2000">
                  <a:solidFill>
                    <a:srgbClr val="111111"/>
                  </a:solidFill>
                  <a:latin typeface="Open Sauce"/>
                  <a:ea typeface="Open Sauce"/>
                  <a:cs typeface="Open Sauce"/>
                  <a:sym typeface="Open Sauce"/>
                </a:rPr>
                <a:t>SCATTER PLOT: CHL VS. ZSD</a:t>
              </a:r>
            </a:p>
          </p:txBody>
        </p:sp>
        <p:sp>
          <p:nvSpPr>
            <p:cNvPr id="7" name="TextBox 7"/>
            <p:cNvSpPr txBox="1"/>
            <p:nvPr/>
          </p:nvSpPr>
          <p:spPr>
            <a:xfrm>
              <a:off x="0" y="1046986"/>
              <a:ext cx="5958183" cy="3739091"/>
            </a:xfrm>
            <a:prstGeom prst="rect">
              <a:avLst/>
            </a:prstGeom>
          </p:spPr>
          <p:txBody>
            <a:bodyPr lIns="0" tIns="0" rIns="0" bIns="0" rtlCol="0" anchor="t">
              <a:spAutoFit/>
            </a:bodyPr>
            <a:lstStyle/>
            <a:p>
              <a:pPr algn="l">
                <a:lnSpc>
                  <a:spcPts val="2800"/>
                </a:lnSpc>
              </a:pPr>
              <a:r>
                <a:rPr lang="en-US" sz="2000">
                  <a:solidFill>
                    <a:srgbClr val="111111"/>
                  </a:solidFill>
                  <a:latin typeface="Open Sauce"/>
                  <a:ea typeface="Open Sauce"/>
                  <a:cs typeface="Open Sauce"/>
                  <a:sym typeface="Open Sauce"/>
                </a:rPr>
                <a:t>This alig</a:t>
              </a:r>
              <a:r>
                <a:rPr lang="en-US" sz="2000" u="none">
                  <a:solidFill>
                    <a:srgbClr val="111111"/>
                  </a:solidFill>
                  <a:latin typeface="Open Sauce"/>
                  <a:ea typeface="Open Sauce"/>
                  <a:cs typeface="Open Sauce"/>
                  <a:sym typeface="Open Sauce"/>
                </a:rPr>
                <a:t>ns with the expectation that higher phytoplankton concentration reduces water transparency by increasing light absorption and scattering.</a:t>
              </a:r>
            </a:p>
            <a:p>
              <a:pPr algn="l">
                <a:lnSpc>
                  <a:spcPts val="2800"/>
                </a:lnSpc>
              </a:pPr>
              <a:r>
                <a:rPr lang="en-US" sz="2000" u="none">
                  <a:solidFill>
                    <a:srgbClr val="111111"/>
                  </a:solidFill>
                  <a:latin typeface="Open Sauce"/>
                  <a:ea typeface="Open Sauce"/>
                  <a:cs typeface="Open Sauce"/>
                  <a:sym typeface="Open Sauce"/>
                </a:rPr>
                <a:t>This is a key ecological interaction: more plankton → murkier water.</a:t>
              </a:r>
            </a:p>
            <a:p>
              <a:pPr marL="0" lvl="0" indent="0" algn="l">
                <a:lnSpc>
                  <a:spcPts val="2800"/>
                </a:lnSpc>
              </a:pPr>
              <a:endParaRPr lang="en-US" sz="2000" u="none">
                <a:solidFill>
                  <a:srgbClr val="111111"/>
                </a:solidFill>
                <a:latin typeface="Open Sauce"/>
                <a:ea typeface="Open Sauce"/>
                <a:cs typeface="Open Sauce"/>
                <a:sym typeface="Open Sauce"/>
              </a:endParaRPr>
            </a:p>
          </p:txBody>
        </p:sp>
      </p:grpSp>
      <p:grpSp>
        <p:nvGrpSpPr>
          <p:cNvPr id="8" name="Group 8"/>
          <p:cNvGrpSpPr/>
          <p:nvPr/>
        </p:nvGrpSpPr>
        <p:grpSpPr>
          <a:xfrm>
            <a:off x="5939532" y="2937141"/>
            <a:ext cx="4410992" cy="3941983"/>
            <a:chOff x="0" y="0"/>
            <a:chExt cx="5881323" cy="5255977"/>
          </a:xfrm>
        </p:grpSpPr>
        <p:sp>
          <p:nvSpPr>
            <p:cNvPr id="9" name="TextBox 9"/>
            <p:cNvSpPr txBox="1"/>
            <p:nvPr/>
          </p:nvSpPr>
          <p:spPr>
            <a:xfrm>
              <a:off x="0" y="-47625"/>
              <a:ext cx="5881323" cy="919690"/>
            </a:xfrm>
            <a:prstGeom prst="rect">
              <a:avLst/>
            </a:prstGeom>
          </p:spPr>
          <p:txBody>
            <a:bodyPr lIns="0" tIns="0" rIns="0" bIns="0" rtlCol="0" anchor="t">
              <a:spAutoFit/>
            </a:bodyPr>
            <a:lstStyle/>
            <a:p>
              <a:pPr marL="0" lvl="0" indent="0" algn="l">
                <a:lnSpc>
                  <a:spcPts val="2800"/>
                </a:lnSpc>
                <a:spcBef>
                  <a:spcPct val="0"/>
                </a:spcBef>
              </a:pPr>
              <a:r>
                <a:rPr lang="en-US" sz="2000">
                  <a:solidFill>
                    <a:srgbClr val="111111"/>
                  </a:solidFill>
                  <a:latin typeface="Open Sauce"/>
                  <a:ea typeface="Open Sauce"/>
                  <a:cs typeface="Open Sauce"/>
                  <a:sym typeface="Open Sauce"/>
                </a:rPr>
                <a:t>TIME SERIES PLOT OF CHL AND ZSD</a:t>
              </a:r>
            </a:p>
          </p:txBody>
        </p:sp>
        <p:sp>
          <p:nvSpPr>
            <p:cNvPr id="10" name="TextBox 10"/>
            <p:cNvSpPr txBox="1"/>
            <p:nvPr/>
          </p:nvSpPr>
          <p:spPr>
            <a:xfrm>
              <a:off x="0" y="1516886"/>
              <a:ext cx="5881323" cy="3739091"/>
            </a:xfrm>
            <a:prstGeom prst="rect">
              <a:avLst/>
            </a:prstGeom>
          </p:spPr>
          <p:txBody>
            <a:bodyPr lIns="0" tIns="0" rIns="0" bIns="0" rtlCol="0" anchor="t">
              <a:spAutoFit/>
            </a:bodyPr>
            <a:lstStyle/>
            <a:p>
              <a:pPr algn="l">
                <a:lnSpc>
                  <a:spcPts val="2800"/>
                </a:lnSpc>
              </a:pPr>
              <a:r>
                <a:rPr lang="en-US" sz="2000">
                  <a:solidFill>
                    <a:srgbClr val="111111"/>
                  </a:solidFill>
                  <a:latin typeface="Open Sauce"/>
                  <a:ea typeface="Open Sauce"/>
                  <a:cs typeface="Open Sauce"/>
                  <a:sym typeface="Open Sauce"/>
                </a:rPr>
                <a:t>The </a:t>
              </a:r>
              <a:r>
                <a:rPr lang="en-US" sz="2000" u="none">
                  <a:solidFill>
                    <a:srgbClr val="111111"/>
                  </a:solidFill>
                  <a:latin typeface="Open Sauce"/>
                  <a:ea typeface="Open Sauce"/>
                  <a:cs typeface="Open Sauce"/>
                  <a:sym typeface="Open Sauce"/>
                </a:rPr>
                <a:t>seasonal changes suggest that plankton blooms (periods of high CHL) coincide with lower water transparency.</a:t>
              </a:r>
            </a:p>
            <a:p>
              <a:pPr algn="l">
                <a:lnSpc>
                  <a:spcPts val="2800"/>
                </a:lnSpc>
              </a:pPr>
              <a:r>
                <a:rPr lang="en-US" sz="2000" u="none">
                  <a:solidFill>
                    <a:srgbClr val="111111"/>
                  </a:solidFill>
                  <a:latin typeface="Open Sauce"/>
                  <a:ea typeface="Open Sauce"/>
                  <a:cs typeface="Open Sauce"/>
                  <a:sym typeface="Open Sauce"/>
                </a:rPr>
                <a:t>Likely driven by seasonal changes in temperature, nutrient availability, and sunlight.</a:t>
              </a:r>
            </a:p>
            <a:p>
              <a:pPr marL="0" lvl="0" indent="0" algn="l">
                <a:lnSpc>
                  <a:spcPts val="2800"/>
                </a:lnSpc>
              </a:pPr>
              <a:endParaRPr lang="en-US" sz="2000" u="none">
                <a:solidFill>
                  <a:srgbClr val="111111"/>
                </a:solidFill>
                <a:latin typeface="Open Sauce"/>
                <a:ea typeface="Open Sauce"/>
                <a:cs typeface="Open Sauce"/>
                <a:sym typeface="Open Sauce"/>
              </a:endParaRPr>
            </a:p>
          </p:txBody>
        </p:sp>
      </p:grpSp>
      <p:grpSp>
        <p:nvGrpSpPr>
          <p:cNvPr id="11" name="Group 11"/>
          <p:cNvGrpSpPr/>
          <p:nvPr/>
        </p:nvGrpSpPr>
        <p:grpSpPr>
          <a:xfrm>
            <a:off x="10817249" y="2937141"/>
            <a:ext cx="4705223" cy="3941983"/>
            <a:chOff x="0" y="0"/>
            <a:chExt cx="6273631" cy="5255977"/>
          </a:xfrm>
        </p:grpSpPr>
        <p:sp>
          <p:nvSpPr>
            <p:cNvPr id="12" name="TextBox 12"/>
            <p:cNvSpPr txBox="1"/>
            <p:nvPr/>
          </p:nvSpPr>
          <p:spPr>
            <a:xfrm>
              <a:off x="0" y="-47625"/>
              <a:ext cx="6273631" cy="919690"/>
            </a:xfrm>
            <a:prstGeom prst="rect">
              <a:avLst/>
            </a:prstGeom>
          </p:spPr>
          <p:txBody>
            <a:bodyPr lIns="0" tIns="0" rIns="0" bIns="0" rtlCol="0" anchor="t">
              <a:spAutoFit/>
            </a:bodyPr>
            <a:lstStyle/>
            <a:p>
              <a:pPr marL="0" lvl="0" indent="0" algn="l">
                <a:lnSpc>
                  <a:spcPts val="2800"/>
                </a:lnSpc>
                <a:spcBef>
                  <a:spcPct val="0"/>
                </a:spcBef>
              </a:pPr>
              <a:r>
                <a:rPr lang="en-US" sz="2000">
                  <a:solidFill>
                    <a:srgbClr val="111111"/>
                  </a:solidFill>
                  <a:latin typeface="Open Sauce"/>
                  <a:ea typeface="Open Sauce"/>
                  <a:cs typeface="Open Sauce"/>
                  <a:sym typeface="Open Sauce"/>
                </a:rPr>
                <a:t>MONTHLY BOXPLOTS FOR CHL AND ZSD</a:t>
              </a:r>
            </a:p>
          </p:txBody>
        </p:sp>
        <p:sp>
          <p:nvSpPr>
            <p:cNvPr id="13" name="TextBox 13"/>
            <p:cNvSpPr txBox="1"/>
            <p:nvPr/>
          </p:nvSpPr>
          <p:spPr>
            <a:xfrm>
              <a:off x="0" y="1516886"/>
              <a:ext cx="6273631" cy="3739091"/>
            </a:xfrm>
            <a:prstGeom prst="rect">
              <a:avLst/>
            </a:prstGeom>
          </p:spPr>
          <p:txBody>
            <a:bodyPr lIns="0" tIns="0" rIns="0" bIns="0" rtlCol="0" anchor="t">
              <a:spAutoFit/>
            </a:bodyPr>
            <a:lstStyle/>
            <a:p>
              <a:pPr algn="l">
                <a:lnSpc>
                  <a:spcPts val="2800"/>
                </a:lnSpc>
              </a:pPr>
              <a:r>
                <a:rPr lang="en-US" sz="2000">
                  <a:solidFill>
                    <a:srgbClr val="111111"/>
                  </a:solidFill>
                  <a:latin typeface="Open Sauce"/>
                  <a:ea typeface="Open Sauce"/>
                  <a:cs typeface="Open Sauce"/>
                  <a:sym typeface="Open Sauce"/>
                </a:rPr>
                <a:t>This confirms th</a:t>
              </a:r>
              <a:r>
                <a:rPr lang="en-US" sz="2000" u="none">
                  <a:solidFill>
                    <a:srgbClr val="111111"/>
                  </a:solidFill>
                  <a:latin typeface="Open Sauce"/>
                  <a:ea typeface="Open Sauce"/>
                  <a:cs typeface="Open Sauce"/>
                  <a:sym typeface="Open Sauce"/>
                </a:rPr>
                <a:t>e spring-summer plankton bloom effect, where increased photosynthesis and nutrient cycling fuel phytoplankton growth.</a:t>
              </a:r>
            </a:p>
            <a:p>
              <a:pPr algn="l">
                <a:lnSpc>
                  <a:spcPts val="2800"/>
                </a:lnSpc>
              </a:pPr>
              <a:r>
                <a:rPr lang="en-US" sz="2000" u="none">
                  <a:solidFill>
                    <a:srgbClr val="111111"/>
                  </a:solidFill>
                  <a:latin typeface="Open Sauce"/>
                  <a:ea typeface="Open Sauce"/>
                  <a:cs typeface="Open Sauce"/>
                  <a:sym typeface="Open Sauce"/>
                </a:rPr>
                <a:t>Higher plankton concentrations lead to lower water clarity in these months.</a:t>
              </a:r>
            </a:p>
            <a:p>
              <a:pPr marL="0" lvl="0" indent="0" algn="l">
                <a:lnSpc>
                  <a:spcPts val="2800"/>
                </a:lnSpc>
              </a:pPr>
              <a:endParaRPr lang="en-US" sz="2000" u="none">
                <a:solidFill>
                  <a:srgbClr val="111111"/>
                </a:solidFill>
                <a:latin typeface="Open Sauce"/>
                <a:ea typeface="Open Sauce"/>
                <a:cs typeface="Open Sauce"/>
                <a:sym typeface="Open Sauce"/>
              </a:endParaRPr>
            </a:p>
          </p:txBody>
        </p:sp>
      </p:grpSp>
      <p:grpSp>
        <p:nvGrpSpPr>
          <p:cNvPr id="14" name="Group 14"/>
          <p:cNvGrpSpPr/>
          <p:nvPr/>
        </p:nvGrpSpPr>
        <p:grpSpPr>
          <a:xfrm>
            <a:off x="1028700" y="6945799"/>
            <a:ext cx="5793878" cy="3237133"/>
            <a:chOff x="0" y="0"/>
            <a:chExt cx="7725171" cy="4316177"/>
          </a:xfrm>
        </p:grpSpPr>
        <p:sp>
          <p:nvSpPr>
            <p:cNvPr id="15" name="TextBox 15"/>
            <p:cNvSpPr txBox="1"/>
            <p:nvPr/>
          </p:nvSpPr>
          <p:spPr>
            <a:xfrm>
              <a:off x="0" y="-47625"/>
              <a:ext cx="7725171" cy="449790"/>
            </a:xfrm>
            <a:prstGeom prst="rect">
              <a:avLst/>
            </a:prstGeom>
          </p:spPr>
          <p:txBody>
            <a:bodyPr lIns="0" tIns="0" rIns="0" bIns="0" rtlCol="0" anchor="t">
              <a:spAutoFit/>
            </a:bodyPr>
            <a:lstStyle/>
            <a:p>
              <a:pPr marL="0" lvl="0" indent="0" algn="l">
                <a:lnSpc>
                  <a:spcPts val="2800"/>
                </a:lnSpc>
                <a:spcBef>
                  <a:spcPct val="0"/>
                </a:spcBef>
              </a:pPr>
              <a:r>
                <a:rPr lang="en-US" sz="2000">
                  <a:solidFill>
                    <a:srgbClr val="111111"/>
                  </a:solidFill>
                  <a:latin typeface="Open Sauce"/>
                  <a:ea typeface="Open Sauce"/>
                  <a:cs typeface="Open Sauce"/>
                  <a:sym typeface="Open Sauce"/>
                </a:rPr>
                <a:t>SPATIAL HEATMAPS FOR CHL AND ZSD</a:t>
              </a:r>
            </a:p>
          </p:txBody>
        </p:sp>
        <p:sp>
          <p:nvSpPr>
            <p:cNvPr id="16" name="TextBox 16"/>
            <p:cNvSpPr txBox="1"/>
            <p:nvPr/>
          </p:nvSpPr>
          <p:spPr>
            <a:xfrm>
              <a:off x="0" y="1046986"/>
              <a:ext cx="7725171" cy="3269191"/>
            </a:xfrm>
            <a:prstGeom prst="rect">
              <a:avLst/>
            </a:prstGeom>
          </p:spPr>
          <p:txBody>
            <a:bodyPr lIns="0" tIns="0" rIns="0" bIns="0" rtlCol="0" anchor="t">
              <a:spAutoFit/>
            </a:bodyPr>
            <a:lstStyle/>
            <a:p>
              <a:pPr algn="l">
                <a:lnSpc>
                  <a:spcPts val="2800"/>
                </a:lnSpc>
              </a:pPr>
              <a:r>
                <a:rPr lang="en-US" sz="2000">
                  <a:solidFill>
                    <a:srgbClr val="111111"/>
                  </a:solidFill>
                  <a:latin typeface="Open Sauce"/>
                  <a:ea typeface="Open Sauce"/>
                  <a:cs typeface="Open Sauce"/>
                  <a:sym typeface="Open Sauce"/>
                </a:rPr>
                <a:t>Coastal waters typi</a:t>
              </a:r>
              <a:r>
                <a:rPr lang="en-US" sz="2000" u="none">
                  <a:solidFill>
                    <a:srgbClr val="111111"/>
                  </a:solidFill>
                  <a:latin typeface="Open Sauce"/>
                  <a:ea typeface="Open Sauce"/>
                  <a:cs typeface="Open Sauce"/>
                  <a:sym typeface="Open Sauce"/>
                </a:rPr>
                <a:t>cally have higher phytoplankton activity, leading to reduced transparency.</a:t>
              </a:r>
            </a:p>
            <a:p>
              <a:pPr algn="l">
                <a:lnSpc>
                  <a:spcPts val="2800"/>
                </a:lnSpc>
              </a:pPr>
              <a:r>
                <a:rPr lang="en-US" sz="2000" u="none">
                  <a:solidFill>
                    <a:srgbClr val="111111"/>
                  </a:solidFill>
                  <a:latin typeface="Open Sauce"/>
                  <a:ea typeface="Open Sauce"/>
                  <a:cs typeface="Open Sauce"/>
                  <a:sym typeface="Open Sauce"/>
                </a:rPr>
                <a:t>Offshore waters are clearer, as they are nutrient-limited and support lower plankton biomass.</a:t>
              </a:r>
            </a:p>
            <a:p>
              <a:pPr marL="0" lvl="0" indent="0" algn="l">
                <a:lnSpc>
                  <a:spcPts val="2800"/>
                </a:lnSpc>
              </a:pPr>
              <a:endParaRPr lang="en-US" sz="2000" u="none">
                <a:solidFill>
                  <a:srgbClr val="111111"/>
                </a:solidFill>
                <a:latin typeface="Open Sauce"/>
                <a:ea typeface="Open Sauce"/>
                <a:cs typeface="Open Sauce"/>
                <a:sym typeface="Open Sauce"/>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2A9DEC"/>
        </a:solidFill>
        <a:effectLst/>
      </p:bgPr>
    </p:bg>
    <p:spTree>
      <p:nvGrpSpPr>
        <p:cNvPr id="1" name="">
          <a:extLst>
            <a:ext uri="{FF2B5EF4-FFF2-40B4-BE49-F238E27FC236}">
              <a16:creationId xmlns:a16="http://schemas.microsoft.com/office/drawing/2014/main" id="{E602F301-57BE-9CCE-1DFC-8E5E9AD9A000}"/>
            </a:ext>
          </a:extLst>
        </p:cNvPr>
        <p:cNvGrpSpPr/>
        <p:nvPr/>
      </p:nvGrpSpPr>
      <p:grpSpPr>
        <a:xfrm>
          <a:off x="0" y="0"/>
          <a:ext cx="0" cy="0"/>
          <a:chOff x="0" y="0"/>
          <a:chExt cx="0" cy="0"/>
        </a:xfrm>
      </p:grpSpPr>
    </p:spTree>
    <p:extLst>
      <p:ext uri="{BB962C8B-B14F-4D97-AF65-F5344CB8AC3E}">
        <p14:creationId xmlns:p14="http://schemas.microsoft.com/office/powerpoint/2010/main" val="3549486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E6F0FD"/>
        </a:solidFill>
        <a:effectLst/>
      </p:bgPr>
    </p:bg>
    <p:spTree>
      <p:nvGrpSpPr>
        <p:cNvPr id="1" name="">
          <a:extLst>
            <a:ext uri="{FF2B5EF4-FFF2-40B4-BE49-F238E27FC236}">
              <a16:creationId xmlns:a16="http://schemas.microsoft.com/office/drawing/2014/main" id="{14735F6C-B6F6-3A4D-8665-44A0F8A22D0F}"/>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24ADC1CD-7C4A-28F6-BD64-B31EC18CC5D6}"/>
              </a:ext>
            </a:extLst>
          </p:cNvPr>
          <p:cNvGrpSpPr/>
          <p:nvPr/>
        </p:nvGrpSpPr>
        <p:grpSpPr>
          <a:xfrm>
            <a:off x="216948" y="229485"/>
            <a:ext cx="5314281" cy="9826324"/>
            <a:chOff x="0" y="0"/>
            <a:chExt cx="870486" cy="1609564"/>
          </a:xfrm>
        </p:grpSpPr>
        <p:sp>
          <p:nvSpPr>
            <p:cNvPr id="3" name="Freeform 3">
              <a:extLst>
                <a:ext uri="{FF2B5EF4-FFF2-40B4-BE49-F238E27FC236}">
                  <a16:creationId xmlns:a16="http://schemas.microsoft.com/office/drawing/2014/main" id="{BF1DE547-18B4-4E74-3808-08F3DE911F02}"/>
                </a:ext>
              </a:extLst>
            </p:cNvPr>
            <p:cNvSpPr/>
            <p:nvPr/>
          </p:nvSpPr>
          <p:spPr>
            <a:xfrm>
              <a:off x="0" y="0"/>
              <a:ext cx="870486" cy="1609564"/>
            </a:xfrm>
            <a:custGeom>
              <a:avLst/>
              <a:gdLst/>
              <a:ahLst/>
              <a:cxnLst/>
              <a:rect l="l" t="t" r="r" b="b"/>
              <a:pathLst>
                <a:path w="870486" h="1609564">
                  <a:moveTo>
                    <a:pt x="746026" y="1609564"/>
                  </a:moveTo>
                  <a:lnTo>
                    <a:pt x="124460" y="1609564"/>
                  </a:lnTo>
                  <a:cubicBezTo>
                    <a:pt x="55880" y="1609564"/>
                    <a:pt x="0" y="1553684"/>
                    <a:pt x="0" y="1485104"/>
                  </a:cubicBezTo>
                  <a:lnTo>
                    <a:pt x="0" y="124460"/>
                  </a:lnTo>
                  <a:cubicBezTo>
                    <a:pt x="0" y="55880"/>
                    <a:pt x="55880" y="0"/>
                    <a:pt x="124460" y="0"/>
                  </a:cubicBezTo>
                  <a:lnTo>
                    <a:pt x="746026" y="0"/>
                  </a:lnTo>
                  <a:cubicBezTo>
                    <a:pt x="814606" y="0"/>
                    <a:pt x="870486" y="55880"/>
                    <a:pt x="870486" y="124460"/>
                  </a:cubicBezTo>
                  <a:lnTo>
                    <a:pt x="870486" y="1485104"/>
                  </a:lnTo>
                  <a:cubicBezTo>
                    <a:pt x="870486" y="1553684"/>
                    <a:pt x="814606" y="1609564"/>
                    <a:pt x="746026" y="1609564"/>
                  </a:cubicBezTo>
                  <a:close/>
                </a:path>
              </a:pathLst>
            </a:custGeom>
            <a:solidFill>
              <a:srgbClr val="2A9DEC"/>
            </a:solid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grpSp>
      <p:grpSp>
        <p:nvGrpSpPr>
          <p:cNvPr id="4" name="Group 4">
            <a:extLst>
              <a:ext uri="{FF2B5EF4-FFF2-40B4-BE49-F238E27FC236}">
                <a16:creationId xmlns:a16="http://schemas.microsoft.com/office/drawing/2014/main" id="{386E2D27-C2A6-09AC-1724-5527BA84594F}"/>
              </a:ext>
            </a:extLst>
          </p:cNvPr>
          <p:cNvGrpSpPr/>
          <p:nvPr/>
        </p:nvGrpSpPr>
        <p:grpSpPr>
          <a:xfrm>
            <a:off x="6361697" y="1028700"/>
            <a:ext cx="2910413" cy="1541683"/>
            <a:chOff x="0" y="0"/>
            <a:chExt cx="3880551" cy="2055577"/>
          </a:xfrm>
        </p:grpSpPr>
        <p:sp>
          <p:nvSpPr>
            <p:cNvPr id="5" name="TextBox 5">
              <a:extLst>
                <a:ext uri="{FF2B5EF4-FFF2-40B4-BE49-F238E27FC236}">
                  <a16:creationId xmlns:a16="http://schemas.microsoft.com/office/drawing/2014/main" id="{4D7A4DA9-0893-B631-B722-8386B914225C}"/>
                </a:ext>
              </a:extLst>
            </p:cNvPr>
            <p:cNvSpPr txBox="1"/>
            <p:nvPr/>
          </p:nvSpPr>
          <p:spPr>
            <a:xfrm>
              <a:off x="0" y="-47625"/>
              <a:ext cx="3880551" cy="449790"/>
            </a:xfrm>
            <a:prstGeom prst="rect">
              <a:avLst/>
            </a:prstGeom>
          </p:spPr>
          <p:txBody>
            <a:bodyPr lIns="0" tIns="0" rIns="0" bIns="0" rtlCol="0" anchor="t">
              <a:spAutoFit/>
            </a:bodyPr>
            <a:lstStyle/>
            <a:p>
              <a:pPr marL="0" marR="0" lvl="0" indent="0" algn="l" defTabSz="914400" rtl="0" eaLnBrk="1" fontAlgn="auto" latinLnBrk="0" hangingPunct="1">
                <a:lnSpc>
                  <a:spcPts val="2800"/>
                </a:lnSpc>
                <a:spcBef>
                  <a:spcPct val="0"/>
                </a:spcBef>
                <a:spcAft>
                  <a:spcPts val="0"/>
                </a:spcAft>
                <a:buClrTx/>
                <a:buSzTx/>
                <a:buFontTx/>
                <a:buNone/>
                <a:tabLst/>
                <a:defRPr/>
              </a:pPr>
              <a:r>
                <a:rPr kumimoji="0" lang="en-US" sz="2000" b="0" i="0" u="none" strike="noStrike" kern="1200" cap="none" spc="0" normalizeH="0" baseline="0" noProof="0">
                  <a:ln>
                    <a:noFill/>
                  </a:ln>
                  <a:solidFill>
                    <a:srgbClr val="111111"/>
                  </a:solidFill>
                  <a:effectLst/>
                  <a:uLnTx/>
                  <a:uFillTx/>
                  <a:latin typeface="Open Sauce"/>
                  <a:ea typeface="Open Sauce"/>
                  <a:cs typeface="Open Sauce"/>
                  <a:sym typeface="Open Sauce"/>
                </a:rPr>
                <a:t>TIME</a:t>
              </a:r>
            </a:p>
          </p:txBody>
        </p:sp>
        <p:sp>
          <p:nvSpPr>
            <p:cNvPr id="6" name="TextBox 6">
              <a:extLst>
                <a:ext uri="{FF2B5EF4-FFF2-40B4-BE49-F238E27FC236}">
                  <a16:creationId xmlns:a16="http://schemas.microsoft.com/office/drawing/2014/main" id="{6C76A4F3-A9A7-1761-3B88-19F763204FEC}"/>
                </a:ext>
              </a:extLst>
            </p:cNvPr>
            <p:cNvSpPr txBox="1"/>
            <p:nvPr/>
          </p:nvSpPr>
          <p:spPr>
            <a:xfrm>
              <a:off x="0" y="665986"/>
              <a:ext cx="3880551" cy="1389591"/>
            </a:xfrm>
            <a:prstGeom prst="rect">
              <a:avLst/>
            </a:prstGeom>
          </p:spPr>
          <p:txBody>
            <a:bodyPr lIns="0" tIns="0" rIns="0" bIns="0" rtlCol="0" anchor="t">
              <a:spAutoFit/>
            </a:bodyPr>
            <a:lstStyle/>
            <a:p>
              <a:pPr marL="0" marR="0" lvl="0" indent="0" algn="l" defTabSz="914400" rtl="0" eaLnBrk="1" fontAlgn="auto" latinLnBrk="0" hangingPunct="1">
                <a:lnSpc>
                  <a:spcPts val="2800"/>
                </a:lnSpc>
                <a:spcBef>
                  <a:spcPts val="0"/>
                </a:spcBef>
                <a:spcAft>
                  <a:spcPts val="0"/>
                </a:spcAft>
                <a:buClrTx/>
                <a:buSzTx/>
                <a:buFontTx/>
                <a:buNone/>
                <a:tabLst/>
                <a:defRPr/>
              </a:pPr>
              <a:r>
                <a:rPr kumimoji="0" lang="en-US" sz="2000" b="0" i="0" u="none" strike="noStrike" kern="1200" cap="none" spc="0" normalizeH="0" baseline="0" noProof="0">
                  <a:ln>
                    <a:noFill/>
                  </a:ln>
                  <a:solidFill>
                    <a:srgbClr val="111111"/>
                  </a:solidFill>
                  <a:effectLst/>
                  <a:uLnTx/>
                  <a:uFillTx/>
                  <a:latin typeface="Open Sauce"/>
                  <a:ea typeface="Open Sauce"/>
                  <a:cs typeface="Open Sauce"/>
                  <a:sym typeface="Open Sauce"/>
                </a:rPr>
                <a:t>Cover Daily Data from February 2023 to February 2025 </a:t>
              </a:r>
            </a:p>
          </p:txBody>
        </p:sp>
      </p:grpSp>
      <p:grpSp>
        <p:nvGrpSpPr>
          <p:cNvPr id="7" name="Group 7">
            <a:extLst>
              <a:ext uri="{FF2B5EF4-FFF2-40B4-BE49-F238E27FC236}">
                <a16:creationId xmlns:a16="http://schemas.microsoft.com/office/drawing/2014/main" id="{80C471BE-138D-4574-D56A-8C79ED392C7D}"/>
              </a:ext>
            </a:extLst>
          </p:cNvPr>
          <p:cNvGrpSpPr/>
          <p:nvPr/>
        </p:nvGrpSpPr>
        <p:grpSpPr>
          <a:xfrm>
            <a:off x="9702789" y="1028700"/>
            <a:ext cx="2910413" cy="1541683"/>
            <a:chOff x="0" y="0"/>
            <a:chExt cx="3880551" cy="2055577"/>
          </a:xfrm>
        </p:grpSpPr>
        <p:sp>
          <p:nvSpPr>
            <p:cNvPr id="8" name="TextBox 8">
              <a:extLst>
                <a:ext uri="{FF2B5EF4-FFF2-40B4-BE49-F238E27FC236}">
                  <a16:creationId xmlns:a16="http://schemas.microsoft.com/office/drawing/2014/main" id="{5BA261CA-AFB8-0467-3E8E-3D58E152BA6F}"/>
                </a:ext>
              </a:extLst>
            </p:cNvPr>
            <p:cNvSpPr txBox="1"/>
            <p:nvPr/>
          </p:nvSpPr>
          <p:spPr>
            <a:xfrm>
              <a:off x="0" y="-47625"/>
              <a:ext cx="3880551" cy="919690"/>
            </a:xfrm>
            <a:prstGeom prst="rect">
              <a:avLst/>
            </a:prstGeom>
          </p:spPr>
          <p:txBody>
            <a:bodyPr lIns="0" tIns="0" rIns="0" bIns="0" rtlCol="0" anchor="t">
              <a:spAutoFit/>
            </a:bodyPr>
            <a:lstStyle/>
            <a:p>
              <a:pPr marL="0" marR="0" lvl="0" indent="0" algn="l" defTabSz="914400" rtl="0" eaLnBrk="1" fontAlgn="auto" latinLnBrk="0" hangingPunct="1">
                <a:lnSpc>
                  <a:spcPts val="2800"/>
                </a:lnSpc>
                <a:spcBef>
                  <a:spcPct val="0"/>
                </a:spcBef>
                <a:spcAft>
                  <a:spcPts val="0"/>
                </a:spcAft>
                <a:buClrTx/>
                <a:buSzTx/>
                <a:buFontTx/>
                <a:buNone/>
                <a:tabLst/>
                <a:defRPr/>
              </a:pPr>
              <a:r>
                <a:rPr kumimoji="0" lang="en-US" sz="2000" b="0" i="0" u="none" strike="noStrike" kern="1200" cap="none" spc="0" normalizeH="0" baseline="0" noProof="0">
                  <a:ln>
                    <a:noFill/>
                  </a:ln>
                  <a:solidFill>
                    <a:srgbClr val="111111"/>
                  </a:solidFill>
                  <a:effectLst/>
                  <a:uLnTx/>
                  <a:uFillTx/>
                  <a:latin typeface="Open Sauce"/>
                  <a:ea typeface="Open Sauce"/>
                  <a:cs typeface="Open Sauce"/>
                  <a:sym typeface="Open Sauce"/>
                </a:rPr>
                <a:t>LATITUDE &amp; LONGITUDE</a:t>
              </a:r>
            </a:p>
          </p:txBody>
        </p:sp>
        <p:sp>
          <p:nvSpPr>
            <p:cNvPr id="9" name="TextBox 9">
              <a:extLst>
                <a:ext uri="{FF2B5EF4-FFF2-40B4-BE49-F238E27FC236}">
                  <a16:creationId xmlns:a16="http://schemas.microsoft.com/office/drawing/2014/main" id="{DBEBBAFD-F488-FCF2-252F-51A918DC1EC2}"/>
                </a:ext>
              </a:extLst>
            </p:cNvPr>
            <p:cNvSpPr txBox="1"/>
            <p:nvPr/>
          </p:nvSpPr>
          <p:spPr>
            <a:xfrm>
              <a:off x="0" y="1135886"/>
              <a:ext cx="3880551" cy="919691"/>
            </a:xfrm>
            <a:prstGeom prst="rect">
              <a:avLst/>
            </a:prstGeom>
          </p:spPr>
          <p:txBody>
            <a:bodyPr lIns="0" tIns="0" rIns="0" bIns="0" rtlCol="0" anchor="t">
              <a:spAutoFit/>
            </a:bodyPr>
            <a:lstStyle/>
            <a:p>
              <a:pPr marL="0" marR="0" lvl="0" indent="0" algn="l" defTabSz="914400" rtl="0" eaLnBrk="1" fontAlgn="auto" latinLnBrk="0" hangingPunct="1">
                <a:lnSpc>
                  <a:spcPts val="2800"/>
                </a:lnSpc>
                <a:spcBef>
                  <a:spcPts val="0"/>
                </a:spcBef>
                <a:spcAft>
                  <a:spcPts val="0"/>
                </a:spcAft>
                <a:buClrTx/>
                <a:buSzTx/>
                <a:buFontTx/>
                <a:buNone/>
                <a:tabLst/>
                <a:defRPr/>
              </a:pPr>
              <a:r>
                <a:rPr kumimoji="0" lang="en-US" sz="2000" b="0" i="0" u="none" strike="noStrike" kern="1200" cap="none" spc="0" normalizeH="0" baseline="0" noProof="0">
                  <a:ln>
                    <a:noFill/>
                  </a:ln>
                  <a:solidFill>
                    <a:srgbClr val="111111"/>
                  </a:solidFill>
                  <a:effectLst/>
                  <a:uLnTx/>
                  <a:uFillTx/>
                  <a:latin typeface="Open Sauce"/>
                  <a:ea typeface="Open Sauce"/>
                  <a:cs typeface="Open Sauce"/>
                  <a:sym typeface="Open Sauce"/>
                </a:rPr>
                <a:t>Spatial data indicating ocean locations</a:t>
              </a:r>
            </a:p>
          </p:txBody>
        </p:sp>
      </p:grpSp>
      <p:grpSp>
        <p:nvGrpSpPr>
          <p:cNvPr id="10" name="Group 10">
            <a:extLst>
              <a:ext uri="{FF2B5EF4-FFF2-40B4-BE49-F238E27FC236}">
                <a16:creationId xmlns:a16="http://schemas.microsoft.com/office/drawing/2014/main" id="{4F843215-FC02-BB9E-FDC6-28FDAC7F0E9A}"/>
              </a:ext>
            </a:extLst>
          </p:cNvPr>
          <p:cNvGrpSpPr/>
          <p:nvPr/>
        </p:nvGrpSpPr>
        <p:grpSpPr>
          <a:xfrm>
            <a:off x="6361697" y="3523635"/>
            <a:ext cx="2947497" cy="3017940"/>
            <a:chOff x="0" y="-47625"/>
            <a:chExt cx="3929996" cy="4023920"/>
          </a:xfrm>
        </p:grpSpPr>
        <p:sp>
          <p:nvSpPr>
            <p:cNvPr id="11" name="TextBox 11">
              <a:extLst>
                <a:ext uri="{FF2B5EF4-FFF2-40B4-BE49-F238E27FC236}">
                  <a16:creationId xmlns:a16="http://schemas.microsoft.com/office/drawing/2014/main" id="{9B7FB601-7D36-224A-CCCC-D3D56B338545}"/>
                </a:ext>
              </a:extLst>
            </p:cNvPr>
            <p:cNvSpPr txBox="1"/>
            <p:nvPr/>
          </p:nvSpPr>
          <p:spPr>
            <a:xfrm>
              <a:off x="0" y="-47625"/>
              <a:ext cx="3880551" cy="449790"/>
            </a:xfrm>
            <a:prstGeom prst="rect">
              <a:avLst/>
            </a:prstGeom>
          </p:spPr>
          <p:txBody>
            <a:bodyPr lIns="0" tIns="0" rIns="0" bIns="0" rtlCol="0" anchor="t">
              <a:spAutoFit/>
            </a:bodyPr>
            <a:lstStyle/>
            <a:p>
              <a:pPr marL="0" marR="0" lvl="0" indent="0" algn="l" defTabSz="914400" rtl="0" eaLnBrk="1" fontAlgn="auto" latinLnBrk="0" hangingPunct="1">
                <a:lnSpc>
                  <a:spcPts val="2800"/>
                </a:lnSpc>
                <a:spcBef>
                  <a:spcPct val="0"/>
                </a:spcBef>
                <a:spcAft>
                  <a:spcPts val="0"/>
                </a:spcAft>
                <a:buClrTx/>
                <a:buSzTx/>
                <a:buFontTx/>
                <a:buNone/>
                <a:tabLst/>
                <a:defRPr/>
              </a:pPr>
              <a:r>
                <a:rPr kumimoji="0" lang="en-US" sz="2000" b="0" i="0" u="none" strike="noStrike" kern="1200" cap="none" spc="0" normalizeH="0" baseline="0" noProof="0">
                  <a:ln>
                    <a:noFill/>
                  </a:ln>
                  <a:solidFill>
                    <a:srgbClr val="111111"/>
                  </a:solidFill>
                  <a:effectLst/>
                  <a:uLnTx/>
                  <a:uFillTx/>
                  <a:latin typeface="Open Sauce"/>
                  <a:ea typeface="Open Sauce"/>
                  <a:cs typeface="Open Sauce"/>
                  <a:sym typeface="Open Sauce"/>
                </a:rPr>
                <a:t>BBP</a:t>
              </a:r>
            </a:p>
          </p:txBody>
        </p:sp>
        <p:sp>
          <p:nvSpPr>
            <p:cNvPr id="12" name="TextBox 12">
              <a:extLst>
                <a:ext uri="{FF2B5EF4-FFF2-40B4-BE49-F238E27FC236}">
                  <a16:creationId xmlns:a16="http://schemas.microsoft.com/office/drawing/2014/main" id="{09642A54-EE88-BE67-A668-695674843D92}"/>
                </a:ext>
              </a:extLst>
            </p:cNvPr>
            <p:cNvSpPr txBox="1"/>
            <p:nvPr/>
          </p:nvSpPr>
          <p:spPr>
            <a:xfrm>
              <a:off x="1" y="665987"/>
              <a:ext cx="3929995" cy="3310308"/>
            </a:xfrm>
            <a:prstGeom prst="rect">
              <a:avLst/>
            </a:prstGeom>
          </p:spPr>
          <p:txBody>
            <a:bodyPr wrap="square" lIns="0" tIns="0" rIns="0" bIns="0" rtlCol="0" anchor="t">
              <a:spAutoFit/>
            </a:bodyPr>
            <a:lstStyle/>
            <a:p>
              <a:pPr marL="0" marR="0" lvl="0" indent="0" algn="l" defTabSz="914400" rtl="0" eaLnBrk="1" fontAlgn="auto" latinLnBrk="0" hangingPunct="1">
                <a:lnSpc>
                  <a:spcPts val="2800"/>
                </a:lnSpc>
                <a:spcBef>
                  <a:spcPts val="0"/>
                </a:spcBef>
                <a:spcAft>
                  <a:spcPts val="0"/>
                </a:spcAft>
                <a:buClrTx/>
                <a:buSzTx/>
                <a:buFontTx/>
                <a:buNone/>
                <a:tabLst/>
                <a:defRPr/>
              </a:pPr>
              <a:r>
                <a:rPr kumimoji="0" lang="en-US" sz="2000" b="0" i="0" u="none" strike="noStrike" kern="1200" cap="none" spc="0" normalizeH="0" baseline="0" noProof="0">
                  <a:ln>
                    <a:noFill/>
                  </a:ln>
                  <a:solidFill>
                    <a:srgbClr val="111111"/>
                  </a:solidFill>
                  <a:effectLst/>
                  <a:uLnTx/>
                  <a:uFillTx/>
                  <a:latin typeface="Open Sauce"/>
                  <a:ea typeface="Open Sauce"/>
                  <a:cs typeface="Open Sauce"/>
                  <a:sym typeface="Open Sauce"/>
                </a:rPr>
                <a:t>how much light is scattered backward due to presence of particles in water, higher BBP means water is murkier.</a:t>
              </a:r>
            </a:p>
            <a:p>
              <a:pPr marL="0" marR="0" lvl="0" indent="0" algn="l" defTabSz="914400" rtl="0" eaLnBrk="1" fontAlgn="auto" latinLnBrk="0" hangingPunct="1">
                <a:lnSpc>
                  <a:spcPts val="2800"/>
                </a:lnSpc>
                <a:spcBef>
                  <a:spcPts val="0"/>
                </a:spcBef>
                <a:spcAft>
                  <a:spcPts val="0"/>
                </a:spcAft>
                <a:buClrTx/>
                <a:buSzTx/>
                <a:buFontTx/>
                <a:buNone/>
                <a:tabLst/>
                <a:defRPr/>
              </a:pPr>
              <a:endParaRPr kumimoji="0" lang="en-US" sz="2000" b="0" i="0" u="none" strike="noStrike" kern="1200" cap="none" spc="0" normalizeH="0" baseline="0" noProof="0">
                <a:ln>
                  <a:noFill/>
                </a:ln>
                <a:solidFill>
                  <a:srgbClr val="111111"/>
                </a:solidFill>
                <a:effectLst/>
                <a:uLnTx/>
                <a:uFillTx/>
                <a:latin typeface="Open Sauce"/>
                <a:ea typeface="Open Sauce"/>
                <a:cs typeface="Open Sauce"/>
                <a:sym typeface="Open Sauce"/>
              </a:endParaRPr>
            </a:p>
          </p:txBody>
        </p:sp>
      </p:grpSp>
      <p:grpSp>
        <p:nvGrpSpPr>
          <p:cNvPr id="13" name="Group 13">
            <a:extLst>
              <a:ext uri="{FF2B5EF4-FFF2-40B4-BE49-F238E27FC236}">
                <a16:creationId xmlns:a16="http://schemas.microsoft.com/office/drawing/2014/main" id="{29368427-8E50-28F8-FD43-1E51C4F1B4D3}"/>
              </a:ext>
            </a:extLst>
          </p:cNvPr>
          <p:cNvGrpSpPr/>
          <p:nvPr/>
        </p:nvGrpSpPr>
        <p:grpSpPr>
          <a:xfrm>
            <a:off x="9702789" y="3523635"/>
            <a:ext cx="2910413" cy="2676723"/>
            <a:chOff x="0" y="-47625"/>
            <a:chExt cx="3880551" cy="3568964"/>
          </a:xfrm>
        </p:grpSpPr>
        <p:sp>
          <p:nvSpPr>
            <p:cNvPr id="14" name="TextBox 14">
              <a:extLst>
                <a:ext uri="{FF2B5EF4-FFF2-40B4-BE49-F238E27FC236}">
                  <a16:creationId xmlns:a16="http://schemas.microsoft.com/office/drawing/2014/main" id="{5BE69594-E69B-DF26-624A-5BD3B3DEDB42}"/>
                </a:ext>
              </a:extLst>
            </p:cNvPr>
            <p:cNvSpPr txBox="1"/>
            <p:nvPr/>
          </p:nvSpPr>
          <p:spPr>
            <a:xfrm>
              <a:off x="0" y="-47625"/>
              <a:ext cx="3880551" cy="437727"/>
            </a:xfrm>
            <a:prstGeom prst="rect">
              <a:avLst/>
            </a:prstGeom>
          </p:spPr>
          <p:txBody>
            <a:bodyPr lIns="0" tIns="0" rIns="0" bIns="0" rtlCol="0" anchor="t">
              <a:spAutoFit/>
            </a:bodyPr>
            <a:lstStyle/>
            <a:p>
              <a:pPr marL="0" marR="0" lvl="0" indent="0" algn="l" defTabSz="914400" rtl="0" eaLnBrk="1" fontAlgn="auto" latinLnBrk="0" hangingPunct="1">
                <a:lnSpc>
                  <a:spcPts val="2800"/>
                </a:lnSpc>
                <a:spcBef>
                  <a:spcPct val="0"/>
                </a:spcBef>
                <a:spcAft>
                  <a:spcPts val="0"/>
                </a:spcAft>
                <a:buClrTx/>
                <a:buSzTx/>
                <a:buFontTx/>
                <a:buNone/>
                <a:tabLst/>
                <a:defRPr/>
              </a:pPr>
              <a:r>
                <a:rPr kumimoji="0" lang="en-US" sz="2000" b="0" i="0" u="none" strike="noStrike" kern="1200" cap="none" spc="0" normalizeH="0" baseline="0" noProof="0">
                  <a:ln>
                    <a:noFill/>
                  </a:ln>
                  <a:solidFill>
                    <a:srgbClr val="111111"/>
                  </a:solidFill>
                  <a:effectLst/>
                  <a:uLnTx/>
                  <a:uFillTx/>
                  <a:latin typeface="Open Sauce"/>
                  <a:ea typeface="Open Sauce"/>
                  <a:cs typeface="Open Sauce"/>
                  <a:sym typeface="Open Sauce"/>
                </a:rPr>
                <a:t>CDM</a:t>
              </a:r>
            </a:p>
          </p:txBody>
        </p:sp>
        <p:sp>
          <p:nvSpPr>
            <p:cNvPr id="15" name="TextBox 15">
              <a:extLst>
                <a:ext uri="{FF2B5EF4-FFF2-40B4-BE49-F238E27FC236}">
                  <a16:creationId xmlns:a16="http://schemas.microsoft.com/office/drawing/2014/main" id="{9FB4C122-D7BD-05DB-770F-26514F8D4119}"/>
                </a:ext>
              </a:extLst>
            </p:cNvPr>
            <p:cNvSpPr txBox="1"/>
            <p:nvPr/>
          </p:nvSpPr>
          <p:spPr>
            <a:xfrm>
              <a:off x="0" y="689795"/>
              <a:ext cx="3880551" cy="2831544"/>
            </a:xfrm>
            <a:prstGeom prst="rect">
              <a:avLst/>
            </a:prstGeom>
          </p:spPr>
          <p:txBody>
            <a:bodyPr lIns="0" tIns="0" rIns="0" bIns="0" rtlCol="0" anchor="t">
              <a:spAutoFit/>
            </a:bodyPr>
            <a:lstStyle/>
            <a:p>
              <a:pPr marL="0" marR="0" lvl="0" indent="0" algn="l" defTabSz="914400" rtl="0" eaLnBrk="1" fontAlgn="auto" latinLnBrk="0" hangingPunct="1">
                <a:lnSpc>
                  <a:spcPts val="2800"/>
                </a:lnSpc>
                <a:spcBef>
                  <a:spcPts val="0"/>
                </a:spcBef>
                <a:spcAft>
                  <a:spcPts val="0"/>
                </a:spcAft>
                <a:buClrTx/>
                <a:buSzTx/>
                <a:buFontTx/>
                <a:buNone/>
                <a:tabLst/>
                <a:defRPr/>
              </a:pPr>
              <a:r>
                <a:rPr kumimoji="0" lang="en-US" sz="2000" b="0" i="0" u="none" strike="noStrike" kern="1200" cap="none" spc="0" normalizeH="0" baseline="0" noProof="0">
                  <a:ln>
                    <a:noFill/>
                  </a:ln>
                  <a:solidFill>
                    <a:srgbClr val="111111"/>
                  </a:solidFill>
                  <a:effectLst/>
                  <a:uLnTx/>
                  <a:uFillTx/>
                  <a:latin typeface="Open Sauce"/>
                  <a:ea typeface="Open Sauce"/>
                  <a:cs typeface="Open Sauce"/>
                  <a:sym typeface="Open Sauce"/>
                </a:rPr>
                <a:t>how much radiative flux (light energy) is absorbed per unit distance in seawater, higher CDM means higher organic matter</a:t>
              </a:r>
            </a:p>
          </p:txBody>
        </p:sp>
      </p:grpSp>
      <p:grpSp>
        <p:nvGrpSpPr>
          <p:cNvPr id="16" name="Group 16">
            <a:extLst>
              <a:ext uri="{FF2B5EF4-FFF2-40B4-BE49-F238E27FC236}">
                <a16:creationId xmlns:a16="http://schemas.microsoft.com/office/drawing/2014/main" id="{87CDD017-BE24-6E5E-CA72-0058E16FD191}"/>
              </a:ext>
            </a:extLst>
          </p:cNvPr>
          <p:cNvGrpSpPr/>
          <p:nvPr/>
        </p:nvGrpSpPr>
        <p:grpSpPr>
          <a:xfrm>
            <a:off x="608597" y="4506408"/>
            <a:ext cx="5753100" cy="1499471"/>
            <a:chOff x="0" y="0"/>
            <a:chExt cx="7670800" cy="1999294"/>
          </a:xfrm>
        </p:grpSpPr>
        <p:sp>
          <p:nvSpPr>
            <p:cNvPr id="17" name="TextBox 17">
              <a:extLst>
                <a:ext uri="{FF2B5EF4-FFF2-40B4-BE49-F238E27FC236}">
                  <a16:creationId xmlns:a16="http://schemas.microsoft.com/office/drawing/2014/main" id="{C91E9989-BB2A-A5B6-98CD-9223DBAB1E13}"/>
                </a:ext>
              </a:extLst>
            </p:cNvPr>
            <p:cNvSpPr txBox="1"/>
            <p:nvPr/>
          </p:nvSpPr>
          <p:spPr>
            <a:xfrm>
              <a:off x="0" y="9525"/>
              <a:ext cx="7670800" cy="981075"/>
            </a:xfrm>
            <a:prstGeom prst="rect">
              <a:avLst/>
            </a:prstGeom>
          </p:spPr>
          <p:txBody>
            <a:bodyPr lIns="0" tIns="0" rIns="0" bIns="0" rtlCol="0" anchor="t">
              <a:spAutoFit/>
            </a:bodyPr>
            <a:lstStyle/>
            <a:p>
              <a:pPr marL="0" marR="0" lvl="0" indent="0" algn="l" defTabSz="914400" rtl="0" eaLnBrk="1" fontAlgn="auto" latinLnBrk="0" hangingPunct="1">
                <a:lnSpc>
                  <a:spcPts val="5880"/>
                </a:lnSpc>
                <a:spcBef>
                  <a:spcPct val="0"/>
                </a:spcBef>
                <a:spcAft>
                  <a:spcPts val="0"/>
                </a:spcAft>
                <a:buClrTx/>
                <a:buSzTx/>
                <a:buFontTx/>
                <a:buNone/>
                <a:tabLst/>
                <a:defRPr/>
              </a:pPr>
              <a:r>
                <a:rPr kumimoji="0" lang="en-US" sz="4900" b="1" i="0" u="none" strike="noStrike" kern="1200" cap="none" spc="0" normalizeH="0" baseline="0" noProof="0">
                  <a:ln>
                    <a:noFill/>
                  </a:ln>
                  <a:solidFill>
                    <a:srgbClr val="111111"/>
                  </a:solidFill>
                  <a:effectLst/>
                  <a:uLnTx/>
                  <a:uFillTx/>
                  <a:latin typeface="Open Sauce Bold"/>
                  <a:ea typeface="Open Sauce Bold"/>
                  <a:cs typeface="Open Sauce Bold"/>
                  <a:sym typeface="Open Sauce Bold"/>
                </a:rPr>
                <a:t>Data Structure</a:t>
              </a:r>
            </a:p>
          </p:txBody>
        </p:sp>
        <p:sp>
          <p:nvSpPr>
            <p:cNvPr id="18" name="TextBox 18">
              <a:extLst>
                <a:ext uri="{FF2B5EF4-FFF2-40B4-BE49-F238E27FC236}">
                  <a16:creationId xmlns:a16="http://schemas.microsoft.com/office/drawing/2014/main" id="{7AB4C1CE-188F-AC93-BE16-BA1D77523965}"/>
                </a:ext>
              </a:extLst>
            </p:cNvPr>
            <p:cNvSpPr txBox="1"/>
            <p:nvPr/>
          </p:nvSpPr>
          <p:spPr>
            <a:xfrm>
              <a:off x="0" y="1549504"/>
              <a:ext cx="6038715" cy="449791"/>
            </a:xfrm>
            <a:prstGeom prst="rect">
              <a:avLst/>
            </a:prstGeom>
          </p:spPr>
          <p:txBody>
            <a:bodyPr lIns="0" tIns="0" rIns="0" bIns="0" rtlCol="0" anchor="t">
              <a:spAutoFit/>
            </a:bodyPr>
            <a:lstStyle/>
            <a:p>
              <a:pPr marL="0" marR="0" lvl="0" indent="0" algn="l" defTabSz="914400" rtl="0" eaLnBrk="1" fontAlgn="auto" latinLnBrk="0" hangingPunct="1">
                <a:lnSpc>
                  <a:spcPts val="2800"/>
                </a:lnSpc>
                <a:spcBef>
                  <a:spcPts val="0"/>
                </a:spcBef>
                <a:spcAft>
                  <a:spcPts val="0"/>
                </a:spcAft>
                <a:buClrTx/>
                <a:buSzTx/>
                <a:buFontTx/>
                <a:buNone/>
                <a:tabLst/>
                <a:defRPr/>
              </a:pPr>
              <a:r>
                <a:rPr kumimoji="0" lang="en-US" sz="2000" b="0" i="0" u="none" strike="noStrike" kern="1200" cap="none" spc="0" normalizeH="0" baseline="0" noProof="0">
                  <a:ln>
                    <a:noFill/>
                  </a:ln>
                  <a:solidFill>
                    <a:srgbClr val="111111"/>
                  </a:solidFill>
                  <a:effectLst/>
                  <a:uLnTx/>
                  <a:uFillTx/>
                  <a:latin typeface="Open Sauce"/>
                  <a:ea typeface="Open Sauce"/>
                  <a:cs typeface="Open Sauce"/>
                  <a:sym typeface="Open Sauce"/>
                </a:rPr>
                <a:t>Optics and Reflectance</a:t>
              </a:r>
            </a:p>
          </p:txBody>
        </p:sp>
      </p:grpSp>
      <p:grpSp>
        <p:nvGrpSpPr>
          <p:cNvPr id="19" name="Group 19">
            <a:extLst>
              <a:ext uri="{FF2B5EF4-FFF2-40B4-BE49-F238E27FC236}">
                <a16:creationId xmlns:a16="http://schemas.microsoft.com/office/drawing/2014/main" id="{420E4AEE-F514-C083-7E38-01466019B22A}"/>
              </a:ext>
            </a:extLst>
          </p:cNvPr>
          <p:cNvGrpSpPr/>
          <p:nvPr/>
        </p:nvGrpSpPr>
        <p:grpSpPr>
          <a:xfrm>
            <a:off x="13041827" y="1028700"/>
            <a:ext cx="2910413" cy="1189258"/>
            <a:chOff x="0" y="0"/>
            <a:chExt cx="3880551" cy="1585677"/>
          </a:xfrm>
        </p:grpSpPr>
        <p:sp>
          <p:nvSpPr>
            <p:cNvPr id="20" name="TextBox 20">
              <a:extLst>
                <a:ext uri="{FF2B5EF4-FFF2-40B4-BE49-F238E27FC236}">
                  <a16:creationId xmlns:a16="http://schemas.microsoft.com/office/drawing/2014/main" id="{E739CF33-1FCA-4E9F-A480-DB8625157B54}"/>
                </a:ext>
              </a:extLst>
            </p:cNvPr>
            <p:cNvSpPr txBox="1"/>
            <p:nvPr/>
          </p:nvSpPr>
          <p:spPr>
            <a:xfrm>
              <a:off x="0" y="-47625"/>
              <a:ext cx="3880551" cy="449790"/>
            </a:xfrm>
            <a:prstGeom prst="rect">
              <a:avLst/>
            </a:prstGeom>
          </p:spPr>
          <p:txBody>
            <a:bodyPr lIns="0" tIns="0" rIns="0" bIns="0" rtlCol="0" anchor="t">
              <a:spAutoFit/>
            </a:bodyPr>
            <a:lstStyle/>
            <a:p>
              <a:pPr marL="0" marR="0" lvl="0" indent="0" algn="l" defTabSz="914400" rtl="0" eaLnBrk="1" fontAlgn="auto" latinLnBrk="0" hangingPunct="1">
                <a:lnSpc>
                  <a:spcPts val="2800"/>
                </a:lnSpc>
                <a:spcBef>
                  <a:spcPct val="0"/>
                </a:spcBef>
                <a:spcAft>
                  <a:spcPts val="0"/>
                </a:spcAft>
                <a:buClrTx/>
                <a:buSzTx/>
                <a:buFontTx/>
                <a:buNone/>
                <a:tabLst/>
                <a:defRPr/>
              </a:pPr>
              <a:r>
                <a:rPr kumimoji="0" lang="en-US" sz="2000" b="0" i="0" u="none" strike="noStrike" kern="1200" cap="none" spc="0" normalizeH="0" baseline="0" noProof="0">
                  <a:ln>
                    <a:noFill/>
                  </a:ln>
                  <a:solidFill>
                    <a:srgbClr val="111111"/>
                  </a:solidFill>
                  <a:effectLst/>
                  <a:uLnTx/>
                  <a:uFillTx/>
                  <a:latin typeface="Open Sauce"/>
                  <a:ea typeface="Open Sauce"/>
                  <a:cs typeface="Open Sauce"/>
                  <a:sym typeface="Open Sauce"/>
                </a:rPr>
                <a:t>FLAGS</a:t>
              </a:r>
            </a:p>
          </p:txBody>
        </p:sp>
        <p:sp>
          <p:nvSpPr>
            <p:cNvPr id="21" name="TextBox 21">
              <a:extLst>
                <a:ext uri="{FF2B5EF4-FFF2-40B4-BE49-F238E27FC236}">
                  <a16:creationId xmlns:a16="http://schemas.microsoft.com/office/drawing/2014/main" id="{4F1F3D21-FE27-4170-C36F-7593DFC075DA}"/>
                </a:ext>
              </a:extLst>
            </p:cNvPr>
            <p:cNvSpPr txBox="1"/>
            <p:nvPr/>
          </p:nvSpPr>
          <p:spPr>
            <a:xfrm>
              <a:off x="0" y="665986"/>
              <a:ext cx="3880551" cy="919691"/>
            </a:xfrm>
            <a:prstGeom prst="rect">
              <a:avLst/>
            </a:prstGeom>
          </p:spPr>
          <p:txBody>
            <a:bodyPr lIns="0" tIns="0" rIns="0" bIns="0" rtlCol="0" anchor="t">
              <a:spAutoFit/>
            </a:bodyPr>
            <a:lstStyle/>
            <a:p>
              <a:pPr marL="0" marR="0" lvl="0" indent="0" algn="l" defTabSz="914400" rtl="0" eaLnBrk="1" fontAlgn="auto" latinLnBrk="0" hangingPunct="1">
                <a:lnSpc>
                  <a:spcPts val="2800"/>
                </a:lnSpc>
                <a:spcBef>
                  <a:spcPts val="0"/>
                </a:spcBef>
                <a:spcAft>
                  <a:spcPts val="0"/>
                </a:spcAft>
                <a:buClrTx/>
                <a:buSzTx/>
                <a:buFontTx/>
                <a:buNone/>
                <a:tabLst/>
                <a:defRPr/>
              </a:pPr>
              <a:r>
                <a:rPr kumimoji="0" lang="en-US" sz="2000" b="0" i="0" u="none" strike="noStrike" kern="1200" cap="none" spc="0" normalizeH="0" baseline="0" noProof="0">
                  <a:ln>
                    <a:noFill/>
                  </a:ln>
                  <a:solidFill>
                    <a:srgbClr val="111111"/>
                  </a:solidFill>
                  <a:effectLst/>
                  <a:uLnTx/>
                  <a:uFillTx/>
                  <a:latin typeface="Open Sauce"/>
                  <a:ea typeface="Open Sauce"/>
                  <a:cs typeface="Open Sauce"/>
                  <a:sym typeface="Open Sauce"/>
                </a:rPr>
                <a:t>Quality control indicators</a:t>
              </a:r>
            </a:p>
          </p:txBody>
        </p:sp>
      </p:grpSp>
      <p:grpSp>
        <p:nvGrpSpPr>
          <p:cNvPr id="22" name="Group 22">
            <a:extLst>
              <a:ext uri="{FF2B5EF4-FFF2-40B4-BE49-F238E27FC236}">
                <a16:creationId xmlns:a16="http://schemas.microsoft.com/office/drawing/2014/main" id="{91280B24-046C-9CC6-4AEC-D6304A592BC9}"/>
              </a:ext>
            </a:extLst>
          </p:cNvPr>
          <p:cNvGrpSpPr/>
          <p:nvPr/>
        </p:nvGrpSpPr>
        <p:grpSpPr>
          <a:xfrm>
            <a:off x="13041827" y="3523635"/>
            <a:ext cx="2910413" cy="1929827"/>
            <a:chOff x="0" y="-47625"/>
            <a:chExt cx="3880551" cy="2573102"/>
          </a:xfrm>
        </p:grpSpPr>
        <p:sp>
          <p:nvSpPr>
            <p:cNvPr id="23" name="TextBox 23">
              <a:extLst>
                <a:ext uri="{FF2B5EF4-FFF2-40B4-BE49-F238E27FC236}">
                  <a16:creationId xmlns:a16="http://schemas.microsoft.com/office/drawing/2014/main" id="{85F1EC42-8C30-24DD-46C2-3ADC8043C337}"/>
                </a:ext>
              </a:extLst>
            </p:cNvPr>
            <p:cNvSpPr txBox="1"/>
            <p:nvPr/>
          </p:nvSpPr>
          <p:spPr>
            <a:xfrm>
              <a:off x="0" y="-47625"/>
              <a:ext cx="3880551" cy="1395253"/>
            </a:xfrm>
            <a:prstGeom prst="rect">
              <a:avLst/>
            </a:prstGeom>
          </p:spPr>
          <p:txBody>
            <a:bodyPr lIns="0" tIns="0" rIns="0" bIns="0" rtlCol="0" anchor="t">
              <a:spAutoFit/>
            </a:bodyPr>
            <a:lstStyle/>
            <a:p>
              <a:pPr marL="0" marR="0" lvl="0" indent="0" algn="l" defTabSz="914400" rtl="0" eaLnBrk="1" fontAlgn="auto" latinLnBrk="0" hangingPunct="1">
                <a:lnSpc>
                  <a:spcPts val="2800"/>
                </a:lnSpc>
                <a:spcBef>
                  <a:spcPct val="0"/>
                </a:spcBef>
                <a:spcAft>
                  <a:spcPts val="0"/>
                </a:spcAft>
                <a:buClrTx/>
                <a:buSzTx/>
                <a:buFontTx/>
                <a:buNone/>
                <a:tabLst/>
                <a:defRPr/>
              </a:pPr>
              <a:r>
                <a:rPr kumimoji="0" lang="en-US" sz="2000" b="0" i="0" u="none" strike="noStrike" kern="1200" cap="none" spc="0" normalizeH="0" baseline="0" noProof="0">
                  <a:ln>
                    <a:noFill/>
                  </a:ln>
                  <a:solidFill>
                    <a:srgbClr val="111111"/>
                  </a:solidFill>
                  <a:effectLst/>
                  <a:uLnTx/>
                  <a:uFillTx/>
                  <a:latin typeface="Open Sauce"/>
                  <a:ea typeface="Open Sauce"/>
                  <a:cs typeface="Open Sauce"/>
                  <a:sym typeface="Open Sauce"/>
                </a:rPr>
                <a:t>BBP_UNCERTAINTY AND CDM_UNCERTAINTY</a:t>
              </a:r>
            </a:p>
          </p:txBody>
        </p:sp>
        <p:sp>
          <p:nvSpPr>
            <p:cNvPr id="24" name="TextBox 24">
              <a:extLst>
                <a:ext uri="{FF2B5EF4-FFF2-40B4-BE49-F238E27FC236}">
                  <a16:creationId xmlns:a16="http://schemas.microsoft.com/office/drawing/2014/main" id="{3F595465-3392-406A-041B-4D8665C42752}"/>
                </a:ext>
              </a:extLst>
            </p:cNvPr>
            <p:cNvSpPr txBox="1"/>
            <p:nvPr/>
          </p:nvSpPr>
          <p:spPr>
            <a:xfrm>
              <a:off x="0" y="1605786"/>
              <a:ext cx="3880551" cy="919691"/>
            </a:xfrm>
            <a:prstGeom prst="rect">
              <a:avLst/>
            </a:prstGeom>
          </p:spPr>
          <p:txBody>
            <a:bodyPr lIns="0" tIns="0" rIns="0" bIns="0" rtlCol="0" anchor="t">
              <a:spAutoFit/>
            </a:bodyPr>
            <a:lstStyle/>
            <a:p>
              <a:pPr marL="0" marR="0" lvl="0" indent="0" algn="l" defTabSz="914400" rtl="0" eaLnBrk="1" fontAlgn="auto" latinLnBrk="0" hangingPunct="1">
                <a:lnSpc>
                  <a:spcPts val="2800"/>
                </a:lnSpc>
                <a:spcBef>
                  <a:spcPts val="0"/>
                </a:spcBef>
                <a:spcAft>
                  <a:spcPts val="0"/>
                </a:spcAft>
                <a:buClrTx/>
                <a:buSzTx/>
                <a:buFontTx/>
                <a:buNone/>
                <a:tabLst/>
                <a:defRPr/>
              </a:pPr>
              <a:r>
                <a:rPr kumimoji="0" lang="en-US" sz="2000" b="0" i="0" u="none" strike="noStrike" kern="1200" cap="none" spc="0" normalizeH="0" baseline="0" noProof="0">
                  <a:ln>
                    <a:noFill/>
                  </a:ln>
                  <a:solidFill>
                    <a:srgbClr val="111111"/>
                  </a:solidFill>
                  <a:effectLst/>
                  <a:uLnTx/>
                  <a:uFillTx/>
                  <a:latin typeface="Open Sauce"/>
                  <a:ea typeface="Open Sauce"/>
                  <a:cs typeface="Open Sauce"/>
                  <a:sym typeface="Open Sauce"/>
                </a:rPr>
                <a:t>Error Margins for BBP and CDM</a:t>
              </a:r>
            </a:p>
          </p:txBody>
        </p:sp>
      </p:grpSp>
      <p:grpSp>
        <p:nvGrpSpPr>
          <p:cNvPr id="25" name="Group 25">
            <a:extLst>
              <a:ext uri="{FF2B5EF4-FFF2-40B4-BE49-F238E27FC236}">
                <a16:creationId xmlns:a16="http://schemas.microsoft.com/office/drawing/2014/main" id="{229BED0E-E4E3-DCC7-156A-E9F75CDEA9EB}"/>
              </a:ext>
            </a:extLst>
          </p:cNvPr>
          <p:cNvGrpSpPr/>
          <p:nvPr/>
        </p:nvGrpSpPr>
        <p:grpSpPr>
          <a:xfrm>
            <a:off x="6361697" y="6512163"/>
            <a:ext cx="4458703" cy="3377013"/>
            <a:chOff x="0" y="-47625"/>
            <a:chExt cx="5944938" cy="4502684"/>
          </a:xfrm>
        </p:grpSpPr>
        <p:sp>
          <p:nvSpPr>
            <p:cNvPr id="26" name="TextBox 26">
              <a:extLst>
                <a:ext uri="{FF2B5EF4-FFF2-40B4-BE49-F238E27FC236}">
                  <a16:creationId xmlns:a16="http://schemas.microsoft.com/office/drawing/2014/main" id="{A35E7066-51F5-ED52-7611-B71757215D4E}"/>
                </a:ext>
              </a:extLst>
            </p:cNvPr>
            <p:cNvSpPr txBox="1"/>
            <p:nvPr/>
          </p:nvSpPr>
          <p:spPr>
            <a:xfrm>
              <a:off x="0" y="-47625"/>
              <a:ext cx="5459119" cy="449790"/>
            </a:xfrm>
            <a:prstGeom prst="rect">
              <a:avLst/>
            </a:prstGeom>
          </p:spPr>
          <p:txBody>
            <a:bodyPr lIns="0" tIns="0" rIns="0" bIns="0" rtlCol="0" anchor="t">
              <a:spAutoFit/>
            </a:bodyPr>
            <a:lstStyle/>
            <a:p>
              <a:pPr marL="0" marR="0" lvl="0" indent="0" algn="l" defTabSz="914400" rtl="0" eaLnBrk="1" fontAlgn="auto" latinLnBrk="0" hangingPunct="1">
                <a:lnSpc>
                  <a:spcPts val="2800"/>
                </a:lnSpc>
                <a:spcBef>
                  <a:spcPct val="0"/>
                </a:spcBef>
                <a:spcAft>
                  <a:spcPts val="0"/>
                </a:spcAft>
                <a:buClrTx/>
                <a:buSzTx/>
                <a:buFontTx/>
                <a:buNone/>
                <a:tabLst/>
                <a:defRPr/>
              </a:pPr>
              <a:r>
                <a:rPr kumimoji="0" lang="en-US" sz="2000" b="0" i="0" u="none" strike="noStrike" kern="1200" cap="none" spc="0" normalizeH="0" baseline="0" noProof="0">
                  <a:ln>
                    <a:noFill/>
                  </a:ln>
                  <a:solidFill>
                    <a:srgbClr val="111111"/>
                  </a:solidFill>
                  <a:effectLst/>
                  <a:uLnTx/>
                  <a:uFillTx/>
                  <a:latin typeface="Open Sauce"/>
                  <a:ea typeface="Open Sauce"/>
                  <a:cs typeface="Open Sauce"/>
                  <a:sym typeface="Open Sauce"/>
                </a:rPr>
                <a:t>RRS412 (respective number)</a:t>
              </a:r>
            </a:p>
          </p:txBody>
        </p:sp>
        <p:sp>
          <p:nvSpPr>
            <p:cNvPr id="27" name="TextBox 27">
              <a:extLst>
                <a:ext uri="{FF2B5EF4-FFF2-40B4-BE49-F238E27FC236}">
                  <a16:creationId xmlns:a16="http://schemas.microsoft.com/office/drawing/2014/main" id="{0B32A3DE-F204-E007-A196-E29CA297CFF9}"/>
                </a:ext>
              </a:extLst>
            </p:cNvPr>
            <p:cNvSpPr txBox="1"/>
            <p:nvPr/>
          </p:nvSpPr>
          <p:spPr>
            <a:xfrm>
              <a:off x="0" y="665987"/>
              <a:ext cx="5944938" cy="3789072"/>
            </a:xfrm>
            <a:prstGeom prst="rect">
              <a:avLst/>
            </a:prstGeom>
          </p:spPr>
          <p:txBody>
            <a:bodyPr wrap="square" lIns="0" tIns="0" rIns="0" bIns="0" rtlCol="0" anchor="t">
              <a:spAutoFit/>
            </a:bodyPr>
            <a:lstStyle/>
            <a:p>
              <a:pPr marL="0" marR="0" lvl="0" indent="0" algn="l" defTabSz="914400" rtl="0" eaLnBrk="1" fontAlgn="auto" latinLnBrk="0" hangingPunct="1">
                <a:lnSpc>
                  <a:spcPts val="2800"/>
                </a:lnSpc>
                <a:spcBef>
                  <a:spcPts val="0"/>
                </a:spcBef>
                <a:spcAft>
                  <a:spcPts val="0"/>
                </a:spcAft>
                <a:buClrTx/>
                <a:buSzTx/>
                <a:buFontTx/>
                <a:buNone/>
                <a:tabLst/>
                <a:defRPr/>
              </a:pPr>
              <a:r>
                <a:rPr kumimoji="0" lang="en-US" sz="2000" b="0" i="0" u="none" strike="noStrike" kern="1200" cap="none" spc="0" normalizeH="0" baseline="0" noProof="0">
                  <a:ln>
                    <a:noFill/>
                  </a:ln>
                  <a:solidFill>
                    <a:srgbClr val="111111"/>
                  </a:solidFill>
                  <a:effectLst/>
                  <a:uLnTx/>
                  <a:uFillTx/>
                  <a:latin typeface="Open Sauce"/>
                  <a:ea typeface="Open Sauce"/>
                  <a:cs typeface="Open Sauce"/>
                  <a:sym typeface="Open Sauce"/>
                </a:rPr>
                <a:t>ratio of water-leaving radiance to downwelling irradiance at a wavelength of 412 nanometer (nm)</a:t>
              </a:r>
              <a:br>
                <a:rPr kumimoji="0" lang="en-US" sz="2000" b="0" i="0" u="none" strike="noStrike" kern="1200" cap="none" spc="0" normalizeH="0" baseline="0" noProof="0">
                  <a:ln>
                    <a:noFill/>
                  </a:ln>
                  <a:solidFill>
                    <a:srgbClr val="111111"/>
                  </a:solidFill>
                  <a:effectLst/>
                  <a:uLnTx/>
                  <a:uFillTx/>
                  <a:latin typeface="Open Sauce"/>
                  <a:ea typeface="Open Sauce"/>
                  <a:cs typeface="Open Sauce"/>
                  <a:sym typeface="Open Sauce"/>
                </a:rPr>
              </a:br>
              <a:r>
                <a:rPr kumimoji="0" lang="en-US" sz="2000" b="0" i="0" u="none" strike="noStrike" kern="1200" cap="none" spc="0" normalizeH="0" baseline="0" noProof="0">
                  <a:ln>
                    <a:noFill/>
                  </a:ln>
                  <a:solidFill>
                    <a:srgbClr val="111111"/>
                  </a:solidFill>
                  <a:effectLst/>
                  <a:uLnTx/>
                  <a:uFillTx/>
                  <a:latin typeface="Open Sauce"/>
                  <a:ea typeface="Open Sauce"/>
                  <a:cs typeface="Open Sauce"/>
                  <a:sym typeface="Open Sauce"/>
                </a:rPr>
                <a:t>Used to estimate phytoplankton and chlorophyll-a</a:t>
              </a:r>
              <a:endParaRPr lang="en-US" sz="2000">
                <a:solidFill>
                  <a:srgbClr val="111111"/>
                </a:solidFill>
                <a:latin typeface="Open Sauce"/>
                <a:ea typeface="Open Sauce"/>
                <a:cs typeface="Open Sauce"/>
                <a:sym typeface="Open Sauce"/>
              </a:endParaRPr>
            </a:p>
            <a:p>
              <a:pPr marL="0" marR="0" lvl="0" indent="0" algn="l" defTabSz="914400" rtl="0" eaLnBrk="1" fontAlgn="auto" latinLnBrk="0" hangingPunct="1">
                <a:lnSpc>
                  <a:spcPts val="2800"/>
                </a:lnSpc>
                <a:spcBef>
                  <a:spcPts val="0"/>
                </a:spcBef>
                <a:spcAft>
                  <a:spcPts val="0"/>
                </a:spcAft>
                <a:buClrTx/>
                <a:buSzTx/>
                <a:buFontTx/>
                <a:buNone/>
                <a:tabLst/>
                <a:defRPr/>
              </a:pPr>
              <a:r>
                <a:rPr kumimoji="0" lang="en-US" sz="2000" b="0" i="0" u="none" strike="noStrike" kern="1200" cap="none" spc="0" normalizeH="0" baseline="0" noProof="0">
                  <a:ln>
                    <a:noFill/>
                  </a:ln>
                  <a:solidFill>
                    <a:srgbClr val="111111"/>
                  </a:solidFill>
                  <a:effectLst/>
                  <a:uLnTx/>
                  <a:uFillTx/>
                  <a:latin typeface="Open Sauce"/>
                  <a:ea typeface="Open Sauce"/>
                  <a:cs typeface="Open Sauce"/>
                  <a:sym typeface="Open Sauce"/>
                </a:rPr>
                <a:t>High RRS412 indicated oligotrophic waters (low productivity, clear blue water)</a:t>
              </a:r>
            </a:p>
          </p:txBody>
        </p:sp>
      </p:grpSp>
      <p:grpSp>
        <p:nvGrpSpPr>
          <p:cNvPr id="28" name="Group 28">
            <a:extLst>
              <a:ext uri="{FF2B5EF4-FFF2-40B4-BE49-F238E27FC236}">
                <a16:creationId xmlns:a16="http://schemas.microsoft.com/office/drawing/2014/main" id="{775B22FE-F34A-1DAA-F1CE-DA88381AF76D}"/>
              </a:ext>
            </a:extLst>
          </p:cNvPr>
          <p:cNvGrpSpPr/>
          <p:nvPr/>
        </p:nvGrpSpPr>
        <p:grpSpPr>
          <a:xfrm>
            <a:off x="11284711" y="6512163"/>
            <a:ext cx="2910413" cy="1222576"/>
            <a:chOff x="0" y="-47625"/>
            <a:chExt cx="3880551" cy="1630101"/>
          </a:xfrm>
        </p:grpSpPr>
        <p:sp>
          <p:nvSpPr>
            <p:cNvPr id="29" name="TextBox 29">
              <a:extLst>
                <a:ext uri="{FF2B5EF4-FFF2-40B4-BE49-F238E27FC236}">
                  <a16:creationId xmlns:a16="http://schemas.microsoft.com/office/drawing/2014/main" id="{C0493699-97CE-91B2-EDA6-E762D29C2C45}"/>
                </a:ext>
              </a:extLst>
            </p:cNvPr>
            <p:cNvSpPr txBox="1"/>
            <p:nvPr/>
          </p:nvSpPr>
          <p:spPr>
            <a:xfrm>
              <a:off x="0" y="-47625"/>
              <a:ext cx="3880551" cy="449790"/>
            </a:xfrm>
            <a:prstGeom prst="rect">
              <a:avLst/>
            </a:prstGeom>
          </p:spPr>
          <p:txBody>
            <a:bodyPr lIns="0" tIns="0" rIns="0" bIns="0" rtlCol="0" anchor="t">
              <a:spAutoFit/>
            </a:bodyPr>
            <a:lstStyle/>
            <a:p>
              <a:pPr marL="0" marR="0" lvl="0" indent="0" algn="l" defTabSz="914400" rtl="0" eaLnBrk="1" fontAlgn="auto" latinLnBrk="0" hangingPunct="1">
                <a:lnSpc>
                  <a:spcPts val="2800"/>
                </a:lnSpc>
                <a:spcBef>
                  <a:spcPct val="0"/>
                </a:spcBef>
                <a:spcAft>
                  <a:spcPts val="0"/>
                </a:spcAft>
                <a:buClrTx/>
                <a:buSzTx/>
                <a:buFontTx/>
                <a:buNone/>
                <a:tabLst/>
                <a:defRPr/>
              </a:pPr>
              <a:r>
                <a:rPr lang="en-US" sz="2000">
                  <a:solidFill>
                    <a:srgbClr val="111111"/>
                  </a:solidFill>
                  <a:latin typeface="Open Sauce"/>
                  <a:ea typeface="Open Sauce"/>
                  <a:cs typeface="Open Sauce"/>
                  <a:sym typeface="Open Sauce"/>
                </a:rPr>
                <a:t>RRS412</a:t>
              </a:r>
              <a:r>
                <a:rPr kumimoji="0" lang="en-US" sz="2000" b="0" i="0" u="none" strike="noStrike" kern="1200" cap="none" spc="0" normalizeH="0" baseline="0" noProof="0">
                  <a:ln>
                    <a:noFill/>
                  </a:ln>
                  <a:solidFill>
                    <a:srgbClr val="111111"/>
                  </a:solidFill>
                  <a:effectLst/>
                  <a:uLnTx/>
                  <a:uFillTx/>
                  <a:latin typeface="Open Sauce"/>
                  <a:ea typeface="Open Sauce"/>
                  <a:cs typeface="Open Sauce"/>
                  <a:sym typeface="Open Sauce"/>
                </a:rPr>
                <a:t>_UNCERTAINTY</a:t>
              </a:r>
            </a:p>
          </p:txBody>
        </p:sp>
        <p:sp>
          <p:nvSpPr>
            <p:cNvPr id="30" name="TextBox 30">
              <a:extLst>
                <a:ext uri="{FF2B5EF4-FFF2-40B4-BE49-F238E27FC236}">
                  <a16:creationId xmlns:a16="http://schemas.microsoft.com/office/drawing/2014/main" id="{E42CB841-2872-D54B-4EE8-CBB10E7A46C8}"/>
                </a:ext>
              </a:extLst>
            </p:cNvPr>
            <p:cNvSpPr txBox="1"/>
            <p:nvPr/>
          </p:nvSpPr>
          <p:spPr>
            <a:xfrm>
              <a:off x="0" y="665986"/>
              <a:ext cx="3880551" cy="916490"/>
            </a:xfrm>
            <a:prstGeom prst="rect">
              <a:avLst/>
            </a:prstGeom>
          </p:spPr>
          <p:txBody>
            <a:bodyPr lIns="0" tIns="0" rIns="0" bIns="0" rtlCol="0" anchor="t">
              <a:spAutoFit/>
            </a:bodyPr>
            <a:lstStyle/>
            <a:p>
              <a:pPr marL="0" marR="0" lvl="0" indent="0" algn="l" defTabSz="914400" rtl="0" eaLnBrk="1" fontAlgn="auto" latinLnBrk="0" hangingPunct="1">
                <a:lnSpc>
                  <a:spcPts val="2800"/>
                </a:lnSpc>
                <a:spcBef>
                  <a:spcPts val="0"/>
                </a:spcBef>
                <a:spcAft>
                  <a:spcPts val="0"/>
                </a:spcAft>
                <a:buClrTx/>
                <a:buSzTx/>
                <a:buFontTx/>
                <a:buNone/>
                <a:tabLst/>
                <a:defRPr/>
              </a:pPr>
              <a:r>
                <a:rPr kumimoji="0" lang="en-US" sz="2000" b="0" i="0" u="none" strike="noStrike" kern="1200" cap="none" spc="0" normalizeH="0" baseline="0" noProof="0">
                  <a:ln>
                    <a:noFill/>
                  </a:ln>
                  <a:solidFill>
                    <a:srgbClr val="111111"/>
                  </a:solidFill>
                  <a:effectLst/>
                  <a:uLnTx/>
                  <a:uFillTx/>
                  <a:latin typeface="Open Sauce"/>
                  <a:ea typeface="Open Sauce"/>
                  <a:cs typeface="Open Sauce"/>
                  <a:sym typeface="Open Sauce"/>
                </a:rPr>
                <a:t>Error Margin for RRS412</a:t>
              </a:r>
            </a:p>
          </p:txBody>
        </p:sp>
      </p:grpSp>
    </p:spTree>
    <p:extLst>
      <p:ext uri="{BB962C8B-B14F-4D97-AF65-F5344CB8AC3E}">
        <p14:creationId xmlns:p14="http://schemas.microsoft.com/office/powerpoint/2010/main" val="37839311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E6F0FD"/>
        </a:solidFill>
        <a:effectLst/>
      </p:bgPr>
    </p:bg>
    <p:spTree>
      <p:nvGrpSpPr>
        <p:cNvPr id="1" name="">
          <a:extLst>
            <a:ext uri="{FF2B5EF4-FFF2-40B4-BE49-F238E27FC236}">
              <a16:creationId xmlns:a16="http://schemas.microsoft.com/office/drawing/2014/main" id="{6A07E800-A2CC-A06E-0EA6-A7676EFFA944}"/>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06D08344-D8F4-E2D3-8EB7-8F914A0EF4F2}"/>
              </a:ext>
            </a:extLst>
          </p:cNvPr>
          <p:cNvGrpSpPr/>
          <p:nvPr/>
        </p:nvGrpSpPr>
        <p:grpSpPr>
          <a:xfrm>
            <a:off x="5507375" y="4570848"/>
            <a:ext cx="8273637" cy="1616074"/>
            <a:chOff x="0" y="0"/>
            <a:chExt cx="11031516" cy="2154766"/>
          </a:xfrm>
        </p:grpSpPr>
        <p:sp>
          <p:nvSpPr>
            <p:cNvPr id="3" name="TextBox 3">
              <a:extLst>
                <a:ext uri="{FF2B5EF4-FFF2-40B4-BE49-F238E27FC236}">
                  <a16:creationId xmlns:a16="http://schemas.microsoft.com/office/drawing/2014/main" id="{51F763E0-2E7F-6CBB-6849-43E23AD6507C}"/>
                </a:ext>
              </a:extLst>
            </p:cNvPr>
            <p:cNvSpPr txBox="1"/>
            <p:nvPr/>
          </p:nvSpPr>
          <p:spPr>
            <a:xfrm>
              <a:off x="0" y="1704975"/>
              <a:ext cx="11031516" cy="449791"/>
            </a:xfrm>
            <a:prstGeom prst="rect">
              <a:avLst/>
            </a:prstGeom>
          </p:spPr>
          <p:txBody>
            <a:bodyPr lIns="0" tIns="0" rIns="0" bIns="0" rtlCol="0" anchor="t">
              <a:spAutoFit/>
            </a:bodyPr>
            <a:lstStyle/>
            <a:p>
              <a:pPr marL="0" marR="0" lvl="0" indent="0" algn="l" defTabSz="914400" rtl="0" eaLnBrk="1" fontAlgn="auto" latinLnBrk="0" hangingPunct="1">
                <a:lnSpc>
                  <a:spcPts val="28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 name="TextBox 4">
              <a:extLst>
                <a:ext uri="{FF2B5EF4-FFF2-40B4-BE49-F238E27FC236}">
                  <a16:creationId xmlns:a16="http://schemas.microsoft.com/office/drawing/2014/main" id="{B0A54CF7-EBFE-0608-ED2F-03347DEAFB8C}"/>
                </a:ext>
              </a:extLst>
            </p:cNvPr>
            <p:cNvSpPr txBox="1"/>
            <p:nvPr/>
          </p:nvSpPr>
          <p:spPr>
            <a:xfrm>
              <a:off x="0" y="9525"/>
              <a:ext cx="11031516" cy="981075"/>
            </a:xfrm>
            <a:prstGeom prst="rect">
              <a:avLst/>
            </a:prstGeom>
          </p:spPr>
          <p:txBody>
            <a:bodyPr lIns="0" tIns="0" rIns="0" bIns="0" rtlCol="0" anchor="t">
              <a:spAutoFit/>
            </a:bodyPr>
            <a:lstStyle/>
            <a:p>
              <a:pPr marL="0" marR="0" lvl="0" indent="0" algn="l" defTabSz="914400" rtl="0" eaLnBrk="1" fontAlgn="auto" latinLnBrk="0" hangingPunct="1">
                <a:lnSpc>
                  <a:spcPts val="5880"/>
                </a:lnSpc>
                <a:spcBef>
                  <a:spcPct val="0"/>
                </a:spcBef>
                <a:spcAft>
                  <a:spcPts val="0"/>
                </a:spcAft>
                <a:buClrTx/>
                <a:buSzTx/>
                <a:buFontTx/>
                <a:buNone/>
                <a:tabLst/>
                <a:defRPr/>
              </a:pPr>
              <a:r>
                <a:rPr kumimoji="0" lang="en-US" sz="4900" b="1" i="0" u="none" strike="noStrike" kern="1200" cap="none" spc="0" normalizeH="0" baseline="0" noProof="0">
                  <a:ln>
                    <a:noFill/>
                  </a:ln>
                  <a:solidFill>
                    <a:srgbClr val="111111"/>
                  </a:solidFill>
                  <a:effectLst/>
                  <a:uLnTx/>
                  <a:uFillTx/>
                  <a:latin typeface="Open Sauce Semi-Bold"/>
                  <a:ea typeface="Open Sauce Semi-Bold"/>
                  <a:cs typeface="Open Sauce Semi-Bold"/>
                  <a:sym typeface="Open Sauce Semi-Bold"/>
                </a:rPr>
                <a:t>Optics Visualization</a:t>
              </a:r>
            </a:p>
          </p:txBody>
        </p:sp>
      </p:grpSp>
      <p:sp>
        <p:nvSpPr>
          <p:cNvPr id="5" name="Freeform 5">
            <a:extLst>
              <a:ext uri="{FF2B5EF4-FFF2-40B4-BE49-F238E27FC236}">
                <a16:creationId xmlns:a16="http://schemas.microsoft.com/office/drawing/2014/main" id="{363A19BD-C466-F2C5-37D6-FB9BB34ECADE}"/>
              </a:ext>
            </a:extLst>
          </p:cNvPr>
          <p:cNvSpPr/>
          <p:nvPr/>
        </p:nvSpPr>
        <p:spPr>
          <a:xfrm>
            <a:off x="16921370" y="991777"/>
            <a:ext cx="337930" cy="337930"/>
          </a:xfrm>
          <a:custGeom>
            <a:avLst/>
            <a:gdLst/>
            <a:ahLst/>
            <a:cxnLst/>
            <a:rect l="l" t="t" r="r" b="b"/>
            <a:pathLst>
              <a:path w="337930" h="337930">
                <a:moveTo>
                  <a:pt x="0" y="0"/>
                </a:moveTo>
                <a:lnTo>
                  <a:pt x="337930" y="0"/>
                </a:lnTo>
                <a:lnTo>
                  <a:pt x="337930" y="337930"/>
                </a:lnTo>
                <a:lnTo>
                  <a:pt x="0" y="337930"/>
                </a:lnTo>
                <a:lnTo>
                  <a:pt x="0" y="0"/>
                </a:lnTo>
                <a:close/>
              </a:path>
            </a:pathLst>
          </a:custGeom>
          <a:blipFill>
            <a:blip r:embed="rId2">
              <a:extLst>
                <a:ext uri="{96DAC541-7B7A-43D3-8B79-37D633B846F1}">
                  <asvg:svgBlip xmlns:asvg="http://schemas.microsoft.com/office/drawing/2016/SVG/main"/>
                </a:ext>
              </a:extLst>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1148372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E6F0FD"/>
        </a:solidFill>
        <a:effectLst/>
      </p:bgPr>
    </p:bg>
    <p:spTree>
      <p:nvGrpSpPr>
        <p:cNvPr id="1" name="">
          <a:extLst>
            <a:ext uri="{FF2B5EF4-FFF2-40B4-BE49-F238E27FC236}">
              <a16:creationId xmlns:a16="http://schemas.microsoft.com/office/drawing/2014/main" id="{1D232DA0-F303-88B9-3BE7-591B16B7454E}"/>
            </a:ext>
          </a:extLst>
        </p:cNvPr>
        <p:cNvGrpSpPr/>
        <p:nvPr/>
      </p:nvGrpSpPr>
      <p:grpSpPr>
        <a:xfrm>
          <a:off x="0" y="0"/>
          <a:ext cx="0" cy="0"/>
          <a:chOff x="0" y="0"/>
          <a:chExt cx="0" cy="0"/>
        </a:xfrm>
      </p:grpSpPr>
      <p:sp>
        <p:nvSpPr>
          <p:cNvPr id="2" name="AutoShape 2">
            <a:extLst>
              <a:ext uri="{FF2B5EF4-FFF2-40B4-BE49-F238E27FC236}">
                <a16:creationId xmlns:a16="http://schemas.microsoft.com/office/drawing/2014/main" id="{BB28E869-D0B7-75C2-EF8E-00C6C8588F09}"/>
              </a:ext>
            </a:extLst>
          </p:cNvPr>
          <p:cNvSpPr/>
          <p:nvPr/>
        </p:nvSpPr>
        <p:spPr>
          <a:xfrm>
            <a:off x="1028700" y="9234488"/>
            <a:ext cx="16827093" cy="23812"/>
          </a:xfrm>
          <a:prstGeom prst="line">
            <a:avLst/>
          </a:prstGeom>
          <a:ln w="47625" cap="flat">
            <a:solidFill>
              <a:srgbClr val="2A9DEC"/>
            </a:solidFill>
            <a:prstDash val="solid"/>
            <a:headEnd type="none" w="sm" len="sm"/>
            <a:tailEnd type="none" w="sm" len="sm"/>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3" name="Freeform 3">
            <a:extLst>
              <a:ext uri="{FF2B5EF4-FFF2-40B4-BE49-F238E27FC236}">
                <a16:creationId xmlns:a16="http://schemas.microsoft.com/office/drawing/2014/main" id="{6297BCD3-68F1-2038-76DF-1448891576D8}"/>
              </a:ext>
            </a:extLst>
          </p:cNvPr>
          <p:cNvSpPr/>
          <p:nvPr/>
        </p:nvSpPr>
        <p:spPr>
          <a:xfrm>
            <a:off x="16921370" y="991777"/>
            <a:ext cx="337930" cy="337930"/>
          </a:xfrm>
          <a:custGeom>
            <a:avLst/>
            <a:gdLst/>
            <a:ahLst/>
            <a:cxnLst/>
            <a:rect l="l" t="t" r="r" b="b"/>
            <a:pathLst>
              <a:path w="337930" h="337930">
                <a:moveTo>
                  <a:pt x="0" y="0"/>
                </a:moveTo>
                <a:lnTo>
                  <a:pt x="337930" y="0"/>
                </a:lnTo>
                <a:lnTo>
                  <a:pt x="337930" y="337930"/>
                </a:lnTo>
                <a:lnTo>
                  <a:pt x="0" y="337930"/>
                </a:lnTo>
                <a:lnTo>
                  <a:pt x="0" y="0"/>
                </a:lnTo>
                <a:close/>
              </a:path>
            </a:pathLst>
          </a:custGeom>
          <a:blipFill>
            <a:blip r:embed="rId2">
              <a:extLst>
                <a:ext uri="{96DAC541-7B7A-43D3-8B79-37D633B846F1}">
                  <asvg:svgBlip xmlns:asvg="http://schemas.microsoft.com/office/drawing/2016/SVG/main"/>
                </a:ext>
              </a:extLst>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4" name="Freeform 4">
            <a:extLst>
              <a:ext uri="{FF2B5EF4-FFF2-40B4-BE49-F238E27FC236}">
                <a16:creationId xmlns:a16="http://schemas.microsoft.com/office/drawing/2014/main" id="{17CE4BAC-04C8-A164-EC24-6AB90444AC03}"/>
              </a:ext>
            </a:extLst>
          </p:cNvPr>
          <p:cNvSpPr/>
          <p:nvPr/>
        </p:nvSpPr>
        <p:spPr>
          <a:xfrm>
            <a:off x="6554535" y="2191199"/>
            <a:ext cx="11301259" cy="5311592"/>
          </a:xfrm>
          <a:custGeom>
            <a:avLst/>
            <a:gdLst/>
            <a:ahLst/>
            <a:cxnLst/>
            <a:rect l="l" t="t" r="r" b="b"/>
            <a:pathLst>
              <a:path w="11301259" h="5311592">
                <a:moveTo>
                  <a:pt x="0" y="0"/>
                </a:moveTo>
                <a:lnTo>
                  <a:pt x="11301258" y="0"/>
                </a:lnTo>
                <a:lnTo>
                  <a:pt x="11301258" y="5311591"/>
                </a:lnTo>
                <a:lnTo>
                  <a:pt x="0" y="5311591"/>
                </a:lnTo>
                <a:lnTo>
                  <a:pt x="0" y="0"/>
                </a:lnTo>
                <a:close/>
              </a:path>
            </a:pathLst>
          </a:custGeom>
          <a:blipFill>
            <a:blip r:embed="rId2">
              <a:extLst>
                <a:ext uri="{28A0092B-C50C-407E-A947-70E740481C1C}">
                  <a14:useLocalDpi xmlns:a14="http://schemas.microsoft.com/office/drawing/2010/main" val="0"/>
                </a:ext>
              </a:extLst>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grpSp>
        <p:nvGrpSpPr>
          <p:cNvPr id="5" name="Group 5">
            <a:extLst>
              <a:ext uri="{FF2B5EF4-FFF2-40B4-BE49-F238E27FC236}">
                <a16:creationId xmlns:a16="http://schemas.microsoft.com/office/drawing/2014/main" id="{F53B0D73-0225-6CF1-D2CD-5265E063C4B3}"/>
              </a:ext>
            </a:extLst>
          </p:cNvPr>
          <p:cNvGrpSpPr/>
          <p:nvPr/>
        </p:nvGrpSpPr>
        <p:grpSpPr>
          <a:xfrm>
            <a:off x="1028700" y="1221094"/>
            <a:ext cx="5525835" cy="7949273"/>
            <a:chOff x="0" y="9525"/>
            <a:chExt cx="7367779" cy="10599028"/>
          </a:xfrm>
        </p:grpSpPr>
        <p:sp>
          <p:nvSpPr>
            <p:cNvPr id="6" name="TextBox 6">
              <a:extLst>
                <a:ext uri="{FF2B5EF4-FFF2-40B4-BE49-F238E27FC236}">
                  <a16:creationId xmlns:a16="http://schemas.microsoft.com/office/drawing/2014/main" id="{9288C181-C27A-6F75-6AB1-1731D3E4F3C2}"/>
                </a:ext>
              </a:extLst>
            </p:cNvPr>
            <p:cNvSpPr txBox="1"/>
            <p:nvPr/>
          </p:nvSpPr>
          <p:spPr>
            <a:xfrm>
              <a:off x="0" y="9525"/>
              <a:ext cx="7367779" cy="1971675"/>
            </a:xfrm>
            <a:prstGeom prst="rect">
              <a:avLst/>
            </a:prstGeom>
          </p:spPr>
          <p:txBody>
            <a:bodyPr lIns="0" tIns="0" rIns="0" bIns="0" rtlCol="0" anchor="t">
              <a:spAutoFit/>
            </a:bodyPr>
            <a:lstStyle/>
            <a:p>
              <a:pPr marL="0" marR="0" lvl="0" indent="0" algn="l" defTabSz="914400" rtl="0" eaLnBrk="1" fontAlgn="auto" latinLnBrk="0" hangingPunct="1">
                <a:lnSpc>
                  <a:spcPts val="5880"/>
                </a:lnSpc>
                <a:spcBef>
                  <a:spcPct val="0"/>
                </a:spcBef>
                <a:spcAft>
                  <a:spcPts val="0"/>
                </a:spcAft>
                <a:buClrTx/>
                <a:buSzTx/>
                <a:buFontTx/>
                <a:buNone/>
                <a:tabLst/>
                <a:defRPr/>
              </a:pPr>
              <a:r>
                <a:rPr kumimoji="0" lang="en-US" sz="4900" b="1" i="0" u="none" strike="noStrike" kern="1200" cap="none" spc="0" normalizeH="0" baseline="0" noProof="0">
                  <a:ln>
                    <a:noFill/>
                  </a:ln>
                  <a:solidFill>
                    <a:srgbClr val="111111"/>
                  </a:solidFill>
                  <a:effectLst/>
                  <a:uLnTx/>
                  <a:uFillTx/>
                  <a:latin typeface="Open Sauce Semi-Bold"/>
                  <a:ea typeface="Open Sauce Semi-Bold"/>
                  <a:cs typeface="Open Sauce Semi-Bold"/>
                  <a:sym typeface="Open Sauce Semi-Bold"/>
                </a:rPr>
                <a:t>Histogram of BBP and CDM</a:t>
              </a:r>
            </a:p>
          </p:txBody>
        </p:sp>
        <p:sp>
          <p:nvSpPr>
            <p:cNvPr id="7" name="TextBox 7">
              <a:extLst>
                <a:ext uri="{FF2B5EF4-FFF2-40B4-BE49-F238E27FC236}">
                  <a16:creationId xmlns:a16="http://schemas.microsoft.com/office/drawing/2014/main" id="{6DC3AFCB-2EFA-D4CC-BD90-2778D48E02A2}"/>
                </a:ext>
              </a:extLst>
            </p:cNvPr>
            <p:cNvSpPr txBox="1"/>
            <p:nvPr/>
          </p:nvSpPr>
          <p:spPr>
            <a:xfrm>
              <a:off x="0" y="2510611"/>
              <a:ext cx="7061199" cy="8097942"/>
            </a:xfrm>
            <a:prstGeom prst="rect">
              <a:avLst/>
            </a:prstGeom>
          </p:spPr>
          <p:txBody>
            <a:bodyPr wrap="square" lIns="0" tIns="0" rIns="0" bIns="0" rtlCol="0" anchor="t">
              <a:spAutoFit/>
            </a:bodyPr>
            <a:lstStyle/>
            <a:p>
              <a:pPr marL="0" marR="0" lvl="0" indent="0" algn="l" defTabSz="914400" rtl="0" eaLnBrk="1" fontAlgn="auto" latinLnBrk="0" hangingPunct="1">
                <a:lnSpc>
                  <a:spcPts val="2800"/>
                </a:lnSpc>
                <a:spcBef>
                  <a:spcPts val="0"/>
                </a:spcBef>
                <a:spcAft>
                  <a:spcPts val="0"/>
                </a:spcAft>
                <a:buClrTx/>
                <a:buSzTx/>
                <a:buFontTx/>
                <a:buNone/>
                <a:tabLst/>
                <a:defRPr/>
              </a:pPr>
              <a:r>
                <a:rPr kumimoji="0" lang="en-US" sz="2000" b="0" i="0" u="none" strike="noStrike" kern="1200" cap="none" spc="0" normalizeH="0" baseline="0" noProof="0">
                  <a:ln>
                    <a:noFill/>
                  </a:ln>
                  <a:solidFill>
                    <a:srgbClr val="111111"/>
                  </a:solidFill>
                  <a:effectLst/>
                  <a:uLnTx/>
                  <a:uFillTx/>
                  <a:latin typeface="Open Sauce"/>
                  <a:ea typeface="Open Sauce"/>
                  <a:cs typeface="Open Sauce"/>
                  <a:sym typeface="Open Sauce"/>
                </a:rPr>
                <a:t>For BBP (Light Scattering), the distribution is highly skewed, with most values concentrated at low BBP levels (around 0-0.02). Most observed ocean regions exhibit low particle backscattering, indicative of relatively clear waters with minimal suspended particulate matter.</a:t>
              </a:r>
            </a:p>
            <a:p>
              <a:pPr marL="0" marR="0" lvl="0" indent="0" algn="l" defTabSz="914400" rtl="0" eaLnBrk="1" fontAlgn="auto" latinLnBrk="0" hangingPunct="1">
                <a:lnSpc>
                  <a:spcPts val="2800"/>
                </a:lnSpc>
                <a:spcBef>
                  <a:spcPts val="0"/>
                </a:spcBef>
                <a:spcAft>
                  <a:spcPts val="0"/>
                </a:spcAft>
                <a:buClrTx/>
                <a:buSzTx/>
                <a:buFontTx/>
                <a:buNone/>
                <a:tabLst/>
                <a:defRPr/>
              </a:pPr>
              <a:endParaRPr kumimoji="0" lang="en-US" sz="2000" b="0" i="0" u="none" strike="noStrike" kern="1200" cap="none" spc="0" normalizeH="0" baseline="0" noProof="0">
                <a:ln>
                  <a:noFill/>
                </a:ln>
                <a:solidFill>
                  <a:srgbClr val="111111"/>
                </a:solidFill>
                <a:effectLst/>
                <a:uLnTx/>
                <a:uFillTx/>
                <a:latin typeface="Open Sauce"/>
                <a:ea typeface="Open Sauce"/>
                <a:cs typeface="Open Sauce"/>
                <a:sym typeface="Open Sauce"/>
              </a:endParaRPr>
            </a:p>
            <a:p>
              <a:pPr marL="0" marR="0" lvl="0" indent="0" algn="l" defTabSz="914400" rtl="0" eaLnBrk="1" fontAlgn="auto" latinLnBrk="0" hangingPunct="1">
                <a:lnSpc>
                  <a:spcPts val="2800"/>
                </a:lnSpc>
                <a:spcBef>
                  <a:spcPts val="0"/>
                </a:spcBef>
                <a:spcAft>
                  <a:spcPts val="0"/>
                </a:spcAft>
                <a:buClrTx/>
                <a:buSzTx/>
                <a:buFontTx/>
                <a:buNone/>
                <a:tabLst/>
                <a:defRPr/>
              </a:pPr>
              <a:r>
                <a:rPr kumimoji="0" lang="en-US" sz="2000" b="0" i="0" u="none" strike="noStrike" kern="1200" cap="none" spc="0" normalizeH="0" baseline="0" noProof="0">
                  <a:ln>
                    <a:noFill/>
                  </a:ln>
                  <a:solidFill>
                    <a:srgbClr val="111111"/>
                  </a:solidFill>
                  <a:effectLst/>
                  <a:uLnTx/>
                  <a:uFillTx/>
                  <a:latin typeface="Open Sauce"/>
                  <a:ea typeface="Open Sauce"/>
                  <a:cs typeface="Open Sauce"/>
                  <a:sym typeface="Open Sauce"/>
                </a:rPr>
                <a:t>For CDM (Light Absorption), the histogram also shows a highly skewed distribution, with the majority of values clustered near 0-0.5, and very few instances extending beyond 1.0. Most regions, dissolved organic matter and non-algal particles contribute minimally to light absorption, reinforcing the presence of optically clear waters in much of the dataset.</a:t>
              </a:r>
            </a:p>
          </p:txBody>
        </p:sp>
      </p:grpSp>
    </p:spTree>
    <p:extLst>
      <p:ext uri="{BB962C8B-B14F-4D97-AF65-F5344CB8AC3E}">
        <p14:creationId xmlns:p14="http://schemas.microsoft.com/office/powerpoint/2010/main" val="13659969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E6F0FD"/>
        </a:solidFill>
        <a:effectLst/>
      </p:bgPr>
    </p:bg>
    <p:spTree>
      <p:nvGrpSpPr>
        <p:cNvPr id="1" name="">
          <a:extLst>
            <a:ext uri="{FF2B5EF4-FFF2-40B4-BE49-F238E27FC236}">
              <a16:creationId xmlns:a16="http://schemas.microsoft.com/office/drawing/2014/main" id="{D6ECC019-5724-E5CF-87B2-2DB22F381180}"/>
            </a:ext>
          </a:extLst>
        </p:cNvPr>
        <p:cNvGrpSpPr/>
        <p:nvPr/>
      </p:nvGrpSpPr>
      <p:grpSpPr>
        <a:xfrm>
          <a:off x="0" y="0"/>
          <a:ext cx="0" cy="0"/>
          <a:chOff x="0" y="0"/>
          <a:chExt cx="0" cy="0"/>
        </a:xfrm>
      </p:grpSpPr>
      <p:sp>
        <p:nvSpPr>
          <p:cNvPr id="2" name="AutoShape 2">
            <a:extLst>
              <a:ext uri="{FF2B5EF4-FFF2-40B4-BE49-F238E27FC236}">
                <a16:creationId xmlns:a16="http://schemas.microsoft.com/office/drawing/2014/main" id="{3CDC314A-0242-2717-9B1A-5A72D3D4FFF5}"/>
              </a:ext>
            </a:extLst>
          </p:cNvPr>
          <p:cNvSpPr/>
          <p:nvPr/>
        </p:nvSpPr>
        <p:spPr>
          <a:xfrm>
            <a:off x="1197665" y="9234488"/>
            <a:ext cx="16061635" cy="0"/>
          </a:xfrm>
          <a:prstGeom prst="line">
            <a:avLst/>
          </a:prstGeom>
          <a:ln w="47625" cap="flat">
            <a:solidFill>
              <a:srgbClr val="2A9DEC"/>
            </a:solidFill>
            <a:prstDash val="solid"/>
            <a:headEnd type="none" w="sm" len="sm"/>
            <a:tailEnd type="none" w="sm" len="sm"/>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3" name="Freeform 3">
            <a:extLst>
              <a:ext uri="{FF2B5EF4-FFF2-40B4-BE49-F238E27FC236}">
                <a16:creationId xmlns:a16="http://schemas.microsoft.com/office/drawing/2014/main" id="{0D0849DE-F376-CD96-B92B-18860D14CD0A}"/>
              </a:ext>
            </a:extLst>
          </p:cNvPr>
          <p:cNvSpPr/>
          <p:nvPr/>
        </p:nvSpPr>
        <p:spPr>
          <a:xfrm>
            <a:off x="16921370" y="991777"/>
            <a:ext cx="337930" cy="337930"/>
          </a:xfrm>
          <a:custGeom>
            <a:avLst/>
            <a:gdLst/>
            <a:ahLst/>
            <a:cxnLst/>
            <a:rect l="l" t="t" r="r" b="b"/>
            <a:pathLst>
              <a:path w="337930" h="337930">
                <a:moveTo>
                  <a:pt x="0" y="0"/>
                </a:moveTo>
                <a:lnTo>
                  <a:pt x="337930" y="0"/>
                </a:lnTo>
                <a:lnTo>
                  <a:pt x="337930" y="337930"/>
                </a:lnTo>
                <a:lnTo>
                  <a:pt x="0" y="337930"/>
                </a:lnTo>
                <a:lnTo>
                  <a:pt x="0" y="0"/>
                </a:lnTo>
                <a:close/>
              </a:path>
            </a:pathLst>
          </a:custGeom>
          <a:blipFill>
            <a:blip r:embed="rId2">
              <a:extLst>
                <a:ext uri="{96DAC541-7B7A-43D3-8B79-37D633B846F1}">
                  <asvg:svgBlip xmlns:asvg="http://schemas.microsoft.com/office/drawing/2016/SVG/main"/>
                </a:ext>
              </a:extLst>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4" name="Freeform 4">
            <a:extLst>
              <a:ext uri="{FF2B5EF4-FFF2-40B4-BE49-F238E27FC236}">
                <a16:creationId xmlns:a16="http://schemas.microsoft.com/office/drawing/2014/main" id="{D1DB1368-D208-5E75-9740-D696FE712C3D}"/>
              </a:ext>
            </a:extLst>
          </p:cNvPr>
          <p:cNvSpPr/>
          <p:nvPr/>
        </p:nvSpPr>
        <p:spPr>
          <a:xfrm>
            <a:off x="6605741" y="1669183"/>
            <a:ext cx="11301259" cy="6032047"/>
          </a:xfrm>
          <a:custGeom>
            <a:avLst/>
            <a:gdLst/>
            <a:ahLst/>
            <a:cxnLst/>
            <a:rect l="l" t="t" r="r" b="b"/>
            <a:pathLst>
              <a:path w="11301259" h="6032047">
                <a:moveTo>
                  <a:pt x="0" y="0"/>
                </a:moveTo>
                <a:lnTo>
                  <a:pt x="11301258" y="0"/>
                </a:lnTo>
                <a:lnTo>
                  <a:pt x="11301258" y="6032046"/>
                </a:lnTo>
                <a:lnTo>
                  <a:pt x="0" y="6032046"/>
                </a:lnTo>
                <a:lnTo>
                  <a:pt x="0" y="0"/>
                </a:lnTo>
                <a:close/>
              </a:path>
            </a:pathLst>
          </a:custGeom>
          <a:blipFill>
            <a:blip>
              <a:extLst>
                <a:ext uri="{28A0092B-C50C-407E-A947-70E740481C1C}">
                  <a14:useLocalDpi xmlns:a14="http://schemas.microsoft.com/office/drawing/2010/main" val="0"/>
                </a:ext>
              </a:extLst>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grpSp>
        <p:nvGrpSpPr>
          <p:cNvPr id="5" name="Group 5">
            <a:extLst>
              <a:ext uri="{FF2B5EF4-FFF2-40B4-BE49-F238E27FC236}">
                <a16:creationId xmlns:a16="http://schemas.microsoft.com/office/drawing/2014/main" id="{1F419D7C-2E6B-2AE1-268B-D8AE20721B67}"/>
              </a:ext>
            </a:extLst>
          </p:cNvPr>
          <p:cNvGrpSpPr/>
          <p:nvPr/>
        </p:nvGrpSpPr>
        <p:grpSpPr>
          <a:xfrm>
            <a:off x="1028700" y="1730681"/>
            <a:ext cx="5525835" cy="6896858"/>
            <a:chOff x="0" y="9525"/>
            <a:chExt cx="7367779" cy="9195810"/>
          </a:xfrm>
        </p:grpSpPr>
        <p:sp>
          <p:nvSpPr>
            <p:cNvPr id="6" name="TextBox 6">
              <a:extLst>
                <a:ext uri="{FF2B5EF4-FFF2-40B4-BE49-F238E27FC236}">
                  <a16:creationId xmlns:a16="http://schemas.microsoft.com/office/drawing/2014/main" id="{B807C083-56F8-1179-5942-467BC3EDF0F2}"/>
                </a:ext>
              </a:extLst>
            </p:cNvPr>
            <p:cNvSpPr txBox="1"/>
            <p:nvPr/>
          </p:nvSpPr>
          <p:spPr>
            <a:xfrm>
              <a:off x="0" y="9525"/>
              <a:ext cx="7367779" cy="1958059"/>
            </a:xfrm>
            <a:prstGeom prst="rect">
              <a:avLst/>
            </a:prstGeom>
          </p:spPr>
          <p:txBody>
            <a:bodyPr lIns="0" tIns="0" rIns="0" bIns="0" rtlCol="0" anchor="t">
              <a:spAutoFit/>
            </a:bodyPr>
            <a:lstStyle/>
            <a:p>
              <a:pPr marL="0" marR="0" lvl="0" indent="0" algn="l" defTabSz="914400" rtl="0" eaLnBrk="1" fontAlgn="auto" latinLnBrk="0" hangingPunct="1">
                <a:lnSpc>
                  <a:spcPts val="5880"/>
                </a:lnSpc>
                <a:spcBef>
                  <a:spcPct val="0"/>
                </a:spcBef>
                <a:spcAft>
                  <a:spcPts val="0"/>
                </a:spcAft>
                <a:buClrTx/>
                <a:buSzTx/>
                <a:buFontTx/>
                <a:buNone/>
                <a:tabLst/>
                <a:defRPr/>
              </a:pPr>
              <a:r>
                <a:rPr kumimoji="0" lang="en-US" sz="4900" b="1" i="0" u="none" strike="noStrike" kern="1200" cap="none" spc="0" normalizeH="0" baseline="0" noProof="0">
                  <a:ln>
                    <a:noFill/>
                  </a:ln>
                  <a:solidFill>
                    <a:srgbClr val="111111"/>
                  </a:solidFill>
                  <a:effectLst/>
                  <a:uLnTx/>
                  <a:uFillTx/>
                  <a:latin typeface="Open Sauce Semi-Bold"/>
                  <a:ea typeface="Open Sauce Semi-Bold"/>
                  <a:cs typeface="Open Sauce Semi-Bold"/>
                  <a:sym typeface="Open Sauce Semi-Bold"/>
                </a:rPr>
                <a:t>Time Series Plot of BBP and CDM</a:t>
              </a:r>
            </a:p>
          </p:txBody>
        </p:sp>
        <p:sp>
          <p:nvSpPr>
            <p:cNvPr id="7" name="TextBox 7">
              <a:extLst>
                <a:ext uri="{FF2B5EF4-FFF2-40B4-BE49-F238E27FC236}">
                  <a16:creationId xmlns:a16="http://schemas.microsoft.com/office/drawing/2014/main" id="{0B38E016-C12A-610A-B31C-5112E5B784EC}"/>
                </a:ext>
              </a:extLst>
            </p:cNvPr>
            <p:cNvSpPr txBox="1"/>
            <p:nvPr/>
          </p:nvSpPr>
          <p:spPr>
            <a:xfrm>
              <a:off x="0" y="3501210"/>
              <a:ext cx="5994333" cy="5704125"/>
            </a:xfrm>
            <a:prstGeom prst="rect">
              <a:avLst/>
            </a:prstGeom>
          </p:spPr>
          <p:txBody>
            <a:bodyPr lIns="0" tIns="0" rIns="0" bIns="0" rtlCol="0" anchor="t">
              <a:spAutoFit/>
            </a:bodyPr>
            <a:lstStyle/>
            <a:p>
              <a:pPr marL="0" marR="0" lvl="0" indent="0" algn="l" defTabSz="914400" rtl="0" eaLnBrk="1" fontAlgn="auto" latinLnBrk="0" hangingPunct="1">
                <a:lnSpc>
                  <a:spcPts val="2800"/>
                </a:lnSpc>
                <a:spcBef>
                  <a:spcPts val="0"/>
                </a:spcBef>
                <a:spcAft>
                  <a:spcPts val="0"/>
                </a:spcAft>
                <a:buClrTx/>
                <a:buSzTx/>
                <a:buFontTx/>
                <a:buNone/>
                <a:tabLst/>
                <a:defRPr/>
              </a:pPr>
              <a:r>
                <a:rPr kumimoji="0" lang="en-US" sz="2000" b="0" i="0" u="none" strike="noStrike" kern="1200" cap="none" spc="0" normalizeH="0" baseline="0" noProof="0">
                  <a:ln>
                    <a:noFill/>
                  </a:ln>
                  <a:solidFill>
                    <a:srgbClr val="111111"/>
                  </a:solidFill>
                  <a:effectLst/>
                  <a:uLnTx/>
                  <a:uFillTx/>
                  <a:latin typeface="Open Sauce"/>
                  <a:ea typeface="Open Sauce"/>
                  <a:cs typeface="Open Sauce"/>
                  <a:sym typeface="Open Sauce"/>
                </a:rPr>
                <a:t>The time series shows BBP (Light Scattering) remaining relatively stable at low values throughout, suggesting consistent water clarity. </a:t>
              </a:r>
            </a:p>
            <a:p>
              <a:pPr marL="0" marR="0" lvl="0" indent="0" algn="l" defTabSz="914400" rtl="0" eaLnBrk="1" fontAlgn="auto" latinLnBrk="0" hangingPunct="1">
                <a:lnSpc>
                  <a:spcPts val="2800"/>
                </a:lnSpc>
                <a:spcBef>
                  <a:spcPts val="0"/>
                </a:spcBef>
                <a:spcAft>
                  <a:spcPts val="0"/>
                </a:spcAft>
                <a:buClrTx/>
                <a:buSzTx/>
                <a:buFontTx/>
                <a:buNone/>
                <a:tabLst/>
                <a:defRPr/>
              </a:pPr>
              <a:endParaRPr lang="en-US" sz="2000">
                <a:solidFill>
                  <a:srgbClr val="111111"/>
                </a:solidFill>
                <a:latin typeface="Open Sauce"/>
                <a:ea typeface="Open Sauce"/>
                <a:cs typeface="Open Sauce"/>
                <a:sym typeface="Open Sauce"/>
              </a:endParaRPr>
            </a:p>
            <a:p>
              <a:pPr marL="0" marR="0" lvl="0" indent="0" algn="l" defTabSz="914400" rtl="0" eaLnBrk="1" fontAlgn="auto" latinLnBrk="0" hangingPunct="1">
                <a:lnSpc>
                  <a:spcPts val="2800"/>
                </a:lnSpc>
                <a:spcBef>
                  <a:spcPts val="0"/>
                </a:spcBef>
                <a:spcAft>
                  <a:spcPts val="0"/>
                </a:spcAft>
                <a:buClrTx/>
                <a:buSzTx/>
                <a:buFontTx/>
                <a:buNone/>
                <a:tabLst/>
                <a:defRPr/>
              </a:pPr>
              <a:r>
                <a:rPr kumimoji="0" lang="en-US" sz="2000" b="0" i="0" u="none" strike="noStrike" kern="1200" cap="none" spc="0" normalizeH="0" baseline="0" noProof="0">
                  <a:ln>
                    <a:noFill/>
                  </a:ln>
                  <a:solidFill>
                    <a:srgbClr val="111111"/>
                  </a:solidFill>
                  <a:effectLst/>
                  <a:uLnTx/>
                  <a:uFillTx/>
                  <a:latin typeface="Open Sauce"/>
                  <a:ea typeface="Open Sauce"/>
                  <a:cs typeface="Open Sauce"/>
                  <a:sym typeface="Open Sauce"/>
                </a:rPr>
                <a:t>CDM (Light Absorption) fluctuates more, with occasional spikes, particularly around early 2024, indicating episodic increases in dissolved organic matter and non-algal particles, possibly due to environmental changes.</a:t>
              </a:r>
            </a:p>
          </p:txBody>
        </p:sp>
      </p:grpSp>
    </p:spTree>
    <p:extLst>
      <p:ext uri="{BB962C8B-B14F-4D97-AF65-F5344CB8AC3E}">
        <p14:creationId xmlns:p14="http://schemas.microsoft.com/office/powerpoint/2010/main" val="40528220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E6F0FD"/>
        </a:solidFill>
        <a:effectLst/>
      </p:bgPr>
    </p:bg>
    <p:spTree>
      <p:nvGrpSpPr>
        <p:cNvPr id="1" name="">
          <a:extLst>
            <a:ext uri="{FF2B5EF4-FFF2-40B4-BE49-F238E27FC236}">
              <a16:creationId xmlns:a16="http://schemas.microsoft.com/office/drawing/2014/main" id="{BE56FFD0-D68C-719C-6796-33FCCC7E6E8E}"/>
            </a:ext>
          </a:extLst>
        </p:cNvPr>
        <p:cNvGrpSpPr/>
        <p:nvPr/>
      </p:nvGrpSpPr>
      <p:grpSpPr>
        <a:xfrm>
          <a:off x="0" y="0"/>
          <a:ext cx="0" cy="0"/>
          <a:chOff x="0" y="0"/>
          <a:chExt cx="0" cy="0"/>
        </a:xfrm>
      </p:grpSpPr>
      <p:sp>
        <p:nvSpPr>
          <p:cNvPr id="2" name="AutoShape 2">
            <a:extLst>
              <a:ext uri="{FF2B5EF4-FFF2-40B4-BE49-F238E27FC236}">
                <a16:creationId xmlns:a16="http://schemas.microsoft.com/office/drawing/2014/main" id="{1C319E54-C53B-F7EE-2B95-457E4940C646}"/>
              </a:ext>
            </a:extLst>
          </p:cNvPr>
          <p:cNvSpPr/>
          <p:nvPr/>
        </p:nvSpPr>
        <p:spPr>
          <a:xfrm>
            <a:off x="1197665" y="9234488"/>
            <a:ext cx="16061635" cy="0"/>
          </a:xfrm>
          <a:prstGeom prst="line">
            <a:avLst/>
          </a:prstGeom>
          <a:ln w="47625" cap="flat">
            <a:solidFill>
              <a:srgbClr val="2A9DEC"/>
            </a:solidFill>
            <a:prstDash val="solid"/>
            <a:headEnd type="none" w="sm" len="sm"/>
            <a:tailEnd type="none" w="sm" len="sm"/>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3" name="Freeform 3">
            <a:extLst>
              <a:ext uri="{FF2B5EF4-FFF2-40B4-BE49-F238E27FC236}">
                <a16:creationId xmlns:a16="http://schemas.microsoft.com/office/drawing/2014/main" id="{DCEB1F34-9FD0-03F9-D355-A576E28D6D29}"/>
              </a:ext>
            </a:extLst>
          </p:cNvPr>
          <p:cNvSpPr/>
          <p:nvPr/>
        </p:nvSpPr>
        <p:spPr>
          <a:xfrm>
            <a:off x="16921370" y="991777"/>
            <a:ext cx="337930" cy="337930"/>
          </a:xfrm>
          <a:custGeom>
            <a:avLst/>
            <a:gdLst/>
            <a:ahLst/>
            <a:cxnLst/>
            <a:rect l="l" t="t" r="r" b="b"/>
            <a:pathLst>
              <a:path w="337930" h="337930">
                <a:moveTo>
                  <a:pt x="0" y="0"/>
                </a:moveTo>
                <a:lnTo>
                  <a:pt x="337930" y="0"/>
                </a:lnTo>
                <a:lnTo>
                  <a:pt x="337930" y="337930"/>
                </a:lnTo>
                <a:lnTo>
                  <a:pt x="0" y="337930"/>
                </a:lnTo>
                <a:lnTo>
                  <a:pt x="0" y="0"/>
                </a:lnTo>
                <a:close/>
              </a:path>
            </a:pathLst>
          </a:custGeom>
          <a:blipFill>
            <a:blip r:embed="rId2">
              <a:extLst>
                <a:ext uri="{96DAC541-7B7A-43D3-8B79-37D633B846F1}">
                  <asvg:svgBlip xmlns:asvg="http://schemas.microsoft.com/office/drawing/2016/SVG/main"/>
                </a:ext>
              </a:extLst>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4" name="Freeform 4">
            <a:extLst>
              <a:ext uri="{FF2B5EF4-FFF2-40B4-BE49-F238E27FC236}">
                <a16:creationId xmlns:a16="http://schemas.microsoft.com/office/drawing/2014/main" id="{935E6241-D6AF-E133-AF22-24CC93244F94}"/>
              </a:ext>
            </a:extLst>
          </p:cNvPr>
          <p:cNvSpPr/>
          <p:nvPr/>
        </p:nvSpPr>
        <p:spPr>
          <a:xfrm>
            <a:off x="6554535" y="570496"/>
            <a:ext cx="10366835" cy="8060215"/>
          </a:xfrm>
          <a:custGeom>
            <a:avLst/>
            <a:gdLst/>
            <a:ahLst/>
            <a:cxnLst/>
            <a:rect l="l" t="t" r="r" b="b"/>
            <a:pathLst>
              <a:path w="10366835" h="8060215">
                <a:moveTo>
                  <a:pt x="0" y="0"/>
                </a:moveTo>
                <a:lnTo>
                  <a:pt x="10366835" y="0"/>
                </a:lnTo>
                <a:lnTo>
                  <a:pt x="10366835" y="8060214"/>
                </a:lnTo>
                <a:lnTo>
                  <a:pt x="0" y="8060214"/>
                </a:lnTo>
                <a:lnTo>
                  <a:pt x="0" y="0"/>
                </a:lnTo>
                <a:close/>
              </a:path>
            </a:pathLst>
          </a:custGeom>
          <a:blipFill>
            <a:blip>
              <a:extLst>
                <a:ext uri="{28A0092B-C50C-407E-A947-70E740481C1C}">
                  <a14:useLocalDpi xmlns:a14="http://schemas.microsoft.com/office/drawing/2010/main" val="0"/>
                </a:ext>
              </a:extLst>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grpSp>
        <p:nvGrpSpPr>
          <p:cNvPr id="5" name="Group 5">
            <a:extLst>
              <a:ext uri="{FF2B5EF4-FFF2-40B4-BE49-F238E27FC236}">
                <a16:creationId xmlns:a16="http://schemas.microsoft.com/office/drawing/2014/main" id="{1BA9215A-88F3-36C9-76CF-61107F6CBBFD}"/>
              </a:ext>
            </a:extLst>
          </p:cNvPr>
          <p:cNvGrpSpPr/>
          <p:nvPr/>
        </p:nvGrpSpPr>
        <p:grpSpPr>
          <a:xfrm>
            <a:off x="1028700" y="3707119"/>
            <a:ext cx="5525835" cy="5051886"/>
            <a:chOff x="0" y="9525"/>
            <a:chExt cx="7367779" cy="6735848"/>
          </a:xfrm>
        </p:grpSpPr>
        <p:sp>
          <p:nvSpPr>
            <p:cNvPr id="6" name="TextBox 6">
              <a:extLst>
                <a:ext uri="{FF2B5EF4-FFF2-40B4-BE49-F238E27FC236}">
                  <a16:creationId xmlns:a16="http://schemas.microsoft.com/office/drawing/2014/main" id="{8D226B1C-DEB2-C769-2FC5-8C84D362E6DA}"/>
                </a:ext>
              </a:extLst>
            </p:cNvPr>
            <p:cNvSpPr txBox="1"/>
            <p:nvPr/>
          </p:nvSpPr>
          <p:spPr>
            <a:xfrm>
              <a:off x="0" y="9525"/>
              <a:ext cx="7367779" cy="981075"/>
            </a:xfrm>
            <a:prstGeom prst="rect">
              <a:avLst/>
            </a:prstGeom>
          </p:spPr>
          <p:txBody>
            <a:bodyPr lIns="0" tIns="0" rIns="0" bIns="0" rtlCol="0" anchor="t">
              <a:spAutoFit/>
            </a:bodyPr>
            <a:lstStyle/>
            <a:p>
              <a:pPr marL="0" marR="0" lvl="0" indent="0" algn="l" defTabSz="914400" rtl="0" eaLnBrk="1" fontAlgn="auto" latinLnBrk="0" hangingPunct="1">
                <a:lnSpc>
                  <a:spcPts val="5880"/>
                </a:lnSpc>
                <a:spcBef>
                  <a:spcPct val="0"/>
                </a:spcBef>
                <a:spcAft>
                  <a:spcPts val="0"/>
                </a:spcAft>
                <a:buClrTx/>
                <a:buSzTx/>
                <a:buFontTx/>
                <a:buNone/>
                <a:tabLst/>
                <a:defRPr/>
              </a:pPr>
              <a:r>
                <a:rPr kumimoji="0" lang="en-US" sz="4900" b="1" i="0" u="none" strike="noStrike" kern="1200" cap="none" spc="0" normalizeH="0" baseline="0" noProof="0">
                  <a:ln>
                    <a:noFill/>
                  </a:ln>
                  <a:solidFill>
                    <a:srgbClr val="111111"/>
                  </a:solidFill>
                  <a:effectLst/>
                  <a:uLnTx/>
                  <a:uFillTx/>
                  <a:latin typeface="Open Sauce Semi-Bold"/>
                  <a:ea typeface="Open Sauce Semi-Bold"/>
                  <a:cs typeface="Open Sauce Semi-Bold"/>
                  <a:sym typeface="Open Sauce Semi-Bold"/>
                </a:rPr>
                <a:t>BBP Heatmap</a:t>
              </a:r>
            </a:p>
          </p:txBody>
        </p:sp>
        <p:sp>
          <p:nvSpPr>
            <p:cNvPr id="7" name="TextBox 7">
              <a:extLst>
                <a:ext uri="{FF2B5EF4-FFF2-40B4-BE49-F238E27FC236}">
                  <a16:creationId xmlns:a16="http://schemas.microsoft.com/office/drawing/2014/main" id="{47E04934-3EC8-74D9-FD1B-FAC7DB134B9A}"/>
                </a:ext>
              </a:extLst>
            </p:cNvPr>
            <p:cNvSpPr txBox="1"/>
            <p:nvPr/>
          </p:nvSpPr>
          <p:spPr>
            <a:xfrm>
              <a:off x="0" y="1520011"/>
              <a:ext cx="5994333" cy="5225362"/>
            </a:xfrm>
            <a:prstGeom prst="rect">
              <a:avLst/>
            </a:prstGeom>
          </p:spPr>
          <p:txBody>
            <a:bodyPr lIns="0" tIns="0" rIns="0" bIns="0" rtlCol="0" anchor="t">
              <a:spAutoFit/>
            </a:bodyPr>
            <a:lstStyle/>
            <a:p>
              <a:pPr marL="0" marR="0" lvl="0" indent="0" algn="l" defTabSz="914400" rtl="0" eaLnBrk="1" fontAlgn="auto" latinLnBrk="0" hangingPunct="1">
                <a:lnSpc>
                  <a:spcPts val="2800"/>
                </a:lnSpc>
                <a:spcBef>
                  <a:spcPts val="0"/>
                </a:spcBef>
                <a:spcAft>
                  <a:spcPts val="0"/>
                </a:spcAft>
                <a:buClrTx/>
                <a:buSzTx/>
                <a:buFontTx/>
                <a:buNone/>
                <a:tabLst/>
                <a:defRPr/>
              </a:pPr>
              <a:r>
                <a:rPr kumimoji="0" lang="en-US" sz="2000" b="0" i="0" u="none" strike="noStrike" kern="1200" cap="none" spc="0" normalizeH="0" baseline="0" noProof="0">
                  <a:ln>
                    <a:noFill/>
                  </a:ln>
                  <a:solidFill>
                    <a:srgbClr val="111111"/>
                  </a:solidFill>
                  <a:effectLst/>
                  <a:uLnTx/>
                  <a:uFillTx/>
                  <a:latin typeface="Open Sauce"/>
                  <a:ea typeface="Open Sauce"/>
                  <a:cs typeface="Open Sauce"/>
                  <a:sym typeface="Open Sauce"/>
                </a:rPr>
                <a:t>The spatial heatmap of BBP (Light Scattering) shows that most ocean regions have low backscattering values, indicating relatively clear waters. Higher BBP values are concentrated near coastal areas, particularly in the northeast, suggesting increased particle presence, likely due to river outflows, sediment resuspension, or biological activity.</a:t>
              </a:r>
            </a:p>
          </p:txBody>
        </p:sp>
      </p:grpSp>
    </p:spTree>
    <p:extLst>
      <p:ext uri="{BB962C8B-B14F-4D97-AF65-F5344CB8AC3E}">
        <p14:creationId xmlns:p14="http://schemas.microsoft.com/office/powerpoint/2010/main" val="15749442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6F0FD"/>
        </a:solidFill>
        <a:effectLst/>
      </p:bgPr>
    </p:bg>
    <p:spTree>
      <p:nvGrpSpPr>
        <p:cNvPr id="1" name=""/>
        <p:cNvGrpSpPr/>
        <p:nvPr/>
      </p:nvGrpSpPr>
      <p:grpSpPr>
        <a:xfrm>
          <a:off x="0" y="0"/>
          <a:ext cx="0" cy="0"/>
          <a:chOff x="0" y="0"/>
          <a:chExt cx="0" cy="0"/>
        </a:xfrm>
      </p:grpSpPr>
      <p:grpSp>
        <p:nvGrpSpPr>
          <p:cNvPr id="2" name="Group 2"/>
          <p:cNvGrpSpPr/>
          <p:nvPr/>
        </p:nvGrpSpPr>
        <p:grpSpPr>
          <a:xfrm>
            <a:off x="5507375" y="4570848"/>
            <a:ext cx="8273637" cy="1616074"/>
            <a:chOff x="0" y="0"/>
            <a:chExt cx="11031516" cy="2154766"/>
          </a:xfrm>
        </p:grpSpPr>
        <p:sp>
          <p:nvSpPr>
            <p:cNvPr id="3" name="TextBox 3"/>
            <p:cNvSpPr txBox="1"/>
            <p:nvPr/>
          </p:nvSpPr>
          <p:spPr>
            <a:xfrm>
              <a:off x="0" y="1704975"/>
              <a:ext cx="11031516" cy="449791"/>
            </a:xfrm>
            <a:prstGeom prst="rect">
              <a:avLst/>
            </a:prstGeom>
          </p:spPr>
          <p:txBody>
            <a:bodyPr lIns="0" tIns="0" rIns="0" bIns="0" rtlCol="0" anchor="t">
              <a:spAutoFit/>
            </a:bodyPr>
            <a:lstStyle/>
            <a:p>
              <a:pPr marL="0" lvl="0" indent="0" algn="l">
                <a:lnSpc>
                  <a:spcPts val="2800"/>
                </a:lnSpc>
              </a:pPr>
              <a:endParaRPr/>
            </a:p>
          </p:txBody>
        </p:sp>
        <p:sp>
          <p:nvSpPr>
            <p:cNvPr id="4" name="TextBox 4"/>
            <p:cNvSpPr txBox="1"/>
            <p:nvPr/>
          </p:nvSpPr>
          <p:spPr>
            <a:xfrm>
              <a:off x="0" y="9525"/>
              <a:ext cx="11031516" cy="981075"/>
            </a:xfrm>
            <a:prstGeom prst="rect">
              <a:avLst/>
            </a:prstGeom>
          </p:spPr>
          <p:txBody>
            <a:bodyPr lIns="0" tIns="0" rIns="0" bIns="0" rtlCol="0" anchor="t">
              <a:spAutoFit/>
            </a:bodyPr>
            <a:lstStyle/>
            <a:p>
              <a:pPr marL="0" lvl="0" indent="0" algn="l">
                <a:lnSpc>
                  <a:spcPts val="5880"/>
                </a:lnSpc>
                <a:spcBef>
                  <a:spcPct val="0"/>
                </a:spcBef>
              </a:pPr>
              <a:r>
                <a:rPr lang="en-US" sz="4900" b="1">
                  <a:solidFill>
                    <a:srgbClr val="111111"/>
                  </a:solidFill>
                  <a:latin typeface="Open Sauce Semi-Bold"/>
                  <a:ea typeface="Open Sauce Semi-Bold"/>
                  <a:cs typeface="Open Sauce Semi-Bold"/>
                  <a:sym typeface="Open Sauce Semi-Bold"/>
                </a:rPr>
                <a:t>Transparency Visualization</a:t>
              </a:r>
            </a:p>
          </p:txBody>
        </p:sp>
      </p:grpSp>
      <p:sp>
        <p:nvSpPr>
          <p:cNvPr id="5" name="Freeform 5"/>
          <p:cNvSpPr/>
          <p:nvPr/>
        </p:nvSpPr>
        <p:spPr>
          <a:xfrm>
            <a:off x="16921370" y="991777"/>
            <a:ext cx="337930" cy="337930"/>
          </a:xfrm>
          <a:custGeom>
            <a:avLst/>
            <a:gdLst/>
            <a:ahLst/>
            <a:cxnLst/>
            <a:rect l="l" t="t" r="r" b="b"/>
            <a:pathLst>
              <a:path w="337930" h="337930">
                <a:moveTo>
                  <a:pt x="0" y="0"/>
                </a:moveTo>
                <a:lnTo>
                  <a:pt x="337930" y="0"/>
                </a:lnTo>
                <a:lnTo>
                  <a:pt x="337930" y="337930"/>
                </a:lnTo>
                <a:lnTo>
                  <a:pt x="0" y="337930"/>
                </a:lnTo>
                <a:lnTo>
                  <a:pt x="0" y="0"/>
                </a:lnTo>
                <a:close/>
              </a:path>
            </a:pathLst>
          </a:custGeom>
          <a:blipFill>
            <a:blip r:embed="rId2">
              <a:extLst>
                <a:ext uri="{96DAC541-7B7A-43D3-8B79-37D633B846F1}">
                  <asvg:svgBlip xmlns:asvg="http://schemas.microsoft.com/office/drawing/2016/SVG/main"/>
                </a:ext>
              </a:extLst>
            </a:blip>
            <a:stretch>
              <a:fillRect/>
            </a:stretch>
          </a:blipFill>
        </p:spPr>
        <p:txBody>
          <a:bodyPr/>
          <a:lstStyle/>
          <a:p>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E6F0FD"/>
        </a:solidFill>
        <a:effectLst/>
      </p:bgPr>
    </p:bg>
    <p:spTree>
      <p:nvGrpSpPr>
        <p:cNvPr id="1" name="">
          <a:extLst>
            <a:ext uri="{FF2B5EF4-FFF2-40B4-BE49-F238E27FC236}">
              <a16:creationId xmlns:a16="http://schemas.microsoft.com/office/drawing/2014/main" id="{ADB91AA3-1371-E156-C2ED-6725F1F6A6A5}"/>
            </a:ext>
          </a:extLst>
        </p:cNvPr>
        <p:cNvGrpSpPr/>
        <p:nvPr/>
      </p:nvGrpSpPr>
      <p:grpSpPr>
        <a:xfrm>
          <a:off x="0" y="0"/>
          <a:ext cx="0" cy="0"/>
          <a:chOff x="0" y="0"/>
          <a:chExt cx="0" cy="0"/>
        </a:xfrm>
      </p:grpSpPr>
      <p:sp>
        <p:nvSpPr>
          <p:cNvPr id="2" name="AutoShape 2">
            <a:extLst>
              <a:ext uri="{FF2B5EF4-FFF2-40B4-BE49-F238E27FC236}">
                <a16:creationId xmlns:a16="http://schemas.microsoft.com/office/drawing/2014/main" id="{1706072D-BC01-F7BA-7566-5B71C31603AA}"/>
              </a:ext>
            </a:extLst>
          </p:cNvPr>
          <p:cNvSpPr/>
          <p:nvPr/>
        </p:nvSpPr>
        <p:spPr>
          <a:xfrm>
            <a:off x="1197665" y="9234488"/>
            <a:ext cx="16061635" cy="0"/>
          </a:xfrm>
          <a:prstGeom prst="line">
            <a:avLst/>
          </a:prstGeom>
          <a:ln w="47625" cap="flat">
            <a:solidFill>
              <a:srgbClr val="2A9DEC"/>
            </a:solidFill>
            <a:prstDash val="solid"/>
            <a:headEnd type="none" w="sm" len="sm"/>
            <a:tailEnd type="none" w="sm" len="sm"/>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3" name="Freeform 3">
            <a:extLst>
              <a:ext uri="{FF2B5EF4-FFF2-40B4-BE49-F238E27FC236}">
                <a16:creationId xmlns:a16="http://schemas.microsoft.com/office/drawing/2014/main" id="{E2DA15A9-7FDB-F390-F76F-7432773121FC}"/>
              </a:ext>
            </a:extLst>
          </p:cNvPr>
          <p:cNvSpPr/>
          <p:nvPr/>
        </p:nvSpPr>
        <p:spPr>
          <a:xfrm>
            <a:off x="16921370" y="991777"/>
            <a:ext cx="337930" cy="337930"/>
          </a:xfrm>
          <a:custGeom>
            <a:avLst/>
            <a:gdLst/>
            <a:ahLst/>
            <a:cxnLst/>
            <a:rect l="l" t="t" r="r" b="b"/>
            <a:pathLst>
              <a:path w="337930" h="337930">
                <a:moveTo>
                  <a:pt x="0" y="0"/>
                </a:moveTo>
                <a:lnTo>
                  <a:pt x="337930" y="0"/>
                </a:lnTo>
                <a:lnTo>
                  <a:pt x="337930" y="337930"/>
                </a:lnTo>
                <a:lnTo>
                  <a:pt x="0" y="337930"/>
                </a:lnTo>
                <a:lnTo>
                  <a:pt x="0" y="0"/>
                </a:lnTo>
                <a:close/>
              </a:path>
            </a:pathLst>
          </a:custGeom>
          <a:blipFill>
            <a:blip r:embed="rId2">
              <a:extLst>
                <a:ext uri="{96DAC541-7B7A-43D3-8B79-37D633B846F1}">
                  <asvg:svgBlip xmlns:asvg="http://schemas.microsoft.com/office/drawing/2016/SVG/main"/>
                </a:ext>
              </a:extLst>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4" name="Freeform 4">
            <a:extLst>
              <a:ext uri="{FF2B5EF4-FFF2-40B4-BE49-F238E27FC236}">
                <a16:creationId xmlns:a16="http://schemas.microsoft.com/office/drawing/2014/main" id="{C3CE1A74-002B-7518-A11D-32601251924C}"/>
              </a:ext>
            </a:extLst>
          </p:cNvPr>
          <p:cNvSpPr/>
          <p:nvPr/>
        </p:nvSpPr>
        <p:spPr>
          <a:xfrm>
            <a:off x="6554535" y="551988"/>
            <a:ext cx="10366835" cy="8176841"/>
          </a:xfrm>
          <a:custGeom>
            <a:avLst/>
            <a:gdLst/>
            <a:ahLst/>
            <a:cxnLst/>
            <a:rect l="l" t="t" r="r" b="b"/>
            <a:pathLst>
              <a:path w="10366835" h="8176841">
                <a:moveTo>
                  <a:pt x="0" y="0"/>
                </a:moveTo>
                <a:lnTo>
                  <a:pt x="10366835" y="0"/>
                </a:lnTo>
                <a:lnTo>
                  <a:pt x="10366835" y="8176842"/>
                </a:lnTo>
                <a:lnTo>
                  <a:pt x="0" y="8176842"/>
                </a:lnTo>
                <a:lnTo>
                  <a:pt x="0" y="0"/>
                </a:lnTo>
                <a:close/>
              </a:path>
            </a:pathLst>
          </a:custGeom>
          <a:blipFill>
            <a:blip>
              <a:extLst>
                <a:ext uri="{28A0092B-C50C-407E-A947-70E740481C1C}">
                  <a14:useLocalDpi xmlns:a14="http://schemas.microsoft.com/office/drawing/2010/main" val="0"/>
                </a:ext>
              </a:extLst>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grpSp>
        <p:nvGrpSpPr>
          <p:cNvPr id="5" name="Group 5">
            <a:extLst>
              <a:ext uri="{FF2B5EF4-FFF2-40B4-BE49-F238E27FC236}">
                <a16:creationId xmlns:a16="http://schemas.microsoft.com/office/drawing/2014/main" id="{E834BCC8-5E17-7E70-0892-0EB1B3BC40A8}"/>
              </a:ext>
            </a:extLst>
          </p:cNvPr>
          <p:cNvGrpSpPr/>
          <p:nvPr/>
        </p:nvGrpSpPr>
        <p:grpSpPr>
          <a:xfrm>
            <a:off x="1028700" y="3707119"/>
            <a:ext cx="5525835" cy="5051886"/>
            <a:chOff x="0" y="9525"/>
            <a:chExt cx="7367779" cy="6735848"/>
          </a:xfrm>
        </p:grpSpPr>
        <p:sp>
          <p:nvSpPr>
            <p:cNvPr id="6" name="TextBox 6">
              <a:extLst>
                <a:ext uri="{FF2B5EF4-FFF2-40B4-BE49-F238E27FC236}">
                  <a16:creationId xmlns:a16="http://schemas.microsoft.com/office/drawing/2014/main" id="{0F1A1A6D-5F95-6E9A-1EF7-73F64BF591A1}"/>
                </a:ext>
              </a:extLst>
            </p:cNvPr>
            <p:cNvSpPr txBox="1"/>
            <p:nvPr/>
          </p:nvSpPr>
          <p:spPr>
            <a:xfrm>
              <a:off x="0" y="9525"/>
              <a:ext cx="7367779" cy="981075"/>
            </a:xfrm>
            <a:prstGeom prst="rect">
              <a:avLst/>
            </a:prstGeom>
          </p:spPr>
          <p:txBody>
            <a:bodyPr lIns="0" tIns="0" rIns="0" bIns="0" rtlCol="0" anchor="t">
              <a:spAutoFit/>
            </a:bodyPr>
            <a:lstStyle/>
            <a:p>
              <a:pPr marL="0" marR="0" lvl="0" indent="0" algn="l" defTabSz="914400" rtl="0" eaLnBrk="1" fontAlgn="auto" latinLnBrk="0" hangingPunct="1">
                <a:lnSpc>
                  <a:spcPts val="5880"/>
                </a:lnSpc>
                <a:spcBef>
                  <a:spcPct val="0"/>
                </a:spcBef>
                <a:spcAft>
                  <a:spcPts val="0"/>
                </a:spcAft>
                <a:buClrTx/>
                <a:buSzTx/>
                <a:buFontTx/>
                <a:buNone/>
                <a:tabLst/>
                <a:defRPr/>
              </a:pPr>
              <a:r>
                <a:rPr kumimoji="0" lang="en-US" sz="4900" b="1" i="0" u="none" strike="noStrike" kern="1200" cap="none" spc="0" normalizeH="0" baseline="0" noProof="0">
                  <a:ln>
                    <a:noFill/>
                  </a:ln>
                  <a:solidFill>
                    <a:srgbClr val="111111"/>
                  </a:solidFill>
                  <a:effectLst/>
                  <a:uLnTx/>
                  <a:uFillTx/>
                  <a:latin typeface="Open Sauce Semi-Bold"/>
                  <a:ea typeface="Open Sauce Semi-Bold"/>
                  <a:cs typeface="Open Sauce Semi-Bold"/>
                  <a:sym typeface="Open Sauce Semi-Bold"/>
                </a:rPr>
                <a:t>CDM Heatmap</a:t>
              </a:r>
            </a:p>
          </p:txBody>
        </p:sp>
        <p:sp>
          <p:nvSpPr>
            <p:cNvPr id="7" name="TextBox 7">
              <a:extLst>
                <a:ext uri="{FF2B5EF4-FFF2-40B4-BE49-F238E27FC236}">
                  <a16:creationId xmlns:a16="http://schemas.microsoft.com/office/drawing/2014/main" id="{8E444AC5-4360-D375-EC16-45CC917F88C5}"/>
                </a:ext>
              </a:extLst>
            </p:cNvPr>
            <p:cNvSpPr txBox="1"/>
            <p:nvPr/>
          </p:nvSpPr>
          <p:spPr>
            <a:xfrm>
              <a:off x="0" y="1520011"/>
              <a:ext cx="5994333" cy="5225362"/>
            </a:xfrm>
            <a:prstGeom prst="rect">
              <a:avLst/>
            </a:prstGeom>
          </p:spPr>
          <p:txBody>
            <a:bodyPr lIns="0" tIns="0" rIns="0" bIns="0" rtlCol="0" anchor="t">
              <a:spAutoFit/>
            </a:bodyPr>
            <a:lstStyle/>
            <a:p>
              <a:pPr marL="0" marR="0" lvl="0" indent="0" algn="l" defTabSz="914400" rtl="0" eaLnBrk="1" fontAlgn="auto" latinLnBrk="0" hangingPunct="1">
                <a:lnSpc>
                  <a:spcPts val="2800"/>
                </a:lnSpc>
                <a:spcBef>
                  <a:spcPts val="0"/>
                </a:spcBef>
                <a:spcAft>
                  <a:spcPts val="0"/>
                </a:spcAft>
                <a:buClrTx/>
                <a:buSzTx/>
                <a:buFontTx/>
                <a:buNone/>
                <a:tabLst/>
                <a:defRPr/>
              </a:pPr>
              <a:r>
                <a:rPr kumimoji="0" lang="en-US" sz="2000" b="0" i="0" u="none" strike="noStrike" kern="1200" cap="none" spc="0" normalizeH="0" baseline="0" noProof="0">
                  <a:ln>
                    <a:noFill/>
                  </a:ln>
                  <a:solidFill>
                    <a:srgbClr val="111111"/>
                  </a:solidFill>
                  <a:effectLst/>
                  <a:uLnTx/>
                  <a:uFillTx/>
                  <a:latin typeface="Open Sauce"/>
                  <a:ea typeface="Open Sauce"/>
                  <a:cs typeface="Open Sauce"/>
                  <a:sym typeface="Open Sauce"/>
                </a:rPr>
                <a:t>The spatial heatmap of CDM (Light Absorption) shows that most ocean regions have low CDM values, indicating minimal absorption from dissolved organic matter and non-algal particles. Higher values are concentrated near coastal areas, particularly in the northeast, suggesting increased organic material input, likely from river discharge or biological activity.</a:t>
              </a:r>
            </a:p>
          </p:txBody>
        </p:sp>
      </p:grpSp>
    </p:spTree>
    <p:extLst>
      <p:ext uri="{BB962C8B-B14F-4D97-AF65-F5344CB8AC3E}">
        <p14:creationId xmlns:p14="http://schemas.microsoft.com/office/powerpoint/2010/main" val="28860490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E6F0FD"/>
        </a:solidFill>
        <a:effectLst/>
      </p:bgPr>
    </p:bg>
    <p:spTree>
      <p:nvGrpSpPr>
        <p:cNvPr id="1" name="">
          <a:extLst>
            <a:ext uri="{FF2B5EF4-FFF2-40B4-BE49-F238E27FC236}">
              <a16:creationId xmlns:a16="http://schemas.microsoft.com/office/drawing/2014/main" id="{63F8C000-544D-DAC9-D4F8-B15AC6412531}"/>
            </a:ext>
          </a:extLst>
        </p:cNvPr>
        <p:cNvGrpSpPr/>
        <p:nvPr/>
      </p:nvGrpSpPr>
      <p:grpSpPr>
        <a:xfrm>
          <a:off x="0" y="0"/>
          <a:ext cx="0" cy="0"/>
          <a:chOff x="0" y="0"/>
          <a:chExt cx="0" cy="0"/>
        </a:xfrm>
      </p:grpSpPr>
      <p:sp>
        <p:nvSpPr>
          <p:cNvPr id="2" name="AutoShape 2">
            <a:extLst>
              <a:ext uri="{FF2B5EF4-FFF2-40B4-BE49-F238E27FC236}">
                <a16:creationId xmlns:a16="http://schemas.microsoft.com/office/drawing/2014/main" id="{6FECBCB3-1FC3-54FF-3924-6FE06E992E1A}"/>
              </a:ext>
            </a:extLst>
          </p:cNvPr>
          <p:cNvSpPr/>
          <p:nvPr/>
        </p:nvSpPr>
        <p:spPr>
          <a:xfrm>
            <a:off x="1197665" y="9234488"/>
            <a:ext cx="16061635" cy="0"/>
          </a:xfrm>
          <a:prstGeom prst="line">
            <a:avLst/>
          </a:prstGeom>
          <a:ln w="47625" cap="flat">
            <a:solidFill>
              <a:srgbClr val="2A9DEC"/>
            </a:solidFill>
            <a:prstDash val="solid"/>
            <a:headEnd type="none" w="sm" len="sm"/>
            <a:tailEnd type="none" w="sm" len="sm"/>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3" name="Freeform 3">
            <a:extLst>
              <a:ext uri="{FF2B5EF4-FFF2-40B4-BE49-F238E27FC236}">
                <a16:creationId xmlns:a16="http://schemas.microsoft.com/office/drawing/2014/main" id="{376824B8-F481-2C23-9B65-A3146A9AAF5B}"/>
              </a:ext>
            </a:extLst>
          </p:cNvPr>
          <p:cNvSpPr/>
          <p:nvPr/>
        </p:nvSpPr>
        <p:spPr>
          <a:xfrm>
            <a:off x="16921370" y="991777"/>
            <a:ext cx="337930" cy="337930"/>
          </a:xfrm>
          <a:custGeom>
            <a:avLst/>
            <a:gdLst/>
            <a:ahLst/>
            <a:cxnLst/>
            <a:rect l="l" t="t" r="r" b="b"/>
            <a:pathLst>
              <a:path w="337930" h="337930">
                <a:moveTo>
                  <a:pt x="0" y="0"/>
                </a:moveTo>
                <a:lnTo>
                  <a:pt x="337930" y="0"/>
                </a:lnTo>
                <a:lnTo>
                  <a:pt x="337930" y="337930"/>
                </a:lnTo>
                <a:lnTo>
                  <a:pt x="0" y="337930"/>
                </a:lnTo>
                <a:lnTo>
                  <a:pt x="0" y="0"/>
                </a:lnTo>
                <a:close/>
              </a:path>
            </a:pathLst>
          </a:custGeom>
          <a:blipFill>
            <a:blip r:embed="rId2">
              <a:extLst>
                <a:ext uri="{96DAC541-7B7A-43D3-8B79-37D633B846F1}">
                  <asvg:svgBlip xmlns:asvg="http://schemas.microsoft.com/office/drawing/2016/SVG/main"/>
                </a:ext>
              </a:extLst>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4" name="Freeform 4">
            <a:extLst>
              <a:ext uri="{FF2B5EF4-FFF2-40B4-BE49-F238E27FC236}">
                <a16:creationId xmlns:a16="http://schemas.microsoft.com/office/drawing/2014/main" id="{749DEC2E-185D-7577-728D-EF49304E04FD}"/>
              </a:ext>
            </a:extLst>
          </p:cNvPr>
          <p:cNvSpPr/>
          <p:nvPr/>
        </p:nvSpPr>
        <p:spPr>
          <a:xfrm>
            <a:off x="6803847" y="1329707"/>
            <a:ext cx="10286487" cy="6686217"/>
          </a:xfrm>
          <a:custGeom>
            <a:avLst/>
            <a:gdLst/>
            <a:ahLst/>
            <a:cxnLst/>
            <a:rect l="l" t="t" r="r" b="b"/>
            <a:pathLst>
              <a:path w="10286487" h="6686217">
                <a:moveTo>
                  <a:pt x="0" y="0"/>
                </a:moveTo>
                <a:lnTo>
                  <a:pt x="10286488" y="0"/>
                </a:lnTo>
                <a:lnTo>
                  <a:pt x="10286488" y="6686216"/>
                </a:lnTo>
                <a:lnTo>
                  <a:pt x="0" y="6686216"/>
                </a:lnTo>
                <a:lnTo>
                  <a:pt x="0" y="0"/>
                </a:lnTo>
                <a:close/>
              </a:path>
            </a:pathLst>
          </a:custGeom>
          <a:blipFill>
            <a:blip>
              <a:extLst>
                <a:ext uri="{28A0092B-C50C-407E-A947-70E740481C1C}">
                  <a14:useLocalDpi xmlns:a14="http://schemas.microsoft.com/office/drawing/2010/main" val="0"/>
                </a:ext>
              </a:extLst>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grpSp>
        <p:nvGrpSpPr>
          <p:cNvPr id="5" name="Group 5">
            <a:extLst>
              <a:ext uri="{FF2B5EF4-FFF2-40B4-BE49-F238E27FC236}">
                <a16:creationId xmlns:a16="http://schemas.microsoft.com/office/drawing/2014/main" id="{AB6D4A43-3C21-E182-1928-F870774C8510}"/>
              </a:ext>
            </a:extLst>
          </p:cNvPr>
          <p:cNvGrpSpPr/>
          <p:nvPr/>
        </p:nvGrpSpPr>
        <p:grpSpPr>
          <a:xfrm>
            <a:off x="1028700" y="1690200"/>
            <a:ext cx="5525835" cy="6977325"/>
            <a:chOff x="0" y="0"/>
            <a:chExt cx="7367779" cy="9303100"/>
          </a:xfrm>
        </p:grpSpPr>
        <p:sp>
          <p:nvSpPr>
            <p:cNvPr id="6" name="TextBox 6">
              <a:extLst>
                <a:ext uri="{FF2B5EF4-FFF2-40B4-BE49-F238E27FC236}">
                  <a16:creationId xmlns:a16="http://schemas.microsoft.com/office/drawing/2014/main" id="{AF1A4DDD-408F-FF77-E1A0-1EEECBEB94D8}"/>
                </a:ext>
              </a:extLst>
            </p:cNvPr>
            <p:cNvSpPr txBox="1"/>
            <p:nvPr/>
          </p:nvSpPr>
          <p:spPr>
            <a:xfrm>
              <a:off x="0" y="0"/>
              <a:ext cx="7367779" cy="2614135"/>
            </a:xfrm>
            <a:prstGeom prst="rect">
              <a:avLst/>
            </a:prstGeom>
          </p:spPr>
          <p:txBody>
            <a:bodyPr lIns="0" tIns="0" rIns="0" bIns="0" rtlCol="0" anchor="t">
              <a:spAutoFit/>
            </a:bodyPr>
            <a:lstStyle/>
            <a:p>
              <a:pPr marL="0" marR="0" lvl="0" indent="0" algn="l" defTabSz="914400" rtl="0" eaLnBrk="1" fontAlgn="auto" latinLnBrk="0" hangingPunct="1">
                <a:lnSpc>
                  <a:spcPts val="5159"/>
                </a:lnSpc>
                <a:spcBef>
                  <a:spcPct val="0"/>
                </a:spcBef>
                <a:spcAft>
                  <a:spcPts val="0"/>
                </a:spcAft>
                <a:buClrTx/>
                <a:buSzTx/>
                <a:buFontTx/>
                <a:buNone/>
                <a:tabLst/>
                <a:defRPr/>
              </a:pPr>
              <a:r>
                <a:rPr kumimoji="0" lang="en-US" sz="4299" b="1" i="0" u="none" strike="noStrike" kern="1200" cap="none" spc="0" normalizeH="0" baseline="0" noProof="0">
                  <a:ln>
                    <a:noFill/>
                  </a:ln>
                  <a:solidFill>
                    <a:srgbClr val="111111"/>
                  </a:solidFill>
                  <a:effectLst/>
                  <a:uLnTx/>
                  <a:uFillTx/>
                  <a:latin typeface="Open Sauce Semi-Bold"/>
                  <a:ea typeface="Open Sauce Semi-Bold"/>
                  <a:cs typeface="Open Sauce Semi-Bold"/>
                  <a:sym typeface="Open Sauce Semi-Bold"/>
                </a:rPr>
                <a:t>Monthly Distribution of Light Scattering Backwards (BBP)</a:t>
              </a:r>
            </a:p>
          </p:txBody>
        </p:sp>
        <p:sp>
          <p:nvSpPr>
            <p:cNvPr id="7" name="TextBox 7">
              <a:extLst>
                <a:ext uri="{FF2B5EF4-FFF2-40B4-BE49-F238E27FC236}">
                  <a16:creationId xmlns:a16="http://schemas.microsoft.com/office/drawing/2014/main" id="{5DAE5A8A-9AAF-AC2C-F3A6-A35B3AE8A142}"/>
                </a:ext>
              </a:extLst>
            </p:cNvPr>
            <p:cNvSpPr txBox="1"/>
            <p:nvPr/>
          </p:nvSpPr>
          <p:spPr>
            <a:xfrm>
              <a:off x="0" y="3120211"/>
              <a:ext cx="5994333" cy="6182889"/>
            </a:xfrm>
            <a:prstGeom prst="rect">
              <a:avLst/>
            </a:prstGeom>
          </p:spPr>
          <p:txBody>
            <a:bodyPr lIns="0" tIns="0" rIns="0" bIns="0" rtlCol="0" anchor="t">
              <a:spAutoFit/>
            </a:bodyPr>
            <a:lstStyle/>
            <a:p>
              <a:pPr marL="0" marR="0" lvl="0" indent="0" algn="l" defTabSz="914400" rtl="0" eaLnBrk="1" fontAlgn="auto" latinLnBrk="0" hangingPunct="1">
                <a:lnSpc>
                  <a:spcPts val="2800"/>
                </a:lnSpc>
                <a:spcBef>
                  <a:spcPts val="0"/>
                </a:spcBef>
                <a:spcAft>
                  <a:spcPts val="0"/>
                </a:spcAft>
                <a:buClrTx/>
                <a:buSzTx/>
                <a:buFontTx/>
                <a:buNone/>
                <a:tabLst/>
                <a:defRPr/>
              </a:pPr>
              <a:r>
                <a:rPr kumimoji="0" lang="en-US" sz="2000" b="0" i="0" u="none" strike="noStrike" kern="1200" cap="none" spc="0" normalizeH="0" baseline="0" noProof="0">
                  <a:ln>
                    <a:noFill/>
                  </a:ln>
                  <a:solidFill>
                    <a:srgbClr val="111111"/>
                  </a:solidFill>
                  <a:effectLst/>
                  <a:uLnTx/>
                  <a:uFillTx/>
                  <a:latin typeface="Open Sauce"/>
                  <a:ea typeface="Open Sauce"/>
                  <a:cs typeface="Open Sauce"/>
                  <a:sym typeface="Open Sauce"/>
                </a:rPr>
                <a:t>For BBP (Light Scattering), the monthly distribution shows higher median values in January, gradually decreasing through mid-year before slightly increasing again in November. The data is highly skewed, with long upper whiskers indicating the presence of extreme outliers in all months. This suggests seasonal variations in particle backscattering, possibly influenced by biological productivity or sediment resuspension.</a:t>
              </a:r>
            </a:p>
          </p:txBody>
        </p:sp>
      </p:grpSp>
    </p:spTree>
    <p:extLst>
      <p:ext uri="{BB962C8B-B14F-4D97-AF65-F5344CB8AC3E}">
        <p14:creationId xmlns:p14="http://schemas.microsoft.com/office/powerpoint/2010/main" val="20926185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E6F0FD"/>
        </a:solidFill>
        <a:effectLst/>
      </p:bgPr>
    </p:bg>
    <p:spTree>
      <p:nvGrpSpPr>
        <p:cNvPr id="1" name="">
          <a:extLst>
            <a:ext uri="{FF2B5EF4-FFF2-40B4-BE49-F238E27FC236}">
              <a16:creationId xmlns:a16="http://schemas.microsoft.com/office/drawing/2014/main" id="{7BC92AF8-A8BD-4BBB-1830-5B2446D3353D}"/>
            </a:ext>
          </a:extLst>
        </p:cNvPr>
        <p:cNvGrpSpPr/>
        <p:nvPr/>
      </p:nvGrpSpPr>
      <p:grpSpPr>
        <a:xfrm>
          <a:off x="0" y="0"/>
          <a:ext cx="0" cy="0"/>
          <a:chOff x="0" y="0"/>
          <a:chExt cx="0" cy="0"/>
        </a:xfrm>
      </p:grpSpPr>
      <p:sp>
        <p:nvSpPr>
          <p:cNvPr id="2" name="AutoShape 2">
            <a:extLst>
              <a:ext uri="{FF2B5EF4-FFF2-40B4-BE49-F238E27FC236}">
                <a16:creationId xmlns:a16="http://schemas.microsoft.com/office/drawing/2014/main" id="{15BF5DC1-47C0-3E68-5797-173F861A9C71}"/>
              </a:ext>
            </a:extLst>
          </p:cNvPr>
          <p:cNvSpPr/>
          <p:nvPr/>
        </p:nvSpPr>
        <p:spPr>
          <a:xfrm>
            <a:off x="1197665" y="9234488"/>
            <a:ext cx="16061635" cy="0"/>
          </a:xfrm>
          <a:prstGeom prst="line">
            <a:avLst/>
          </a:prstGeom>
          <a:ln w="47625" cap="flat">
            <a:solidFill>
              <a:srgbClr val="2A9DEC"/>
            </a:solidFill>
            <a:prstDash val="solid"/>
            <a:headEnd type="none" w="sm" len="sm"/>
            <a:tailEnd type="none" w="sm" len="sm"/>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3" name="Freeform 3">
            <a:extLst>
              <a:ext uri="{FF2B5EF4-FFF2-40B4-BE49-F238E27FC236}">
                <a16:creationId xmlns:a16="http://schemas.microsoft.com/office/drawing/2014/main" id="{6BBB95C5-4FF7-CEA2-A063-BA7F0A36B5CB}"/>
              </a:ext>
            </a:extLst>
          </p:cNvPr>
          <p:cNvSpPr/>
          <p:nvPr/>
        </p:nvSpPr>
        <p:spPr>
          <a:xfrm>
            <a:off x="16921370" y="991777"/>
            <a:ext cx="337930" cy="337930"/>
          </a:xfrm>
          <a:custGeom>
            <a:avLst/>
            <a:gdLst/>
            <a:ahLst/>
            <a:cxnLst/>
            <a:rect l="l" t="t" r="r" b="b"/>
            <a:pathLst>
              <a:path w="337930" h="337930">
                <a:moveTo>
                  <a:pt x="0" y="0"/>
                </a:moveTo>
                <a:lnTo>
                  <a:pt x="337930" y="0"/>
                </a:lnTo>
                <a:lnTo>
                  <a:pt x="337930" y="337930"/>
                </a:lnTo>
                <a:lnTo>
                  <a:pt x="0" y="337930"/>
                </a:lnTo>
                <a:lnTo>
                  <a:pt x="0" y="0"/>
                </a:lnTo>
                <a:close/>
              </a:path>
            </a:pathLst>
          </a:custGeom>
          <a:blipFill>
            <a:blip r:embed="rId2">
              <a:extLst>
                <a:ext uri="{96DAC541-7B7A-43D3-8B79-37D633B846F1}">
                  <asvg:svgBlip xmlns:asvg="http://schemas.microsoft.com/office/drawing/2016/SVG/main"/>
                </a:ext>
              </a:extLst>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4" name="Freeform 4">
            <a:extLst>
              <a:ext uri="{FF2B5EF4-FFF2-40B4-BE49-F238E27FC236}">
                <a16:creationId xmlns:a16="http://schemas.microsoft.com/office/drawing/2014/main" id="{9F9B94B8-4426-3EAC-922E-72D02D5BEC33}"/>
              </a:ext>
            </a:extLst>
          </p:cNvPr>
          <p:cNvSpPr/>
          <p:nvPr/>
        </p:nvSpPr>
        <p:spPr>
          <a:xfrm>
            <a:off x="6993548" y="1329707"/>
            <a:ext cx="9927821" cy="6471673"/>
          </a:xfrm>
          <a:custGeom>
            <a:avLst/>
            <a:gdLst/>
            <a:ahLst/>
            <a:cxnLst/>
            <a:rect l="l" t="t" r="r" b="b"/>
            <a:pathLst>
              <a:path w="9927821" h="6471673">
                <a:moveTo>
                  <a:pt x="0" y="0"/>
                </a:moveTo>
                <a:lnTo>
                  <a:pt x="9927822" y="0"/>
                </a:lnTo>
                <a:lnTo>
                  <a:pt x="9927822" y="6471672"/>
                </a:lnTo>
                <a:lnTo>
                  <a:pt x="0" y="6471672"/>
                </a:lnTo>
                <a:lnTo>
                  <a:pt x="0" y="0"/>
                </a:lnTo>
                <a:close/>
              </a:path>
            </a:pathLst>
          </a:custGeom>
          <a:blipFill>
            <a:blip>
              <a:extLst>
                <a:ext uri="{28A0092B-C50C-407E-A947-70E740481C1C}">
                  <a14:useLocalDpi xmlns:a14="http://schemas.microsoft.com/office/drawing/2010/main" val="0"/>
                </a:ext>
              </a:extLst>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grpSp>
        <p:nvGrpSpPr>
          <p:cNvPr id="5" name="Group 5">
            <a:extLst>
              <a:ext uri="{FF2B5EF4-FFF2-40B4-BE49-F238E27FC236}">
                <a16:creationId xmlns:a16="http://schemas.microsoft.com/office/drawing/2014/main" id="{66DB14CC-826E-2696-56B3-120BE638DCD6}"/>
              </a:ext>
            </a:extLst>
          </p:cNvPr>
          <p:cNvGrpSpPr/>
          <p:nvPr/>
        </p:nvGrpSpPr>
        <p:grpSpPr>
          <a:xfrm>
            <a:off x="1028700" y="2259319"/>
            <a:ext cx="5525835" cy="6178714"/>
            <a:chOff x="0" y="9525"/>
            <a:chExt cx="7367779" cy="8238284"/>
          </a:xfrm>
        </p:grpSpPr>
        <p:sp>
          <p:nvSpPr>
            <p:cNvPr id="6" name="TextBox 6">
              <a:extLst>
                <a:ext uri="{FF2B5EF4-FFF2-40B4-BE49-F238E27FC236}">
                  <a16:creationId xmlns:a16="http://schemas.microsoft.com/office/drawing/2014/main" id="{F66E9BA2-669C-1E1B-5B2D-7F735807233B}"/>
                </a:ext>
              </a:extLst>
            </p:cNvPr>
            <p:cNvSpPr txBox="1"/>
            <p:nvPr/>
          </p:nvSpPr>
          <p:spPr>
            <a:xfrm>
              <a:off x="0" y="9525"/>
              <a:ext cx="7367779" cy="2962275"/>
            </a:xfrm>
            <a:prstGeom prst="rect">
              <a:avLst/>
            </a:prstGeom>
          </p:spPr>
          <p:txBody>
            <a:bodyPr lIns="0" tIns="0" rIns="0" bIns="0" rtlCol="0" anchor="t">
              <a:spAutoFit/>
            </a:bodyPr>
            <a:lstStyle/>
            <a:p>
              <a:pPr marL="0" marR="0" lvl="0" indent="0" algn="l" defTabSz="914400" rtl="0" eaLnBrk="1" fontAlgn="auto" latinLnBrk="0" hangingPunct="1">
                <a:lnSpc>
                  <a:spcPts val="5880"/>
                </a:lnSpc>
                <a:spcBef>
                  <a:spcPct val="0"/>
                </a:spcBef>
                <a:spcAft>
                  <a:spcPts val="0"/>
                </a:spcAft>
                <a:buClrTx/>
                <a:buSzTx/>
                <a:buFontTx/>
                <a:buNone/>
                <a:tabLst/>
                <a:defRPr/>
              </a:pPr>
              <a:r>
                <a:rPr kumimoji="0" lang="en-US" sz="4900" b="1" i="0" u="none" strike="noStrike" kern="1200" cap="none" spc="0" normalizeH="0" baseline="0" noProof="0">
                  <a:ln>
                    <a:noFill/>
                  </a:ln>
                  <a:solidFill>
                    <a:srgbClr val="111111"/>
                  </a:solidFill>
                  <a:effectLst/>
                  <a:uLnTx/>
                  <a:uFillTx/>
                  <a:latin typeface="Open Sauce Semi-Bold"/>
                  <a:ea typeface="Open Sauce Semi-Bold"/>
                  <a:cs typeface="Open Sauce Semi-Bold"/>
                  <a:sym typeface="Open Sauce Semi-Bold"/>
                </a:rPr>
                <a:t>Histogram of BBP Measurement Uncertainty</a:t>
              </a:r>
            </a:p>
          </p:txBody>
        </p:sp>
        <p:sp>
          <p:nvSpPr>
            <p:cNvPr id="7" name="TextBox 7">
              <a:extLst>
                <a:ext uri="{FF2B5EF4-FFF2-40B4-BE49-F238E27FC236}">
                  <a16:creationId xmlns:a16="http://schemas.microsoft.com/office/drawing/2014/main" id="{2658FC12-65F3-7ABC-2E87-B1FA00A24E26}"/>
                </a:ext>
              </a:extLst>
            </p:cNvPr>
            <p:cNvSpPr txBox="1"/>
            <p:nvPr/>
          </p:nvSpPr>
          <p:spPr>
            <a:xfrm>
              <a:off x="0" y="3501211"/>
              <a:ext cx="7367778" cy="4746598"/>
            </a:xfrm>
            <a:prstGeom prst="rect">
              <a:avLst/>
            </a:prstGeom>
          </p:spPr>
          <p:txBody>
            <a:bodyPr wrap="square" lIns="0" tIns="0" rIns="0" bIns="0" rtlCol="0" anchor="t">
              <a:spAutoFit/>
            </a:bodyPr>
            <a:lstStyle/>
            <a:p>
              <a:pPr marL="0" marR="0" lvl="0" indent="0" algn="l" defTabSz="914400" rtl="0" eaLnBrk="1" fontAlgn="auto" latinLnBrk="0" hangingPunct="1">
                <a:lnSpc>
                  <a:spcPts val="2800"/>
                </a:lnSpc>
                <a:spcBef>
                  <a:spcPts val="0"/>
                </a:spcBef>
                <a:spcAft>
                  <a:spcPts val="0"/>
                </a:spcAft>
                <a:buClrTx/>
                <a:buSzTx/>
                <a:buFontTx/>
                <a:buNone/>
                <a:tabLst/>
                <a:defRPr/>
              </a:pPr>
              <a:r>
                <a:rPr kumimoji="0" lang="en-US" sz="2000" b="0" i="0" u="none" strike="noStrike" kern="1200" cap="none" spc="0" normalizeH="0" baseline="0" noProof="0">
                  <a:ln>
                    <a:noFill/>
                  </a:ln>
                  <a:solidFill>
                    <a:srgbClr val="111111"/>
                  </a:solidFill>
                  <a:effectLst/>
                  <a:uLnTx/>
                  <a:uFillTx/>
                  <a:latin typeface="Open Sauce"/>
                  <a:ea typeface="Open Sauce"/>
                  <a:cs typeface="Open Sauce"/>
                  <a:sym typeface="Open Sauce"/>
                </a:rPr>
                <a:t>For BBP Measurement Uncertainty, the histogram shows a multimodal distribution, with distinct peaks around 20, 30, and 40 m⁻¹. This suggests the presence of multiple sources of measurement variability, possibly due to different observational conditions or processing methods. The distribution indicates that uncertainty is not uniform, with some values occurring much more frequently than others.</a:t>
              </a:r>
            </a:p>
          </p:txBody>
        </p:sp>
      </p:grpSp>
    </p:spTree>
    <p:extLst>
      <p:ext uri="{BB962C8B-B14F-4D97-AF65-F5344CB8AC3E}">
        <p14:creationId xmlns:p14="http://schemas.microsoft.com/office/powerpoint/2010/main" val="7228389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E6F0FD"/>
        </a:solidFill>
        <a:effectLst/>
      </p:bgPr>
    </p:bg>
    <p:spTree>
      <p:nvGrpSpPr>
        <p:cNvPr id="1" name="">
          <a:extLst>
            <a:ext uri="{FF2B5EF4-FFF2-40B4-BE49-F238E27FC236}">
              <a16:creationId xmlns:a16="http://schemas.microsoft.com/office/drawing/2014/main" id="{159FD8DC-2312-9212-A42B-C8C247717060}"/>
            </a:ext>
          </a:extLst>
        </p:cNvPr>
        <p:cNvGrpSpPr/>
        <p:nvPr/>
      </p:nvGrpSpPr>
      <p:grpSpPr>
        <a:xfrm>
          <a:off x="0" y="0"/>
          <a:ext cx="0" cy="0"/>
          <a:chOff x="0" y="0"/>
          <a:chExt cx="0" cy="0"/>
        </a:xfrm>
      </p:grpSpPr>
      <p:sp>
        <p:nvSpPr>
          <p:cNvPr id="2" name="AutoShape 2">
            <a:extLst>
              <a:ext uri="{FF2B5EF4-FFF2-40B4-BE49-F238E27FC236}">
                <a16:creationId xmlns:a16="http://schemas.microsoft.com/office/drawing/2014/main" id="{614EC0B1-2BBE-F04F-AFD1-21392FC76F63}"/>
              </a:ext>
            </a:extLst>
          </p:cNvPr>
          <p:cNvSpPr/>
          <p:nvPr/>
        </p:nvSpPr>
        <p:spPr>
          <a:xfrm>
            <a:off x="1197665" y="9234488"/>
            <a:ext cx="16061635" cy="0"/>
          </a:xfrm>
          <a:prstGeom prst="line">
            <a:avLst/>
          </a:prstGeom>
          <a:ln w="47625" cap="flat">
            <a:solidFill>
              <a:srgbClr val="2A9DEC"/>
            </a:solidFill>
            <a:prstDash val="solid"/>
            <a:headEnd type="none" w="sm" len="sm"/>
            <a:tailEnd type="none" w="sm" len="sm"/>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3" name="Freeform 3">
            <a:extLst>
              <a:ext uri="{FF2B5EF4-FFF2-40B4-BE49-F238E27FC236}">
                <a16:creationId xmlns:a16="http://schemas.microsoft.com/office/drawing/2014/main" id="{65F63E9C-6970-7623-761E-B5EBED8EE15E}"/>
              </a:ext>
            </a:extLst>
          </p:cNvPr>
          <p:cNvSpPr/>
          <p:nvPr/>
        </p:nvSpPr>
        <p:spPr>
          <a:xfrm>
            <a:off x="16921370" y="991777"/>
            <a:ext cx="337930" cy="337930"/>
          </a:xfrm>
          <a:custGeom>
            <a:avLst/>
            <a:gdLst/>
            <a:ahLst/>
            <a:cxnLst/>
            <a:rect l="l" t="t" r="r" b="b"/>
            <a:pathLst>
              <a:path w="337930" h="337930">
                <a:moveTo>
                  <a:pt x="0" y="0"/>
                </a:moveTo>
                <a:lnTo>
                  <a:pt x="337930" y="0"/>
                </a:lnTo>
                <a:lnTo>
                  <a:pt x="337930" y="337930"/>
                </a:lnTo>
                <a:lnTo>
                  <a:pt x="0" y="337930"/>
                </a:lnTo>
                <a:lnTo>
                  <a:pt x="0" y="0"/>
                </a:lnTo>
                <a:close/>
              </a:path>
            </a:pathLst>
          </a:custGeom>
          <a:blipFill>
            <a:blip r:embed="rId2">
              <a:extLst>
                <a:ext uri="{96DAC541-7B7A-43D3-8B79-37D633B846F1}">
                  <asvg:svgBlip xmlns:asvg="http://schemas.microsoft.com/office/drawing/2016/SVG/main"/>
                </a:ext>
              </a:extLst>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4" name="Freeform 4">
            <a:extLst>
              <a:ext uri="{FF2B5EF4-FFF2-40B4-BE49-F238E27FC236}">
                <a16:creationId xmlns:a16="http://schemas.microsoft.com/office/drawing/2014/main" id="{5875B98E-FBF7-8B2D-E30E-CE9645B36C1E}"/>
              </a:ext>
            </a:extLst>
          </p:cNvPr>
          <p:cNvSpPr/>
          <p:nvPr/>
        </p:nvSpPr>
        <p:spPr>
          <a:xfrm>
            <a:off x="8623342" y="560056"/>
            <a:ext cx="7675770" cy="7837650"/>
          </a:xfrm>
          <a:custGeom>
            <a:avLst/>
            <a:gdLst/>
            <a:ahLst/>
            <a:cxnLst/>
            <a:rect l="l" t="t" r="r" b="b"/>
            <a:pathLst>
              <a:path w="7675770" h="7837650">
                <a:moveTo>
                  <a:pt x="0" y="0"/>
                </a:moveTo>
                <a:lnTo>
                  <a:pt x="7675771" y="0"/>
                </a:lnTo>
                <a:lnTo>
                  <a:pt x="7675771" y="7837649"/>
                </a:lnTo>
                <a:lnTo>
                  <a:pt x="0" y="7837649"/>
                </a:lnTo>
                <a:lnTo>
                  <a:pt x="0" y="0"/>
                </a:lnTo>
                <a:close/>
              </a:path>
            </a:pathLst>
          </a:custGeom>
          <a:blipFill>
            <a:blip>
              <a:extLst>
                <a:ext uri="{28A0092B-C50C-407E-A947-70E740481C1C}">
                  <a14:useLocalDpi xmlns:a14="http://schemas.microsoft.com/office/drawing/2010/main" val="0"/>
                </a:ext>
              </a:extLst>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grpSp>
        <p:nvGrpSpPr>
          <p:cNvPr id="5" name="Group 5">
            <a:extLst>
              <a:ext uri="{FF2B5EF4-FFF2-40B4-BE49-F238E27FC236}">
                <a16:creationId xmlns:a16="http://schemas.microsoft.com/office/drawing/2014/main" id="{A3083710-8DE7-665E-7D02-4B95267D7717}"/>
              </a:ext>
            </a:extLst>
          </p:cNvPr>
          <p:cNvGrpSpPr/>
          <p:nvPr/>
        </p:nvGrpSpPr>
        <p:grpSpPr>
          <a:xfrm>
            <a:off x="1028700" y="2083106"/>
            <a:ext cx="5829300" cy="6896859"/>
            <a:chOff x="0" y="9525"/>
            <a:chExt cx="7772399" cy="9195811"/>
          </a:xfrm>
        </p:grpSpPr>
        <p:sp>
          <p:nvSpPr>
            <p:cNvPr id="6" name="TextBox 6">
              <a:extLst>
                <a:ext uri="{FF2B5EF4-FFF2-40B4-BE49-F238E27FC236}">
                  <a16:creationId xmlns:a16="http://schemas.microsoft.com/office/drawing/2014/main" id="{AA5B5B90-A5B0-D1F7-0A7D-357B8CAEA04D}"/>
                </a:ext>
              </a:extLst>
            </p:cNvPr>
            <p:cNvSpPr txBox="1"/>
            <p:nvPr/>
          </p:nvSpPr>
          <p:spPr>
            <a:xfrm>
              <a:off x="0" y="9525"/>
              <a:ext cx="7367779" cy="2962275"/>
            </a:xfrm>
            <a:prstGeom prst="rect">
              <a:avLst/>
            </a:prstGeom>
          </p:spPr>
          <p:txBody>
            <a:bodyPr lIns="0" tIns="0" rIns="0" bIns="0" rtlCol="0" anchor="t">
              <a:spAutoFit/>
            </a:bodyPr>
            <a:lstStyle/>
            <a:p>
              <a:pPr marL="0" marR="0" lvl="0" indent="0" algn="l" defTabSz="914400" rtl="0" eaLnBrk="1" fontAlgn="auto" latinLnBrk="0" hangingPunct="1">
                <a:lnSpc>
                  <a:spcPts val="5880"/>
                </a:lnSpc>
                <a:spcBef>
                  <a:spcPct val="0"/>
                </a:spcBef>
                <a:spcAft>
                  <a:spcPts val="0"/>
                </a:spcAft>
                <a:buClrTx/>
                <a:buSzTx/>
                <a:buFontTx/>
                <a:buNone/>
                <a:tabLst/>
                <a:defRPr/>
              </a:pPr>
              <a:r>
                <a:rPr kumimoji="0" lang="en-US" sz="4900" b="1" i="0" u="none" strike="noStrike" kern="1200" cap="none" spc="0" normalizeH="0" baseline="0" noProof="0">
                  <a:ln>
                    <a:noFill/>
                  </a:ln>
                  <a:solidFill>
                    <a:srgbClr val="111111"/>
                  </a:solidFill>
                  <a:effectLst/>
                  <a:uLnTx/>
                  <a:uFillTx/>
                  <a:latin typeface="Open Sauce Semi-Bold"/>
                  <a:ea typeface="Open Sauce Semi-Bold"/>
                  <a:cs typeface="Open Sauce Semi-Bold"/>
                  <a:sym typeface="Open Sauce Semi-Bold"/>
                </a:rPr>
                <a:t>3D Scatter Plot of BBP Across Locations</a:t>
              </a:r>
            </a:p>
          </p:txBody>
        </p:sp>
        <p:sp>
          <p:nvSpPr>
            <p:cNvPr id="7" name="TextBox 7">
              <a:extLst>
                <a:ext uri="{FF2B5EF4-FFF2-40B4-BE49-F238E27FC236}">
                  <a16:creationId xmlns:a16="http://schemas.microsoft.com/office/drawing/2014/main" id="{202FC19A-F414-FFC1-67FB-7A567F566D89}"/>
                </a:ext>
              </a:extLst>
            </p:cNvPr>
            <p:cNvSpPr txBox="1"/>
            <p:nvPr/>
          </p:nvSpPr>
          <p:spPr>
            <a:xfrm>
              <a:off x="0" y="3501211"/>
              <a:ext cx="7772399" cy="5704125"/>
            </a:xfrm>
            <a:prstGeom prst="rect">
              <a:avLst/>
            </a:prstGeom>
          </p:spPr>
          <p:txBody>
            <a:bodyPr wrap="square" lIns="0" tIns="0" rIns="0" bIns="0" rtlCol="0" anchor="t">
              <a:spAutoFit/>
            </a:bodyPr>
            <a:lstStyle/>
            <a:p>
              <a:pPr marL="0" marR="0" lvl="0" indent="0" algn="l" defTabSz="914400" rtl="0" eaLnBrk="1" fontAlgn="auto" latinLnBrk="0" hangingPunct="1">
                <a:lnSpc>
                  <a:spcPts val="2800"/>
                </a:lnSpc>
                <a:spcBef>
                  <a:spcPts val="0"/>
                </a:spcBef>
                <a:spcAft>
                  <a:spcPts val="0"/>
                </a:spcAft>
                <a:buClrTx/>
                <a:buSzTx/>
                <a:buFontTx/>
                <a:buNone/>
                <a:tabLst/>
                <a:defRPr/>
              </a:pPr>
              <a:r>
                <a:rPr kumimoji="0" lang="en-US" sz="2000" b="0" i="0" u="none" strike="noStrike" kern="1200" cap="none" spc="0" normalizeH="0" baseline="0" noProof="0">
                  <a:ln>
                    <a:noFill/>
                  </a:ln>
                  <a:solidFill>
                    <a:srgbClr val="111111"/>
                  </a:solidFill>
                  <a:effectLst/>
                  <a:uLnTx/>
                  <a:uFillTx/>
                  <a:latin typeface="Open Sauce"/>
                  <a:ea typeface="Open Sauce"/>
                  <a:cs typeface="Open Sauce"/>
                  <a:sym typeface="Open Sauce"/>
                </a:rPr>
                <a:t>The 3D scatter plot of BBP (Light Scattering) across locations shows strong spatial variability. Higher BBP values (red regions) are concentrated in specific areas, likely near coastal zones, suggesting increased particle presence from biological activity or sediment resuspension. Lower BBP values (blue regions) dominate offshore areas, indicating clearer waters with minimal scattering. The vertical structure suggests localized variations, possibly driven by seasonal or oceanographic processes.</a:t>
              </a:r>
            </a:p>
          </p:txBody>
        </p:sp>
      </p:grpSp>
      <p:sp>
        <p:nvSpPr>
          <p:cNvPr id="8" name="Rectangle 7">
            <a:extLst>
              <a:ext uri="{FF2B5EF4-FFF2-40B4-BE49-F238E27FC236}">
                <a16:creationId xmlns:a16="http://schemas.microsoft.com/office/drawing/2014/main" id="{69C221AA-C892-1475-23C4-2C9A7D327781}"/>
              </a:ext>
            </a:extLst>
          </p:cNvPr>
          <p:cNvSpPr/>
          <p:nvPr/>
        </p:nvSpPr>
        <p:spPr>
          <a:xfrm>
            <a:off x="12192000" y="631310"/>
            <a:ext cx="533400" cy="36139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a:solidFill>
                  <a:schemeClr val="tx1"/>
                </a:solidFill>
              </a:rPr>
              <a:t>BBP</a:t>
            </a:r>
            <a:endParaRPr lang="en-US" sz="1200" b="1">
              <a:solidFill>
                <a:schemeClr val="tx1"/>
              </a:solidFill>
            </a:endParaRPr>
          </a:p>
        </p:txBody>
      </p:sp>
    </p:spTree>
    <p:extLst>
      <p:ext uri="{BB962C8B-B14F-4D97-AF65-F5344CB8AC3E}">
        <p14:creationId xmlns:p14="http://schemas.microsoft.com/office/powerpoint/2010/main" val="8005291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E6F0FD"/>
        </a:solidFill>
        <a:effectLst/>
      </p:bgPr>
    </p:bg>
    <p:spTree>
      <p:nvGrpSpPr>
        <p:cNvPr id="1" name="">
          <a:extLst>
            <a:ext uri="{FF2B5EF4-FFF2-40B4-BE49-F238E27FC236}">
              <a16:creationId xmlns:a16="http://schemas.microsoft.com/office/drawing/2014/main" id="{77AD18BE-BDF9-8665-8E28-60CEB555249B}"/>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F0003F9F-599C-3AC0-10E3-CC2C23AD3F1C}"/>
              </a:ext>
            </a:extLst>
          </p:cNvPr>
          <p:cNvGrpSpPr/>
          <p:nvPr/>
        </p:nvGrpSpPr>
        <p:grpSpPr>
          <a:xfrm>
            <a:off x="5507375" y="4570848"/>
            <a:ext cx="8273637" cy="1616074"/>
            <a:chOff x="0" y="0"/>
            <a:chExt cx="11031516" cy="2154766"/>
          </a:xfrm>
        </p:grpSpPr>
        <p:sp>
          <p:nvSpPr>
            <p:cNvPr id="3" name="TextBox 3">
              <a:extLst>
                <a:ext uri="{FF2B5EF4-FFF2-40B4-BE49-F238E27FC236}">
                  <a16:creationId xmlns:a16="http://schemas.microsoft.com/office/drawing/2014/main" id="{F6A2C896-6696-5827-CAD5-FAD7A94CB6D0}"/>
                </a:ext>
              </a:extLst>
            </p:cNvPr>
            <p:cNvSpPr txBox="1"/>
            <p:nvPr/>
          </p:nvSpPr>
          <p:spPr>
            <a:xfrm>
              <a:off x="0" y="1704975"/>
              <a:ext cx="11031516" cy="449791"/>
            </a:xfrm>
            <a:prstGeom prst="rect">
              <a:avLst/>
            </a:prstGeom>
          </p:spPr>
          <p:txBody>
            <a:bodyPr lIns="0" tIns="0" rIns="0" bIns="0" rtlCol="0" anchor="t">
              <a:spAutoFit/>
            </a:bodyPr>
            <a:lstStyle/>
            <a:p>
              <a:pPr marL="0" marR="0" lvl="0" indent="0" algn="l" defTabSz="914400" rtl="0" eaLnBrk="1" fontAlgn="auto" latinLnBrk="0" hangingPunct="1">
                <a:lnSpc>
                  <a:spcPts val="28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4" name="TextBox 4">
              <a:extLst>
                <a:ext uri="{FF2B5EF4-FFF2-40B4-BE49-F238E27FC236}">
                  <a16:creationId xmlns:a16="http://schemas.microsoft.com/office/drawing/2014/main" id="{C2560E96-840B-DE2B-93E5-C610469E657E}"/>
                </a:ext>
              </a:extLst>
            </p:cNvPr>
            <p:cNvSpPr txBox="1"/>
            <p:nvPr/>
          </p:nvSpPr>
          <p:spPr>
            <a:xfrm>
              <a:off x="0" y="9525"/>
              <a:ext cx="11031516" cy="981075"/>
            </a:xfrm>
            <a:prstGeom prst="rect">
              <a:avLst/>
            </a:prstGeom>
          </p:spPr>
          <p:txBody>
            <a:bodyPr lIns="0" tIns="0" rIns="0" bIns="0" rtlCol="0" anchor="t">
              <a:spAutoFit/>
            </a:bodyPr>
            <a:lstStyle/>
            <a:p>
              <a:pPr marL="0" marR="0" lvl="0" indent="0" algn="l" defTabSz="914400" rtl="0" eaLnBrk="1" fontAlgn="auto" latinLnBrk="0" hangingPunct="1">
                <a:lnSpc>
                  <a:spcPts val="5880"/>
                </a:lnSpc>
                <a:spcBef>
                  <a:spcPct val="0"/>
                </a:spcBef>
                <a:spcAft>
                  <a:spcPts val="0"/>
                </a:spcAft>
                <a:buClrTx/>
                <a:buSzTx/>
                <a:buFontTx/>
                <a:buNone/>
                <a:tabLst/>
                <a:defRPr/>
              </a:pPr>
              <a:r>
                <a:rPr kumimoji="0" lang="en-US" sz="4900" b="1" i="0" u="none" strike="noStrike" kern="1200" cap="none" spc="0" normalizeH="0" baseline="0" noProof="0">
                  <a:ln>
                    <a:noFill/>
                  </a:ln>
                  <a:solidFill>
                    <a:srgbClr val="111111"/>
                  </a:solidFill>
                  <a:effectLst/>
                  <a:uLnTx/>
                  <a:uFillTx/>
                  <a:latin typeface="Open Sauce Semi-Bold"/>
                  <a:ea typeface="Open Sauce Semi-Bold"/>
                  <a:cs typeface="Open Sauce Semi-Bold"/>
                  <a:sym typeface="Open Sauce Semi-Bold"/>
                </a:rPr>
                <a:t>Reflectance Visualization</a:t>
              </a:r>
            </a:p>
          </p:txBody>
        </p:sp>
      </p:grpSp>
      <p:sp>
        <p:nvSpPr>
          <p:cNvPr id="5" name="Freeform 5">
            <a:extLst>
              <a:ext uri="{FF2B5EF4-FFF2-40B4-BE49-F238E27FC236}">
                <a16:creationId xmlns:a16="http://schemas.microsoft.com/office/drawing/2014/main" id="{79DEEAEE-4841-1D6E-C168-44BEF1926173}"/>
              </a:ext>
            </a:extLst>
          </p:cNvPr>
          <p:cNvSpPr/>
          <p:nvPr/>
        </p:nvSpPr>
        <p:spPr>
          <a:xfrm>
            <a:off x="16921370" y="991777"/>
            <a:ext cx="337930" cy="337930"/>
          </a:xfrm>
          <a:custGeom>
            <a:avLst/>
            <a:gdLst/>
            <a:ahLst/>
            <a:cxnLst/>
            <a:rect l="l" t="t" r="r" b="b"/>
            <a:pathLst>
              <a:path w="337930" h="337930">
                <a:moveTo>
                  <a:pt x="0" y="0"/>
                </a:moveTo>
                <a:lnTo>
                  <a:pt x="337930" y="0"/>
                </a:lnTo>
                <a:lnTo>
                  <a:pt x="337930" y="337930"/>
                </a:lnTo>
                <a:lnTo>
                  <a:pt x="0" y="337930"/>
                </a:lnTo>
                <a:lnTo>
                  <a:pt x="0" y="0"/>
                </a:lnTo>
                <a:close/>
              </a:path>
            </a:pathLst>
          </a:custGeom>
          <a:blipFill>
            <a:blip r:embed="rId2">
              <a:extLst>
                <a:ext uri="{96DAC541-7B7A-43D3-8B79-37D633B846F1}">
                  <asvg:svgBlip xmlns:asvg="http://schemas.microsoft.com/office/drawing/2016/SVG/main"/>
                </a:ext>
              </a:extLst>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0809051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E6F0FD"/>
        </a:solidFill>
        <a:effectLst/>
      </p:bgPr>
    </p:bg>
    <p:spTree>
      <p:nvGrpSpPr>
        <p:cNvPr id="1" name="">
          <a:extLst>
            <a:ext uri="{FF2B5EF4-FFF2-40B4-BE49-F238E27FC236}">
              <a16:creationId xmlns:a16="http://schemas.microsoft.com/office/drawing/2014/main" id="{EC9938D9-6298-AC0F-95B6-7D0D8F5B1343}"/>
            </a:ext>
          </a:extLst>
        </p:cNvPr>
        <p:cNvGrpSpPr/>
        <p:nvPr/>
      </p:nvGrpSpPr>
      <p:grpSpPr>
        <a:xfrm>
          <a:off x="0" y="0"/>
          <a:ext cx="0" cy="0"/>
          <a:chOff x="0" y="0"/>
          <a:chExt cx="0" cy="0"/>
        </a:xfrm>
      </p:grpSpPr>
      <p:sp>
        <p:nvSpPr>
          <p:cNvPr id="2" name="AutoShape 2">
            <a:extLst>
              <a:ext uri="{FF2B5EF4-FFF2-40B4-BE49-F238E27FC236}">
                <a16:creationId xmlns:a16="http://schemas.microsoft.com/office/drawing/2014/main" id="{DFC2E565-785D-1ECD-0E12-497F53C1D631}"/>
              </a:ext>
            </a:extLst>
          </p:cNvPr>
          <p:cNvSpPr/>
          <p:nvPr/>
        </p:nvSpPr>
        <p:spPr>
          <a:xfrm>
            <a:off x="1197665" y="9234488"/>
            <a:ext cx="16061635" cy="0"/>
          </a:xfrm>
          <a:prstGeom prst="line">
            <a:avLst/>
          </a:prstGeom>
          <a:ln w="47625" cap="flat">
            <a:solidFill>
              <a:srgbClr val="2A9DEC"/>
            </a:solidFill>
            <a:prstDash val="solid"/>
            <a:headEnd type="none" w="sm" len="sm"/>
            <a:tailEnd type="none" w="sm" len="sm"/>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3" name="Freeform 3">
            <a:extLst>
              <a:ext uri="{FF2B5EF4-FFF2-40B4-BE49-F238E27FC236}">
                <a16:creationId xmlns:a16="http://schemas.microsoft.com/office/drawing/2014/main" id="{63234340-0F21-8953-EC33-4CEC82EC6342}"/>
              </a:ext>
            </a:extLst>
          </p:cNvPr>
          <p:cNvSpPr/>
          <p:nvPr/>
        </p:nvSpPr>
        <p:spPr>
          <a:xfrm>
            <a:off x="16921370" y="991777"/>
            <a:ext cx="337930" cy="337930"/>
          </a:xfrm>
          <a:custGeom>
            <a:avLst/>
            <a:gdLst/>
            <a:ahLst/>
            <a:cxnLst/>
            <a:rect l="l" t="t" r="r" b="b"/>
            <a:pathLst>
              <a:path w="337930" h="337930">
                <a:moveTo>
                  <a:pt x="0" y="0"/>
                </a:moveTo>
                <a:lnTo>
                  <a:pt x="337930" y="0"/>
                </a:lnTo>
                <a:lnTo>
                  <a:pt x="337930" y="337930"/>
                </a:lnTo>
                <a:lnTo>
                  <a:pt x="0" y="337930"/>
                </a:lnTo>
                <a:lnTo>
                  <a:pt x="0" y="0"/>
                </a:lnTo>
                <a:close/>
              </a:path>
            </a:pathLst>
          </a:custGeom>
          <a:blipFill>
            <a:blip r:embed="rId2">
              <a:extLst>
                <a:ext uri="{96DAC541-7B7A-43D3-8B79-37D633B846F1}">
                  <asvg:svgBlip xmlns:asvg="http://schemas.microsoft.com/office/drawing/2016/SVG/main"/>
                </a:ext>
              </a:extLst>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4" name="Freeform 4">
            <a:extLst>
              <a:ext uri="{FF2B5EF4-FFF2-40B4-BE49-F238E27FC236}">
                <a16:creationId xmlns:a16="http://schemas.microsoft.com/office/drawing/2014/main" id="{8353EEB6-4B81-931D-3635-F9288528A371}"/>
              </a:ext>
            </a:extLst>
          </p:cNvPr>
          <p:cNvSpPr/>
          <p:nvPr/>
        </p:nvSpPr>
        <p:spPr>
          <a:xfrm>
            <a:off x="7441216" y="562216"/>
            <a:ext cx="9480154" cy="8105532"/>
          </a:xfrm>
          <a:custGeom>
            <a:avLst/>
            <a:gdLst/>
            <a:ahLst/>
            <a:cxnLst/>
            <a:rect l="l" t="t" r="r" b="b"/>
            <a:pathLst>
              <a:path w="9480154" h="8105532">
                <a:moveTo>
                  <a:pt x="0" y="0"/>
                </a:moveTo>
                <a:lnTo>
                  <a:pt x="9480154" y="0"/>
                </a:lnTo>
                <a:lnTo>
                  <a:pt x="9480154" y="8105532"/>
                </a:lnTo>
                <a:lnTo>
                  <a:pt x="0" y="8105532"/>
                </a:lnTo>
                <a:lnTo>
                  <a:pt x="0" y="0"/>
                </a:lnTo>
                <a:close/>
              </a:path>
            </a:pathLst>
          </a:custGeom>
          <a:blipFill>
            <a:blip>
              <a:extLst>
                <a:ext uri="{28A0092B-C50C-407E-A947-70E740481C1C}">
                  <a14:useLocalDpi xmlns:a14="http://schemas.microsoft.com/office/drawing/2010/main" val="0"/>
                </a:ext>
              </a:extLst>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grpSp>
        <p:nvGrpSpPr>
          <p:cNvPr id="5" name="Group 5">
            <a:extLst>
              <a:ext uri="{FF2B5EF4-FFF2-40B4-BE49-F238E27FC236}">
                <a16:creationId xmlns:a16="http://schemas.microsoft.com/office/drawing/2014/main" id="{EE6DF755-7235-B42C-8106-7AD56420C8E3}"/>
              </a:ext>
            </a:extLst>
          </p:cNvPr>
          <p:cNvGrpSpPr/>
          <p:nvPr/>
        </p:nvGrpSpPr>
        <p:grpSpPr>
          <a:xfrm>
            <a:off x="1028700" y="1730681"/>
            <a:ext cx="5676900" cy="6537787"/>
            <a:chOff x="0" y="9525"/>
            <a:chExt cx="7569199" cy="8717048"/>
          </a:xfrm>
        </p:grpSpPr>
        <p:sp>
          <p:nvSpPr>
            <p:cNvPr id="6" name="TextBox 6">
              <a:extLst>
                <a:ext uri="{FF2B5EF4-FFF2-40B4-BE49-F238E27FC236}">
                  <a16:creationId xmlns:a16="http://schemas.microsoft.com/office/drawing/2014/main" id="{F977D02D-B792-20AC-5E4B-2F5CC287E8F8}"/>
                </a:ext>
              </a:extLst>
            </p:cNvPr>
            <p:cNvSpPr txBox="1"/>
            <p:nvPr/>
          </p:nvSpPr>
          <p:spPr>
            <a:xfrm>
              <a:off x="0" y="9525"/>
              <a:ext cx="7367779" cy="2962275"/>
            </a:xfrm>
            <a:prstGeom prst="rect">
              <a:avLst/>
            </a:prstGeom>
          </p:spPr>
          <p:txBody>
            <a:bodyPr lIns="0" tIns="0" rIns="0" bIns="0" rtlCol="0" anchor="t">
              <a:spAutoFit/>
            </a:bodyPr>
            <a:lstStyle/>
            <a:p>
              <a:pPr marL="0" marR="0" lvl="0" indent="0" algn="l" defTabSz="914400" rtl="0" eaLnBrk="1" fontAlgn="auto" latinLnBrk="0" hangingPunct="1">
                <a:lnSpc>
                  <a:spcPts val="5880"/>
                </a:lnSpc>
                <a:spcBef>
                  <a:spcPct val="0"/>
                </a:spcBef>
                <a:spcAft>
                  <a:spcPts val="0"/>
                </a:spcAft>
                <a:buClrTx/>
                <a:buSzTx/>
                <a:buFontTx/>
                <a:buNone/>
                <a:tabLst/>
                <a:defRPr/>
              </a:pPr>
              <a:r>
                <a:rPr kumimoji="0" lang="en-US" sz="4900" b="1" i="0" u="none" strike="noStrike" kern="1200" cap="none" spc="0" normalizeH="0" baseline="0" noProof="0">
                  <a:ln>
                    <a:noFill/>
                  </a:ln>
                  <a:solidFill>
                    <a:srgbClr val="111111"/>
                  </a:solidFill>
                  <a:effectLst/>
                  <a:uLnTx/>
                  <a:uFillTx/>
                  <a:latin typeface="Open Sauce Semi-Bold"/>
                  <a:ea typeface="Open Sauce Semi-Bold"/>
                  <a:cs typeface="Open Sauce Semi-Bold"/>
                  <a:sym typeface="Open Sauce Semi-Bold"/>
                </a:rPr>
                <a:t>Time Series Decomposition of BBP</a:t>
              </a:r>
            </a:p>
          </p:txBody>
        </p:sp>
        <p:sp>
          <p:nvSpPr>
            <p:cNvPr id="7" name="TextBox 7">
              <a:extLst>
                <a:ext uri="{FF2B5EF4-FFF2-40B4-BE49-F238E27FC236}">
                  <a16:creationId xmlns:a16="http://schemas.microsoft.com/office/drawing/2014/main" id="{0B770BF7-AB59-878D-86BF-77E6263A1439}"/>
                </a:ext>
              </a:extLst>
            </p:cNvPr>
            <p:cNvSpPr txBox="1"/>
            <p:nvPr/>
          </p:nvSpPr>
          <p:spPr>
            <a:xfrm>
              <a:off x="0" y="3501211"/>
              <a:ext cx="7569199" cy="5225362"/>
            </a:xfrm>
            <a:prstGeom prst="rect">
              <a:avLst/>
            </a:prstGeom>
          </p:spPr>
          <p:txBody>
            <a:bodyPr wrap="square" lIns="0" tIns="0" rIns="0" bIns="0" rtlCol="0" anchor="t">
              <a:spAutoFit/>
            </a:bodyPr>
            <a:lstStyle/>
            <a:p>
              <a:pPr marL="0" marR="0" lvl="0" indent="0" algn="l" defTabSz="914400" rtl="0" eaLnBrk="1" fontAlgn="auto" latinLnBrk="0" hangingPunct="1">
                <a:lnSpc>
                  <a:spcPts val="2800"/>
                </a:lnSpc>
                <a:spcBef>
                  <a:spcPts val="0"/>
                </a:spcBef>
                <a:spcAft>
                  <a:spcPts val="0"/>
                </a:spcAft>
                <a:buClrTx/>
                <a:buSzTx/>
                <a:buFontTx/>
                <a:buNone/>
                <a:tabLst/>
                <a:defRPr/>
              </a:pPr>
              <a:r>
                <a:rPr kumimoji="0" lang="en-US" sz="2000" b="0" i="0" u="none" strike="noStrike" kern="1200" cap="none" spc="0" normalizeH="0" baseline="0" noProof="0">
                  <a:ln>
                    <a:noFill/>
                  </a:ln>
                  <a:solidFill>
                    <a:srgbClr val="111111"/>
                  </a:solidFill>
                  <a:effectLst/>
                  <a:uLnTx/>
                  <a:uFillTx/>
                  <a:latin typeface="Open Sauce"/>
                  <a:ea typeface="Open Sauce"/>
                  <a:cs typeface="Open Sauce"/>
                  <a:sym typeface="Open Sauce"/>
                </a:rPr>
                <a:t>The trend of BBP (Light Scattering) shows a cyclical pattern, with a decline followed by a steady increase, peaking around early 2024, and then decreasing again. The seasonality component exhibits strong periodic fluctuations, indicating recurring variations in BBP levels over time. The residuals show occasional spikes, suggesting intermittent anomalies or local disturbances affecting BBP beyond the expected trend and seasonal variations.</a:t>
              </a:r>
            </a:p>
          </p:txBody>
        </p:sp>
      </p:grpSp>
    </p:spTree>
    <p:extLst>
      <p:ext uri="{BB962C8B-B14F-4D97-AF65-F5344CB8AC3E}">
        <p14:creationId xmlns:p14="http://schemas.microsoft.com/office/powerpoint/2010/main" val="36031604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E6F0FD"/>
        </a:solidFill>
        <a:effectLst/>
      </p:bgPr>
    </p:bg>
    <p:spTree>
      <p:nvGrpSpPr>
        <p:cNvPr id="1" name="">
          <a:extLst>
            <a:ext uri="{FF2B5EF4-FFF2-40B4-BE49-F238E27FC236}">
              <a16:creationId xmlns:a16="http://schemas.microsoft.com/office/drawing/2014/main" id="{BB1B0108-1956-0757-22E9-FDC699E14AC8}"/>
            </a:ext>
          </a:extLst>
        </p:cNvPr>
        <p:cNvGrpSpPr/>
        <p:nvPr/>
      </p:nvGrpSpPr>
      <p:grpSpPr>
        <a:xfrm>
          <a:off x="0" y="0"/>
          <a:ext cx="0" cy="0"/>
          <a:chOff x="0" y="0"/>
          <a:chExt cx="0" cy="0"/>
        </a:xfrm>
      </p:grpSpPr>
      <p:sp>
        <p:nvSpPr>
          <p:cNvPr id="2" name="AutoShape 2">
            <a:extLst>
              <a:ext uri="{FF2B5EF4-FFF2-40B4-BE49-F238E27FC236}">
                <a16:creationId xmlns:a16="http://schemas.microsoft.com/office/drawing/2014/main" id="{CA1469FB-FF7F-D0DB-8281-140A5BF9658D}"/>
              </a:ext>
            </a:extLst>
          </p:cNvPr>
          <p:cNvSpPr/>
          <p:nvPr/>
        </p:nvSpPr>
        <p:spPr>
          <a:xfrm>
            <a:off x="1028700" y="9234488"/>
            <a:ext cx="16827093" cy="23812"/>
          </a:xfrm>
          <a:prstGeom prst="line">
            <a:avLst/>
          </a:prstGeom>
          <a:ln w="47625" cap="flat">
            <a:solidFill>
              <a:srgbClr val="2A9DEC"/>
            </a:solidFill>
            <a:prstDash val="solid"/>
            <a:headEnd type="none" w="sm" len="sm"/>
            <a:tailEnd type="none" w="sm" len="sm"/>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3" name="Freeform 3">
            <a:extLst>
              <a:ext uri="{FF2B5EF4-FFF2-40B4-BE49-F238E27FC236}">
                <a16:creationId xmlns:a16="http://schemas.microsoft.com/office/drawing/2014/main" id="{CCAC11AC-8D10-A8E1-A9C8-FC2023FAEE96}"/>
              </a:ext>
            </a:extLst>
          </p:cNvPr>
          <p:cNvSpPr/>
          <p:nvPr/>
        </p:nvSpPr>
        <p:spPr>
          <a:xfrm>
            <a:off x="16921370" y="991777"/>
            <a:ext cx="337930" cy="337930"/>
          </a:xfrm>
          <a:custGeom>
            <a:avLst/>
            <a:gdLst/>
            <a:ahLst/>
            <a:cxnLst/>
            <a:rect l="l" t="t" r="r" b="b"/>
            <a:pathLst>
              <a:path w="337930" h="337930">
                <a:moveTo>
                  <a:pt x="0" y="0"/>
                </a:moveTo>
                <a:lnTo>
                  <a:pt x="337930" y="0"/>
                </a:lnTo>
                <a:lnTo>
                  <a:pt x="337930" y="337930"/>
                </a:lnTo>
                <a:lnTo>
                  <a:pt x="0" y="337930"/>
                </a:lnTo>
                <a:lnTo>
                  <a:pt x="0" y="0"/>
                </a:lnTo>
                <a:close/>
              </a:path>
            </a:pathLst>
          </a:custGeom>
          <a:blipFill>
            <a:blip r:embed="rId2">
              <a:extLst>
                <a:ext uri="{96DAC541-7B7A-43D3-8B79-37D633B846F1}">
                  <asvg:svgBlip xmlns:asvg="http://schemas.microsoft.com/office/drawing/2016/SVG/main"/>
                </a:ext>
              </a:extLst>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4" name="Freeform 4">
            <a:extLst>
              <a:ext uri="{FF2B5EF4-FFF2-40B4-BE49-F238E27FC236}">
                <a16:creationId xmlns:a16="http://schemas.microsoft.com/office/drawing/2014/main" id="{53D22321-77A7-543A-0C57-CABA500E38C6}"/>
              </a:ext>
            </a:extLst>
          </p:cNvPr>
          <p:cNvSpPr/>
          <p:nvPr/>
        </p:nvSpPr>
        <p:spPr>
          <a:xfrm>
            <a:off x="6554535" y="2191199"/>
            <a:ext cx="11301259" cy="5311592"/>
          </a:xfrm>
          <a:custGeom>
            <a:avLst/>
            <a:gdLst/>
            <a:ahLst/>
            <a:cxnLst/>
            <a:rect l="l" t="t" r="r" b="b"/>
            <a:pathLst>
              <a:path w="11301259" h="5311592">
                <a:moveTo>
                  <a:pt x="0" y="0"/>
                </a:moveTo>
                <a:lnTo>
                  <a:pt x="11301258" y="0"/>
                </a:lnTo>
                <a:lnTo>
                  <a:pt x="11301258" y="5311591"/>
                </a:lnTo>
                <a:lnTo>
                  <a:pt x="0" y="5311591"/>
                </a:lnTo>
                <a:lnTo>
                  <a:pt x="0" y="0"/>
                </a:lnTo>
                <a:close/>
              </a:path>
            </a:pathLst>
          </a:custGeom>
          <a:blipFill>
            <a:blip>
              <a:extLst>
                <a:ext uri="{28A0092B-C50C-407E-A947-70E740481C1C}">
                  <a14:useLocalDpi xmlns:a14="http://schemas.microsoft.com/office/drawing/2010/main" val="0"/>
                </a:ext>
              </a:extLst>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grpSp>
        <p:nvGrpSpPr>
          <p:cNvPr id="5" name="Group 5">
            <a:extLst>
              <a:ext uri="{FF2B5EF4-FFF2-40B4-BE49-F238E27FC236}">
                <a16:creationId xmlns:a16="http://schemas.microsoft.com/office/drawing/2014/main" id="{CE469976-8B49-52E6-8DC9-FB8AC8778DB9}"/>
              </a:ext>
            </a:extLst>
          </p:cNvPr>
          <p:cNvGrpSpPr/>
          <p:nvPr/>
        </p:nvGrpSpPr>
        <p:grpSpPr>
          <a:xfrm>
            <a:off x="1028700" y="1221094"/>
            <a:ext cx="5525835" cy="7949272"/>
            <a:chOff x="0" y="9525"/>
            <a:chExt cx="7367779" cy="10599029"/>
          </a:xfrm>
        </p:grpSpPr>
        <p:sp>
          <p:nvSpPr>
            <p:cNvPr id="6" name="TextBox 6">
              <a:extLst>
                <a:ext uri="{FF2B5EF4-FFF2-40B4-BE49-F238E27FC236}">
                  <a16:creationId xmlns:a16="http://schemas.microsoft.com/office/drawing/2014/main" id="{25F2BD31-013B-5D2D-AE7B-963B1419F18C}"/>
                </a:ext>
              </a:extLst>
            </p:cNvPr>
            <p:cNvSpPr txBox="1"/>
            <p:nvPr/>
          </p:nvSpPr>
          <p:spPr>
            <a:xfrm>
              <a:off x="0" y="9525"/>
              <a:ext cx="7367779" cy="1971675"/>
            </a:xfrm>
            <a:prstGeom prst="rect">
              <a:avLst/>
            </a:prstGeom>
          </p:spPr>
          <p:txBody>
            <a:bodyPr wrap="square" lIns="0" tIns="0" rIns="0" bIns="0" rtlCol="0" anchor="t">
              <a:spAutoFit/>
            </a:bodyPr>
            <a:lstStyle/>
            <a:p>
              <a:pPr marL="0" marR="0" lvl="0" indent="0" algn="l" defTabSz="914400" rtl="0" eaLnBrk="1" fontAlgn="auto" latinLnBrk="0" hangingPunct="1">
                <a:lnSpc>
                  <a:spcPts val="5880"/>
                </a:lnSpc>
                <a:spcBef>
                  <a:spcPct val="0"/>
                </a:spcBef>
                <a:spcAft>
                  <a:spcPts val="0"/>
                </a:spcAft>
                <a:buClrTx/>
                <a:buSzTx/>
                <a:buFontTx/>
                <a:buNone/>
                <a:tabLst/>
                <a:defRPr/>
              </a:pPr>
              <a:r>
                <a:rPr kumimoji="0" lang="en-US" sz="4900" b="1" i="0" u="none" strike="noStrike" kern="1200" cap="none" spc="0" normalizeH="0" baseline="0" noProof="0">
                  <a:ln>
                    <a:noFill/>
                  </a:ln>
                  <a:solidFill>
                    <a:srgbClr val="111111"/>
                  </a:solidFill>
                  <a:effectLst/>
                  <a:uLnTx/>
                  <a:uFillTx/>
                  <a:latin typeface="Open Sauce Semi-Bold"/>
                  <a:ea typeface="Open Sauce Semi-Bold"/>
                  <a:cs typeface="Open Sauce Semi-Bold"/>
                  <a:sym typeface="Open Sauce Semi-Bold"/>
                </a:rPr>
                <a:t>Histogram of RRS 412 and RRS443</a:t>
              </a:r>
            </a:p>
          </p:txBody>
        </p:sp>
        <p:sp>
          <p:nvSpPr>
            <p:cNvPr id="7" name="TextBox 7">
              <a:extLst>
                <a:ext uri="{FF2B5EF4-FFF2-40B4-BE49-F238E27FC236}">
                  <a16:creationId xmlns:a16="http://schemas.microsoft.com/office/drawing/2014/main" id="{71044F8E-3463-4DF0-C571-CC928A5C14E5}"/>
                </a:ext>
              </a:extLst>
            </p:cNvPr>
            <p:cNvSpPr txBox="1"/>
            <p:nvPr/>
          </p:nvSpPr>
          <p:spPr>
            <a:xfrm>
              <a:off x="0" y="2510610"/>
              <a:ext cx="7162799" cy="8097944"/>
            </a:xfrm>
            <a:prstGeom prst="rect">
              <a:avLst/>
            </a:prstGeom>
          </p:spPr>
          <p:txBody>
            <a:bodyPr wrap="square" lIns="0" tIns="0" rIns="0" bIns="0" rtlCol="0" anchor="t">
              <a:spAutoFit/>
            </a:bodyPr>
            <a:lstStyle/>
            <a:p>
              <a:pPr marL="0" marR="0" lvl="0" indent="0" algn="l" defTabSz="914400" rtl="0" eaLnBrk="1" fontAlgn="auto" latinLnBrk="0" hangingPunct="1">
                <a:lnSpc>
                  <a:spcPts val="2800"/>
                </a:lnSpc>
                <a:spcBef>
                  <a:spcPts val="0"/>
                </a:spcBef>
                <a:spcAft>
                  <a:spcPts val="0"/>
                </a:spcAft>
                <a:buClrTx/>
                <a:buSzTx/>
                <a:buFontTx/>
                <a:buNone/>
                <a:tabLst/>
                <a:defRPr/>
              </a:pPr>
              <a:r>
                <a:rPr kumimoji="0" lang="en-US" sz="2000" b="0" i="0" u="none" strike="noStrike" kern="1200" cap="none" spc="0" normalizeH="0" baseline="0" noProof="0">
                  <a:ln>
                    <a:noFill/>
                  </a:ln>
                  <a:solidFill>
                    <a:srgbClr val="111111"/>
                  </a:solidFill>
                  <a:effectLst/>
                  <a:uLnTx/>
                  <a:uFillTx/>
                  <a:latin typeface="Open Sauce"/>
                  <a:ea typeface="Open Sauce"/>
                  <a:cs typeface="Open Sauce"/>
                  <a:sym typeface="Open Sauce"/>
                </a:rPr>
                <a:t>For RRS412 (Water-leaving Radiance at 412 nm), the distribution is highly skewed, with most values concentrated around 0.005 - 0.01, indicating that the majority of ocean regions have low water-leaving radiance in this wavelength range, typical of open ocean waters with moderate absorption.</a:t>
              </a:r>
            </a:p>
            <a:p>
              <a:pPr marL="0" marR="0" lvl="0" indent="0" algn="l" defTabSz="914400" rtl="0" eaLnBrk="1" fontAlgn="auto" latinLnBrk="0" hangingPunct="1">
                <a:lnSpc>
                  <a:spcPts val="2800"/>
                </a:lnSpc>
                <a:spcBef>
                  <a:spcPts val="0"/>
                </a:spcBef>
                <a:spcAft>
                  <a:spcPts val="0"/>
                </a:spcAft>
                <a:buClrTx/>
                <a:buSzTx/>
                <a:buFontTx/>
                <a:buNone/>
                <a:tabLst/>
                <a:defRPr/>
              </a:pPr>
              <a:endParaRPr kumimoji="0" lang="en-US" sz="2000" b="0" i="0" u="none" strike="noStrike" kern="1200" cap="none" spc="0" normalizeH="0" baseline="0" noProof="0">
                <a:ln>
                  <a:noFill/>
                </a:ln>
                <a:solidFill>
                  <a:srgbClr val="111111"/>
                </a:solidFill>
                <a:effectLst/>
                <a:uLnTx/>
                <a:uFillTx/>
                <a:latin typeface="Open Sauce"/>
                <a:ea typeface="Open Sauce"/>
                <a:cs typeface="Open Sauce"/>
                <a:sym typeface="Open Sauce"/>
              </a:endParaRPr>
            </a:p>
            <a:p>
              <a:pPr marL="0" marR="0" lvl="0" indent="0" algn="l" defTabSz="914400" rtl="0" eaLnBrk="1" fontAlgn="auto" latinLnBrk="0" hangingPunct="1">
                <a:lnSpc>
                  <a:spcPts val="2800"/>
                </a:lnSpc>
                <a:spcBef>
                  <a:spcPts val="0"/>
                </a:spcBef>
                <a:spcAft>
                  <a:spcPts val="0"/>
                </a:spcAft>
                <a:buClrTx/>
                <a:buSzTx/>
                <a:buFontTx/>
                <a:buNone/>
                <a:tabLst/>
                <a:defRPr/>
              </a:pPr>
              <a:r>
                <a:rPr kumimoji="0" lang="en-US" sz="2000" b="0" i="0" u="none" strike="noStrike" kern="1200" cap="none" spc="0" normalizeH="0" baseline="0" noProof="0">
                  <a:ln>
                    <a:noFill/>
                  </a:ln>
                  <a:solidFill>
                    <a:srgbClr val="111111"/>
                  </a:solidFill>
                  <a:effectLst/>
                  <a:uLnTx/>
                  <a:uFillTx/>
                  <a:latin typeface="Open Sauce"/>
                  <a:ea typeface="Open Sauce"/>
                  <a:cs typeface="Open Sauce"/>
                  <a:sym typeface="Open Sauce"/>
                </a:rPr>
                <a:t>For RRS443 (Water-leaving Radiance at 443 nm), the pattern is similar, with a strong peak around 0.005 - 0.01 and a right-skewed tail. This suggests relatively low reflectance, characteristic of ocean waters where absorption by dissolved organic matter and phytoplankton influences reflectance in the blue spectrum.</a:t>
              </a:r>
            </a:p>
          </p:txBody>
        </p:sp>
      </p:grpSp>
    </p:spTree>
    <p:extLst>
      <p:ext uri="{BB962C8B-B14F-4D97-AF65-F5344CB8AC3E}">
        <p14:creationId xmlns:p14="http://schemas.microsoft.com/office/powerpoint/2010/main" val="20101136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E6F0FD"/>
        </a:solidFill>
        <a:effectLst/>
      </p:bgPr>
    </p:bg>
    <p:spTree>
      <p:nvGrpSpPr>
        <p:cNvPr id="1" name="">
          <a:extLst>
            <a:ext uri="{FF2B5EF4-FFF2-40B4-BE49-F238E27FC236}">
              <a16:creationId xmlns:a16="http://schemas.microsoft.com/office/drawing/2014/main" id="{F37FCD3B-1E9F-0ED2-3AF7-A72C14CA5AEE}"/>
            </a:ext>
          </a:extLst>
        </p:cNvPr>
        <p:cNvGrpSpPr/>
        <p:nvPr/>
      </p:nvGrpSpPr>
      <p:grpSpPr>
        <a:xfrm>
          <a:off x="0" y="0"/>
          <a:ext cx="0" cy="0"/>
          <a:chOff x="0" y="0"/>
          <a:chExt cx="0" cy="0"/>
        </a:xfrm>
      </p:grpSpPr>
      <p:sp>
        <p:nvSpPr>
          <p:cNvPr id="2" name="AutoShape 2">
            <a:extLst>
              <a:ext uri="{FF2B5EF4-FFF2-40B4-BE49-F238E27FC236}">
                <a16:creationId xmlns:a16="http://schemas.microsoft.com/office/drawing/2014/main" id="{0A98FFFC-6B0A-22AB-254A-4622DA836FD6}"/>
              </a:ext>
            </a:extLst>
          </p:cNvPr>
          <p:cNvSpPr/>
          <p:nvPr/>
        </p:nvSpPr>
        <p:spPr>
          <a:xfrm>
            <a:off x="1197665" y="9234488"/>
            <a:ext cx="16061635" cy="0"/>
          </a:xfrm>
          <a:prstGeom prst="line">
            <a:avLst/>
          </a:prstGeom>
          <a:ln w="47625" cap="flat">
            <a:solidFill>
              <a:srgbClr val="2A9DEC"/>
            </a:solidFill>
            <a:prstDash val="solid"/>
            <a:headEnd type="none" w="sm" len="sm"/>
            <a:tailEnd type="none" w="sm" len="sm"/>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3" name="Freeform 3">
            <a:extLst>
              <a:ext uri="{FF2B5EF4-FFF2-40B4-BE49-F238E27FC236}">
                <a16:creationId xmlns:a16="http://schemas.microsoft.com/office/drawing/2014/main" id="{C953AD81-6379-5756-D6D4-F1436016762F}"/>
              </a:ext>
            </a:extLst>
          </p:cNvPr>
          <p:cNvSpPr/>
          <p:nvPr/>
        </p:nvSpPr>
        <p:spPr>
          <a:xfrm>
            <a:off x="16921370" y="991777"/>
            <a:ext cx="337930" cy="337930"/>
          </a:xfrm>
          <a:custGeom>
            <a:avLst/>
            <a:gdLst/>
            <a:ahLst/>
            <a:cxnLst/>
            <a:rect l="l" t="t" r="r" b="b"/>
            <a:pathLst>
              <a:path w="337930" h="337930">
                <a:moveTo>
                  <a:pt x="0" y="0"/>
                </a:moveTo>
                <a:lnTo>
                  <a:pt x="337930" y="0"/>
                </a:lnTo>
                <a:lnTo>
                  <a:pt x="337930" y="337930"/>
                </a:lnTo>
                <a:lnTo>
                  <a:pt x="0" y="337930"/>
                </a:lnTo>
                <a:lnTo>
                  <a:pt x="0" y="0"/>
                </a:lnTo>
                <a:close/>
              </a:path>
            </a:pathLst>
          </a:custGeom>
          <a:blipFill>
            <a:blip r:embed="rId2">
              <a:extLst>
                <a:ext uri="{96DAC541-7B7A-43D3-8B79-37D633B846F1}">
                  <asvg:svgBlip xmlns:asvg="http://schemas.microsoft.com/office/drawing/2016/SVG/main"/>
                </a:ext>
              </a:extLst>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4" name="Freeform 4">
            <a:extLst>
              <a:ext uri="{FF2B5EF4-FFF2-40B4-BE49-F238E27FC236}">
                <a16:creationId xmlns:a16="http://schemas.microsoft.com/office/drawing/2014/main" id="{99DACC42-FA22-93D9-FA93-A4156FB39B3B}"/>
              </a:ext>
            </a:extLst>
          </p:cNvPr>
          <p:cNvSpPr/>
          <p:nvPr/>
        </p:nvSpPr>
        <p:spPr>
          <a:xfrm>
            <a:off x="6554535" y="1669183"/>
            <a:ext cx="11301259" cy="6032047"/>
          </a:xfrm>
          <a:custGeom>
            <a:avLst/>
            <a:gdLst/>
            <a:ahLst/>
            <a:cxnLst/>
            <a:rect l="l" t="t" r="r" b="b"/>
            <a:pathLst>
              <a:path w="11301259" h="6032047">
                <a:moveTo>
                  <a:pt x="0" y="0"/>
                </a:moveTo>
                <a:lnTo>
                  <a:pt x="11301258" y="0"/>
                </a:lnTo>
                <a:lnTo>
                  <a:pt x="11301258" y="6032046"/>
                </a:lnTo>
                <a:lnTo>
                  <a:pt x="0" y="6032046"/>
                </a:lnTo>
                <a:lnTo>
                  <a:pt x="0" y="0"/>
                </a:lnTo>
                <a:close/>
              </a:path>
            </a:pathLst>
          </a:custGeom>
          <a:blipFill>
            <a:blip>
              <a:extLst>
                <a:ext uri="{28A0092B-C50C-407E-A947-70E740481C1C}">
                  <a14:useLocalDpi xmlns:a14="http://schemas.microsoft.com/office/drawing/2010/main" val="0"/>
                </a:ext>
              </a:extLst>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grpSp>
        <p:nvGrpSpPr>
          <p:cNvPr id="5" name="Group 5">
            <a:extLst>
              <a:ext uri="{FF2B5EF4-FFF2-40B4-BE49-F238E27FC236}">
                <a16:creationId xmlns:a16="http://schemas.microsoft.com/office/drawing/2014/main" id="{6BBDE33C-28E9-4733-08D3-14E1B412D37B}"/>
              </a:ext>
            </a:extLst>
          </p:cNvPr>
          <p:cNvGrpSpPr/>
          <p:nvPr/>
        </p:nvGrpSpPr>
        <p:grpSpPr>
          <a:xfrm>
            <a:off x="1028700" y="1730681"/>
            <a:ext cx="5525835" cy="7255931"/>
            <a:chOff x="0" y="9525"/>
            <a:chExt cx="7367779" cy="9674574"/>
          </a:xfrm>
        </p:grpSpPr>
        <p:sp>
          <p:nvSpPr>
            <p:cNvPr id="6" name="TextBox 6">
              <a:extLst>
                <a:ext uri="{FF2B5EF4-FFF2-40B4-BE49-F238E27FC236}">
                  <a16:creationId xmlns:a16="http://schemas.microsoft.com/office/drawing/2014/main" id="{3DD01F9F-7794-6CB5-945E-3FE392137E6D}"/>
                </a:ext>
              </a:extLst>
            </p:cNvPr>
            <p:cNvSpPr txBox="1"/>
            <p:nvPr/>
          </p:nvSpPr>
          <p:spPr>
            <a:xfrm>
              <a:off x="0" y="9525"/>
              <a:ext cx="7367779" cy="2966881"/>
            </a:xfrm>
            <a:prstGeom prst="rect">
              <a:avLst/>
            </a:prstGeom>
          </p:spPr>
          <p:txBody>
            <a:bodyPr lIns="0" tIns="0" rIns="0" bIns="0" rtlCol="0" anchor="t">
              <a:spAutoFit/>
            </a:bodyPr>
            <a:lstStyle/>
            <a:p>
              <a:pPr marL="0" marR="0" lvl="0" indent="0" algn="l" defTabSz="914400" rtl="0" eaLnBrk="1" fontAlgn="auto" latinLnBrk="0" hangingPunct="1">
                <a:lnSpc>
                  <a:spcPts val="5880"/>
                </a:lnSpc>
                <a:spcBef>
                  <a:spcPct val="0"/>
                </a:spcBef>
                <a:spcAft>
                  <a:spcPts val="0"/>
                </a:spcAft>
                <a:buClrTx/>
                <a:buSzTx/>
                <a:buFontTx/>
                <a:buNone/>
                <a:tabLst/>
                <a:defRPr/>
              </a:pPr>
              <a:r>
                <a:rPr kumimoji="0" lang="en-US" sz="4900" b="1" i="0" u="none" strike="noStrike" kern="1200" cap="none" spc="0" normalizeH="0" baseline="0" noProof="0">
                  <a:ln>
                    <a:noFill/>
                  </a:ln>
                  <a:solidFill>
                    <a:srgbClr val="111111"/>
                  </a:solidFill>
                  <a:effectLst/>
                  <a:uLnTx/>
                  <a:uFillTx/>
                  <a:latin typeface="Open Sauce Semi-Bold"/>
                  <a:ea typeface="Open Sauce Semi-Bold"/>
                  <a:cs typeface="Open Sauce Semi-Bold"/>
                  <a:sym typeface="Open Sauce Semi-Bold"/>
                </a:rPr>
                <a:t>Time Series Plot of RRS412 and RRS443</a:t>
              </a:r>
            </a:p>
          </p:txBody>
        </p:sp>
        <p:sp>
          <p:nvSpPr>
            <p:cNvPr id="7" name="TextBox 7">
              <a:extLst>
                <a:ext uri="{FF2B5EF4-FFF2-40B4-BE49-F238E27FC236}">
                  <a16:creationId xmlns:a16="http://schemas.microsoft.com/office/drawing/2014/main" id="{5FF0FF17-ADE5-7CD6-DAA3-55619E89AD67}"/>
                </a:ext>
              </a:extLst>
            </p:cNvPr>
            <p:cNvSpPr txBox="1"/>
            <p:nvPr/>
          </p:nvSpPr>
          <p:spPr>
            <a:xfrm>
              <a:off x="0" y="3501210"/>
              <a:ext cx="7162799" cy="6182889"/>
            </a:xfrm>
            <a:prstGeom prst="rect">
              <a:avLst/>
            </a:prstGeom>
          </p:spPr>
          <p:txBody>
            <a:bodyPr wrap="square" lIns="0" tIns="0" rIns="0" bIns="0" rtlCol="0" anchor="t">
              <a:spAutoFit/>
            </a:bodyPr>
            <a:lstStyle/>
            <a:p>
              <a:pPr marL="0" marR="0" lvl="0" indent="0" algn="l" defTabSz="914400" rtl="0" eaLnBrk="1" fontAlgn="auto" latinLnBrk="0" hangingPunct="1">
                <a:lnSpc>
                  <a:spcPts val="2800"/>
                </a:lnSpc>
                <a:spcBef>
                  <a:spcPts val="0"/>
                </a:spcBef>
                <a:spcAft>
                  <a:spcPts val="0"/>
                </a:spcAft>
                <a:buClrTx/>
                <a:buSzTx/>
                <a:buFontTx/>
                <a:buNone/>
                <a:tabLst/>
                <a:defRPr/>
              </a:pPr>
              <a:r>
                <a:rPr kumimoji="0" lang="en-US" sz="2000" b="0" i="0" u="none" strike="noStrike" kern="1200" cap="none" spc="0" normalizeH="0" baseline="0" noProof="0">
                  <a:ln>
                    <a:noFill/>
                  </a:ln>
                  <a:solidFill>
                    <a:srgbClr val="111111"/>
                  </a:solidFill>
                  <a:effectLst/>
                  <a:uLnTx/>
                  <a:uFillTx/>
                  <a:latin typeface="Open Sauce"/>
                  <a:ea typeface="Open Sauce"/>
                  <a:cs typeface="Open Sauce"/>
                  <a:sym typeface="Open Sauce"/>
                </a:rPr>
                <a:t>The time series of RRS412 (Water-leaving Radiance at 412 nm) and RRS443 (Water-leaving Radiance at 443 nm) shows a generally similar pattern, with fluctuations over time and periodic spikes. </a:t>
              </a:r>
            </a:p>
            <a:p>
              <a:pPr marL="0" marR="0" lvl="0" indent="0" algn="l" defTabSz="914400" rtl="0" eaLnBrk="1" fontAlgn="auto" latinLnBrk="0" hangingPunct="1">
                <a:lnSpc>
                  <a:spcPts val="2800"/>
                </a:lnSpc>
                <a:spcBef>
                  <a:spcPts val="0"/>
                </a:spcBef>
                <a:spcAft>
                  <a:spcPts val="0"/>
                </a:spcAft>
                <a:buClrTx/>
                <a:buSzTx/>
                <a:buFontTx/>
                <a:buNone/>
                <a:tabLst/>
                <a:defRPr/>
              </a:pPr>
              <a:endParaRPr lang="en-US" sz="2000">
                <a:solidFill>
                  <a:srgbClr val="111111"/>
                </a:solidFill>
                <a:latin typeface="Open Sauce"/>
                <a:ea typeface="Open Sauce"/>
                <a:cs typeface="Open Sauce"/>
                <a:sym typeface="Open Sauce"/>
              </a:endParaRPr>
            </a:p>
            <a:p>
              <a:pPr marL="0" marR="0" lvl="0" indent="0" algn="l" defTabSz="914400" rtl="0" eaLnBrk="1" fontAlgn="auto" latinLnBrk="0" hangingPunct="1">
                <a:lnSpc>
                  <a:spcPts val="2800"/>
                </a:lnSpc>
                <a:spcBef>
                  <a:spcPts val="0"/>
                </a:spcBef>
                <a:spcAft>
                  <a:spcPts val="0"/>
                </a:spcAft>
                <a:buClrTx/>
                <a:buSzTx/>
                <a:buFontTx/>
                <a:buNone/>
                <a:tabLst/>
                <a:defRPr/>
              </a:pPr>
              <a:r>
                <a:rPr kumimoji="0" lang="en-US" sz="2000" b="0" i="0" u="none" strike="noStrike" kern="1200" cap="none" spc="0" normalizeH="0" baseline="0" noProof="0">
                  <a:ln>
                    <a:noFill/>
                  </a:ln>
                  <a:solidFill>
                    <a:srgbClr val="111111"/>
                  </a:solidFill>
                  <a:effectLst/>
                  <a:uLnTx/>
                  <a:uFillTx/>
                  <a:latin typeface="Open Sauce"/>
                  <a:ea typeface="Open Sauce"/>
                  <a:cs typeface="Open Sauce"/>
                  <a:sym typeface="Open Sauce"/>
                </a:rPr>
                <a:t>Both variables exhibit higher values in early 2023 and early 2024, suggesting seasonal variability in water reflectance. The occasional peaks may indicate episodic events, such as increased phytoplankton blooms or changes in dissolved organic matter.</a:t>
              </a:r>
            </a:p>
          </p:txBody>
        </p:sp>
      </p:grpSp>
    </p:spTree>
    <p:extLst>
      <p:ext uri="{BB962C8B-B14F-4D97-AF65-F5344CB8AC3E}">
        <p14:creationId xmlns:p14="http://schemas.microsoft.com/office/powerpoint/2010/main" val="21160679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E6F0FD"/>
        </a:solidFill>
        <a:effectLst/>
      </p:bgPr>
    </p:bg>
    <p:spTree>
      <p:nvGrpSpPr>
        <p:cNvPr id="1" name="">
          <a:extLst>
            <a:ext uri="{FF2B5EF4-FFF2-40B4-BE49-F238E27FC236}">
              <a16:creationId xmlns:a16="http://schemas.microsoft.com/office/drawing/2014/main" id="{576A7E35-4B6F-2E6F-A07B-59E1046AE727}"/>
            </a:ext>
          </a:extLst>
        </p:cNvPr>
        <p:cNvGrpSpPr/>
        <p:nvPr/>
      </p:nvGrpSpPr>
      <p:grpSpPr>
        <a:xfrm>
          <a:off x="0" y="0"/>
          <a:ext cx="0" cy="0"/>
          <a:chOff x="0" y="0"/>
          <a:chExt cx="0" cy="0"/>
        </a:xfrm>
      </p:grpSpPr>
      <p:sp>
        <p:nvSpPr>
          <p:cNvPr id="2" name="AutoShape 2">
            <a:extLst>
              <a:ext uri="{FF2B5EF4-FFF2-40B4-BE49-F238E27FC236}">
                <a16:creationId xmlns:a16="http://schemas.microsoft.com/office/drawing/2014/main" id="{48B5CADA-B0AD-4934-5E4B-FF27F3CAC9EF}"/>
              </a:ext>
            </a:extLst>
          </p:cNvPr>
          <p:cNvSpPr/>
          <p:nvPr/>
        </p:nvSpPr>
        <p:spPr>
          <a:xfrm>
            <a:off x="1197665" y="9234488"/>
            <a:ext cx="16061635" cy="0"/>
          </a:xfrm>
          <a:prstGeom prst="line">
            <a:avLst/>
          </a:prstGeom>
          <a:ln w="47625" cap="flat">
            <a:solidFill>
              <a:srgbClr val="2A9DEC"/>
            </a:solidFill>
            <a:prstDash val="solid"/>
            <a:headEnd type="none" w="sm" len="sm"/>
            <a:tailEnd type="none" w="sm" len="sm"/>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3" name="Freeform 3">
            <a:extLst>
              <a:ext uri="{FF2B5EF4-FFF2-40B4-BE49-F238E27FC236}">
                <a16:creationId xmlns:a16="http://schemas.microsoft.com/office/drawing/2014/main" id="{9BEBB736-C112-FD09-A5A7-0A9E7C331C73}"/>
              </a:ext>
            </a:extLst>
          </p:cNvPr>
          <p:cNvSpPr/>
          <p:nvPr/>
        </p:nvSpPr>
        <p:spPr>
          <a:xfrm>
            <a:off x="16921370" y="991777"/>
            <a:ext cx="337930" cy="337930"/>
          </a:xfrm>
          <a:custGeom>
            <a:avLst/>
            <a:gdLst/>
            <a:ahLst/>
            <a:cxnLst/>
            <a:rect l="l" t="t" r="r" b="b"/>
            <a:pathLst>
              <a:path w="337930" h="337930">
                <a:moveTo>
                  <a:pt x="0" y="0"/>
                </a:moveTo>
                <a:lnTo>
                  <a:pt x="337930" y="0"/>
                </a:lnTo>
                <a:lnTo>
                  <a:pt x="337930" y="337930"/>
                </a:lnTo>
                <a:lnTo>
                  <a:pt x="0" y="337930"/>
                </a:lnTo>
                <a:lnTo>
                  <a:pt x="0" y="0"/>
                </a:lnTo>
                <a:close/>
              </a:path>
            </a:pathLst>
          </a:custGeom>
          <a:blipFill>
            <a:blip r:embed="rId2">
              <a:extLst>
                <a:ext uri="{96DAC541-7B7A-43D3-8B79-37D633B846F1}">
                  <asvg:svgBlip xmlns:asvg="http://schemas.microsoft.com/office/drawing/2016/SVG/main"/>
                </a:ext>
              </a:extLst>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4" name="Freeform 4">
            <a:extLst>
              <a:ext uri="{FF2B5EF4-FFF2-40B4-BE49-F238E27FC236}">
                <a16:creationId xmlns:a16="http://schemas.microsoft.com/office/drawing/2014/main" id="{6B4C236D-0D4C-D929-6B7E-37CC00672D11}"/>
              </a:ext>
            </a:extLst>
          </p:cNvPr>
          <p:cNvSpPr/>
          <p:nvPr/>
        </p:nvSpPr>
        <p:spPr>
          <a:xfrm>
            <a:off x="6554535" y="570496"/>
            <a:ext cx="10366835" cy="8060215"/>
          </a:xfrm>
          <a:custGeom>
            <a:avLst/>
            <a:gdLst/>
            <a:ahLst/>
            <a:cxnLst/>
            <a:rect l="l" t="t" r="r" b="b"/>
            <a:pathLst>
              <a:path w="10366835" h="8060215">
                <a:moveTo>
                  <a:pt x="0" y="0"/>
                </a:moveTo>
                <a:lnTo>
                  <a:pt x="10366835" y="0"/>
                </a:lnTo>
                <a:lnTo>
                  <a:pt x="10366835" y="8060214"/>
                </a:lnTo>
                <a:lnTo>
                  <a:pt x="0" y="8060214"/>
                </a:lnTo>
                <a:lnTo>
                  <a:pt x="0" y="0"/>
                </a:lnTo>
                <a:close/>
              </a:path>
            </a:pathLst>
          </a:custGeom>
          <a:blipFill>
            <a:blip>
              <a:extLst>
                <a:ext uri="{28A0092B-C50C-407E-A947-70E740481C1C}">
                  <a14:useLocalDpi xmlns:a14="http://schemas.microsoft.com/office/drawing/2010/main" val="0"/>
                </a:ext>
              </a:extLst>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grpSp>
        <p:nvGrpSpPr>
          <p:cNvPr id="5" name="Group 5">
            <a:extLst>
              <a:ext uri="{FF2B5EF4-FFF2-40B4-BE49-F238E27FC236}">
                <a16:creationId xmlns:a16="http://schemas.microsoft.com/office/drawing/2014/main" id="{429724E3-5AE8-E1ED-726D-57B0FF301E34}"/>
              </a:ext>
            </a:extLst>
          </p:cNvPr>
          <p:cNvGrpSpPr/>
          <p:nvPr/>
        </p:nvGrpSpPr>
        <p:grpSpPr>
          <a:xfrm>
            <a:off x="1028699" y="3707119"/>
            <a:ext cx="5525836" cy="5051887"/>
            <a:chOff x="-1" y="9525"/>
            <a:chExt cx="7367780" cy="6735848"/>
          </a:xfrm>
        </p:grpSpPr>
        <p:sp>
          <p:nvSpPr>
            <p:cNvPr id="6" name="TextBox 6">
              <a:extLst>
                <a:ext uri="{FF2B5EF4-FFF2-40B4-BE49-F238E27FC236}">
                  <a16:creationId xmlns:a16="http://schemas.microsoft.com/office/drawing/2014/main" id="{9E54154E-813D-52E8-AF94-8E00724E17A5}"/>
                </a:ext>
              </a:extLst>
            </p:cNvPr>
            <p:cNvSpPr txBox="1"/>
            <p:nvPr/>
          </p:nvSpPr>
          <p:spPr>
            <a:xfrm>
              <a:off x="0" y="9525"/>
              <a:ext cx="7367779" cy="981075"/>
            </a:xfrm>
            <a:prstGeom prst="rect">
              <a:avLst/>
            </a:prstGeom>
          </p:spPr>
          <p:txBody>
            <a:bodyPr lIns="0" tIns="0" rIns="0" bIns="0" rtlCol="0" anchor="t">
              <a:spAutoFit/>
            </a:bodyPr>
            <a:lstStyle/>
            <a:p>
              <a:pPr marL="0" marR="0" lvl="0" indent="0" algn="l" defTabSz="914400" rtl="0" eaLnBrk="1" fontAlgn="auto" latinLnBrk="0" hangingPunct="1">
                <a:lnSpc>
                  <a:spcPts val="5880"/>
                </a:lnSpc>
                <a:spcBef>
                  <a:spcPct val="0"/>
                </a:spcBef>
                <a:spcAft>
                  <a:spcPts val="0"/>
                </a:spcAft>
                <a:buClrTx/>
                <a:buSzTx/>
                <a:buFontTx/>
                <a:buNone/>
                <a:tabLst/>
                <a:defRPr/>
              </a:pPr>
              <a:r>
                <a:rPr kumimoji="0" lang="en-US" sz="4900" b="1" i="0" u="none" strike="noStrike" kern="1200" cap="none" spc="0" normalizeH="0" baseline="0" noProof="0">
                  <a:ln>
                    <a:noFill/>
                  </a:ln>
                  <a:solidFill>
                    <a:srgbClr val="111111"/>
                  </a:solidFill>
                  <a:effectLst/>
                  <a:uLnTx/>
                  <a:uFillTx/>
                  <a:latin typeface="Open Sauce Semi-Bold"/>
                  <a:ea typeface="Open Sauce Semi-Bold"/>
                  <a:cs typeface="Open Sauce Semi-Bold"/>
                  <a:sym typeface="Open Sauce Semi-Bold"/>
                </a:rPr>
                <a:t>RRS412 Heatmap</a:t>
              </a:r>
            </a:p>
          </p:txBody>
        </p:sp>
        <p:sp>
          <p:nvSpPr>
            <p:cNvPr id="7" name="TextBox 7">
              <a:extLst>
                <a:ext uri="{FF2B5EF4-FFF2-40B4-BE49-F238E27FC236}">
                  <a16:creationId xmlns:a16="http://schemas.microsoft.com/office/drawing/2014/main" id="{474F6CB7-6148-6A13-175C-08EC0BED99A9}"/>
                </a:ext>
              </a:extLst>
            </p:cNvPr>
            <p:cNvSpPr txBox="1"/>
            <p:nvPr/>
          </p:nvSpPr>
          <p:spPr>
            <a:xfrm>
              <a:off x="-1" y="1520011"/>
              <a:ext cx="6917205" cy="5225362"/>
            </a:xfrm>
            <a:prstGeom prst="rect">
              <a:avLst/>
            </a:prstGeom>
          </p:spPr>
          <p:txBody>
            <a:bodyPr wrap="square" lIns="0" tIns="0" rIns="0" bIns="0" rtlCol="0" anchor="t">
              <a:spAutoFit/>
            </a:bodyPr>
            <a:lstStyle/>
            <a:p>
              <a:pPr marL="0" marR="0" lvl="0" indent="0" algn="l" defTabSz="914400" rtl="0" eaLnBrk="1" fontAlgn="auto" latinLnBrk="0" hangingPunct="1">
                <a:lnSpc>
                  <a:spcPts val="2800"/>
                </a:lnSpc>
                <a:spcBef>
                  <a:spcPts val="0"/>
                </a:spcBef>
                <a:spcAft>
                  <a:spcPts val="0"/>
                </a:spcAft>
                <a:buClrTx/>
                <a:buSzTx/>
                <a:buFontTx/>
                <a:buNone/>
                <a:tabLst/>
                <a:defRPr/>
              </a:pPr>
              <a:r>
                <a:rPr kumimoji="0" lang="en-US" sz="2000" b="0" i="0" u="none" strike="noStrike" kern="1200" cap="none" spc="0" normalizeH="0" baseline="0" noProof="0">
                  <a:ln>
                    <a:noFill/>
                  </a:ln>
                  <a:solidFill>
                    <a:srgbClr val="111111"/>
                  </a:solidFill>
                  <a:effectLst/>
                  <a:uLnTx/>
                  <a:uFillTx/>
                  <a:latin typeface="Open Sauce"/>
                  <a:ea typeface="Open Sauce"/>
                  <a:cs typeface="Open Sauce"/>
                  <a:sym typeface="Open Sauce"/>
                </a:rPr>
                <a:t>The spatial heatmap of RRS412 (Water-leaving Radiance at 412 nm) shows that most open ocean regions have low reflectance values, indicating strong absorption, likely due to dissolved organic matter. Higher values are concentrated near coastal areas, particularly in the northeast, suggesting increased scattering and reflectance, possibly from river discharge, suspended sediments, or phytoplankton blooms.</a:t>
              </a:r>
            </a:p>
          </p:txBody>
        </p:sp>
      </p:grpSp>
    </p:spTree>
    <p:extLst>
      <p:ext uri="{BB962C8B-B14F-4D97-AF65-F5344CB8AC3E}">
        <p14:creationId xmlns:p14="http://schemas.microsoft.com/office/powerpoint/2010/main" val="335178927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E6F0FD"/>
        </a:solidFill>
        <a:effectLst/>
      </p:bgPr>
    </p:bg>
    <p:spTree>
      <p:nvGrpSpPr>
        <p:cNvPr id="1" name="">
          <a:extLst>
            <a:ext uri="{FF2B5EF4-FFF2-40B4-BE49-F238E27FC236}">
              <a16:creationId xmlns:a16="http://schemas.microsoft.com/office/drawing/2014/main" id="{7550D82B-1E16-6123-6CFB-D5F80C040A55}"/>
            </a:ext>
          </a:extLst>
        </p:cNvPr>
        <p:cNvGrpSpPr/>
        <p:nvPr/>
      </p:nvGrpSpPr>
      <p:grpSpPr>
        <a:xfrm>
          <a:off x="0" y="0"/>
          <a:ext cx="0" cy="0"/>
          <a:chOff x="0" y="0"/>
          <a:chExt cx="0" cy="0"/>
        </a:xfrm>
      </p:grpSpPr>
      <p:sp>
        <p:nvSpPr>
          <p:cNvPr id="2" name="AutoShape 2">
            <a:extLst>
              <a:ext uri="{FF2B5EF4-FFF2-40B4-BE49-F238E27FC236}">
                <a16:creationId xmlns:a16="http://schemas.microsoft.com/office/drawing/2014/main" id="{C556D9BE-A560-1A51-63C7-E24D478EC18D}"/>
              </a:ext>
            </a:extLst>
          </p:cNvPr>
          <p:cNvSpPr/>
          <p:nvPr/>
        </p:nvSpPr>
        <p:spPr>
          <a:xfrm>
            <a:off x="1197665" y="9234488"/>
            <a:ext cx="16061635" cy="0"/>
          </a:xfrm>
          <a:prstGeom prst="line">
            <a:avLst/>
          </a:prstGeom>
          <a:ln w="47625" cap="flat">
            <a:solidFill>
              <a:srgbClr val="2A9DEC"/>
            </a:solidFill>
            <a:prstDash val="solid"/>
            <a:headEnd type="none" w="sm" len="sm"/>
            <a:tailEnd type="none" w="sm" len="sm"/>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3" name="Freeform 3">
            <a:extLst>
              <a:ext uri="{FF2B5EF4-FFF2-40B4-BE49-F238E27FC236}">
                <a16:creationId xmlns:a16="http://schemas.microsoft.com/office/drawing/2014/main" id="{7E085BFE-B7B5-237E-5270-4C8E4F445D07}"/>
              </a:ext>
            </a:extLst>
          </p:cNvPr>
          <p:cNvSpPr/>
          <p:nvPr/>
        </p:nvSpPr>
        <p:spPr>
          <a:xfrm>
            <a:off x="16921370" y="991777"/>
            <a:ext cx="337930" cy="337930"/>
          </a:xfrm>
          <a:custGeom>
            <a:avLst/>
            <a:gdLst/>
            <a:ahLst/>
            <a:cxnLst/>
            <a:rect l="l" t="t" r="r" b="b"/>
            <a:pathLst>
              <a:path w="337930" h="337930">
                <a:moveTo>
                  <a:pt x="0" y="0"/>
                </a:moveTo>
                <a:lnTo>
                  <a:pt x="337930" y="0"/>
                </a:lnTo>
                <a:lnTo>
                  <a:pt x="337930" y="337930"/>
                </a:lnTo>
                <a:lnTo>
                  <a:pt x="0" y="337930"/>
                </a:lnTo>
                <a:lnTo>
                  <a:pt x="0" y="0"/>
                </a:lnTo>
                <a:close/>
              </a:path>
            </a:pathLst>
          </a:custGeom>
          <a:blipFill>
            <a:blip r:embed="rId2">
              <a:extLst>
                <a:ext uri="{96DAC541-7B7A-43D3-8B79-37D633B846F1}">
                  <asvg:svgBlip xmlns:asvg="http://schemas.microsoft.com/office/drawing/2016/SVG/main"/>
                </a:ext>
              </a:extLst>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4" name="Freeform 4">
            <a:extLst>
              <a:ext uri="{FF2B5EF4-FFF2-40B4-BE49-F238E27FC236}">
                <a16:creationId xmlns:a16="http://schemas.microsoft.com/office/drawing/2014/main" id="{A0B09C47-3B5D-D32C-2166-11B42A830B55}"/>
              </a:ext>
            </a:extLst>
          </p:cNvPr>
          <p:cNvSpPr/>
          <p:nvPr/>
        </p:nvSpPr>
        <p:spPr>
          <a:xfrm>
            <a:off x="6554535" y="551988"/>
            <a:ext cx="10366835" cy="8176841"/>
          </a:xfrm>
          <a:custGeom>
            <a:avLst/>
            <a:gdLst/>
            <a:ahLst/>
            <a:cxnLst/>
            <a:rect l="l" t="t" r="r" b="b"/>
            <a:pathLst>
              <a:path w="10366835" h="8176841">
                <a:moveTo>
                  <a:pt x="0" y="0"/>
                </a:moveTo>
                <a:lnTo>
                  <a:pt x="10366835" y="0"/>
                </a:lnTo>
                <a:lnTo>
                  <a:pt x="10366835" y="8176842"/>
                </a:lnTo>
                <a:lnTo>
                  <a:pt x="0" y="8176842"/>
                </a:lnTo>
                <a:lnTo>
                  <a:pt x="0" y="0"/>
                </a:lnTo>
                <a:close/>
              </a:path>
            </a:pathLst>
          </a:custGeom>
          <a:blipFill>
            <a:blip>
              <a:extLst>
                <a:ext uri="{28A0092B-C50C-407E-A947-70E740481C1C}">
                  <a14:useLocalDpi xmlns:a14="http://schemas.microsoft.com/office/drawing/2010/main" val="0"/>
                </a:ext>
              </a:extLst>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grpSp>
        <p:nvGrpSpPr>
          <p:cNvPr id="5" name="Group 5">
            <a:extLst>
              <a:ext uri="{FF2B5EF4-FFF2-40B4-BE49-F238E27FC236}">
                <a16:creationId xmlns:a16="http://schemas.microsoft.com/office/drawing/2014/main" id="{D32FEACE-93F6-0F99-D742-8D451153B2B8}"/>
              </a:ext>
            </a:extLst>
          </p:cNvPr>
          <p:cNvGrpSpPr/>
          <p:nvPr/>
        </p:nvGrpSpPr>
        <p:grpSpPr>
          <a:xfrm>
            <a:off x="1028699" y="3707119"/>
            <a:ext cx="5525836" cy="5410959"/>
            <a:chOff x="-1" y="9525"/>
            <a:chExt cx="7367780" cy="7214612"/>
          </a:xfrm>
        </p:grpSpPr>
        <p:sp>
          <p:nvSpPr>
            <p:cNvPr id="6" name="TextBox 6">
              <a:extLst>
                <a:ext uri="{FF2B5EF4-FFF2-40B4-BE49-F238E27FC236}">
                  <a16:creationId xmlns:a16="http://schemas.microsoft.com/office/drawing/2014/main" id="{46B9AA56-6013-21FE-6EF9-F246FC34FAFF}"/>
                </a:ext>
              </a:extLst>
            </p:cNvPr>
            <p:cNvSpPr txBox="1"/>
            <p:nvPr/>
          </p:nvSpPr>
          <p:spPr>
            <a:xfrm>
              <a:off x="0" y="9525"/>
              <a:ext cx="7367779" cy="981075"/>
            </a:xfrm>
            <a:prstGeom prst="rect">
              <a:avLst/>
            </a:prstGeom>
          </p:spPr>
          <p:txBody>
            <a:bodyPr lIns="0" tIns="0" rIns="0" bIns="0" rtlCol="0" anchor="t">
              <a:spAutoFit/>
            </a:bodyPr>
            <a:lstStyle/>
            <a:p>
              <a:pPr marL="0" marR="0" lvl="0" indent="0" algn="l" defTabSz="914400" rtl="0" eaLnBrk="1" fontAlgn="auto" latinLnBrk="0" hangingPunct="1">
                <a:lnSpc>
                  <a:spcPts val="5880"/>
                </a:lnSpc>
                <a:spcBef>
                  <a:spcPct val="0"/>
                </a:spcBef>
                <a:spcAft>
                  <a:spcPts val="0"/>
                </a:spcAft>
                <a:buClrTx/>
                <a:buSzTx/>
                <a:buFontTx/>
                <a:buNone/>
                <a:tabLst/>
                <a:defRPr/>
              </a:pPr>
              <a:r>
                <a:rPr kumimoji="0" lang="en-US" sz="4900" b="1" i="0" u="none" strike="noStrike" kern="1200" cap="none" spc="0" normalizeH="0" baseline="0" noProof="0">
                  <a:ln>
                    <a:noFill/>
                  </a:ln>
                  <a:solidFill>
                    <a:srgbClr val="111111"/>
                  </a:solidFill>
                  <a:effectLst/>
                  <a:uLnTx/>
                  <a:uFillTx/>
                  <a:latin typeface="Open Sauce Semi-Bold"/>
                  <a:ea typeface="Open Sauce Semi-Bold"/>
                  <a:cs typeface="Open Sauce Semi-Bold"/>
                  <a:sym typeface="Open Sauce Semi-Bold"/>
                </a:rPr>
                <a:t>RRS443 Heatmap</a:t>
              </a:r>
            </a:p>
          </p:txBody>
        </p:sp>
        <p:sp>
          <p:nvSpPr>
            <p:cNvPr id="7" name="TextBox 7">
              <a:extLst>
                <a:ext uri="{FF2B5EF4-FFF2-40B4-BE49-F238E27FC236}">
                  <a16:creationId xmlns:a16="http://schemas.microsoft.com/office/drawing/2014/main" id="{2E995261-556B-7BC0-BBAB-C8ED283A1B5F}"/>
                </a:ext>
              </a:extLst>
            </p:cNvPr>
            <p:cNvSpPr txBox="1"/>
            <p:nvPr/>
          </p:nvSpPr>
          <p:spPr>
            <a:xfrm>
              <a:off x="-1" y="1520012"/>
              <a:ext cx="7367779" cy="5704125"/>
            </a:xfrm>
            <a:prstGeom prst="rect">
              <a:avLst/>
            </a:prstGeom>
          </p:spPr>
          <p:txBody>
            <a:bodyPr wrap="square" lIns="0" tIns="0" rIns="0" bIns="0" rtlCol="0" anchor="t">
              <a:spAutoFit/>
            </a:bodyPr>
            <a:lstStyle/>
            <a:p>
              <a:pPr marL="0" marR="0" lvl="0" indent="0" algn="l" defTabSz="914400" rtl="0" eaLnBrk="1" fontAlgn="auto" latinLnBrk="0" hangingPunct="1">
                <a:lnSpc>
                  <a:spcPts val="2800"/>
                </a:lnSpc>
                <a:spcBef>
                  <a:spcPts val="0"/>
                </a:spcBef>
                <a:spcAft>
                  <a:spcPts val="0"/>
                </a:spcAft>
                <a:buClrTx/>
                <a:buSzTx/>
                <a:buFontTx/>
                <a:buNone/>
                <a:tabLst/>
                <a:defRPr/>
              </a:pPr>
              <a:r>
                <a:rPr kumimoji="0" lang="en-US" sz="2000" b="0" i="0" u="none" strike="noStrike" kern="1200" cap="none" spc="0" normalizeH="0" baseline="0" noProof="0">
                  <a:ln>
                    <a:noFill/>
                  </a:ln>
                  <a:solidFill>
                    <a:srgbClr val="111111"/>
                  </a:solidFill>
                  <a:effectLst/>
                  <a:uLnTx/>
                  <a:uFillTx/>
                  <a:latin typeface="Open Sauce"/>
                  <a:ea typeface="Open Sauce"/>
                  <a:cs typeface="Open Sauce"/>
                  <a:sym typeface="Open Sauce"/>
                </a:rPr>
                <a:t>The spatial heatmap of RRS443 (Water-leaving Radiance at 443 nm) shows low reflectance values across most open ocean regions, indicating strong absorption, likely by phytoplankton and dissolved organic matter. Higher RRS443 values are concentrated near coastal areas, particularly in the northeast, suggesting increased scattering from suspended particles, river discharge, or biological activity. The pattern closely follows that of RRS412, reflecting similar optical properties in these waters.</a:t>
              </a:r>
            </a:p>
          </p:txBody>
        </p:sp>
      </p:grpSp>
    </p:spTree>
    <p:extLst>
      <p:ext uri="{BB962C8B-B14F-4D97-AF65-F5344CB8AC3E}">
        <p14:creationId xmlns:p14="http://schemas.microsoft.com/office/powerpoint/2010/main" val="41512104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6F0FD"/>
        </a:solidFill>
        <a:effectLst/>
      </p:bgPr>
    </p:bg>
    <p:spTree>
      <p:nvGrpSpPr>
        <p:cNvPr id="1" name=""/>
        <p:cNvGrpSpPr/>
        <p:nvPr/>
      </p:nvGrpSpPr>
      <p:grpSpPr>
        <a:xfrm>
          <a:off x="0" y="0"/>
          <a:ext cx="0" cy="0"/>
          <a:chOff x="0" y="0"/>
          <a:chExt cx="0" cy="0"/>
        </a:xfrm>
      </p:grpSpPr>
      <p:sp>
        <p:nvSpPr>
          <p:cNvPr id="2" name="AutoShape 2"/>
          <p:cNvSpPr/>
          <p:nvPr/>
        </p:nvSpPr>
        <p:spPr>
          <a:xfrm>
            <a:off x="1028700" y="9234488"/>
            <a:ext cx="16827093" cy="23812"/>
          </a:xfrm>
          <a:prstGeom prst="line">
            <a:avLst/>
          </a:prstGeom>
          <a:ln w="47625" cap="flat">
            <a:solidFill>
              <a:srgbClr val="2A9DEC"/>
            </a:solidFill>
            <a:prstDash val="solid"/>
            <a:headEnd type="none" w="sm" len="sm"/>
            <a:tailEnd type="none" w="sm" len="sm"/>
          </a:ln>
        </p:spPr>
        <p:txBody>
          <a:bodyPr/>
          <a:lstStyle/>
          <a:p>
            <a:endParaRPr lang="en-US"/>
          </a:p>
        </p:txBody>
      </p:sp>
      <p:sp>
        <p:nvSpPr>
          <p:cNvPr id="3" name="Freeform 3"/>
          <p:cNvSpPr/>
          <p:nvPr/>
        </p:nvSpPr>
        <p:spPr>
          <a:xfrm>
            <a:off x="16921370" y="991777"/>
            <a:ext cx="337930" cy="337930"/>
          </a:xfrm>
          <a:custGeom>
            <a:avLst/>
            <a:gdLst/>
            <a:ahLst/>
            <a:cxnLst/>
            <a:rect l="l" t="t" r="r" b="b"/>
            <a:pathLst>
              <a:path w="337930" h="337930">
                <a:moveTo>
                  <a:pt x="0" y="0"/>
                </a:moveTo>
                <a:lnTo>
                  <a:pt x="337930" y="0"/>
                </a:lnTo>
                <a:lnTo>
                  <a:pt x="337930" y="337930"/>
                </a:lnTo>
                <a:lnTo>
                  <a:pt x="0" y="337930"/>
                </a:lnTo>
                <a:lnTo>
                  <a:pt x="0" y="0"/>
                </a:lnTo>
                <a:close/>
              </a:path>
            </a:pathLst>
          </a:custGeom>
          <a:blipFill>
            <a:blip r:embed="rId2">
              <a:extLst>
                <a:ext uri="{96DAC541-7B7A-43D3-8B79-37D633B846F1}">
                  <asvg:svgBlip xmlns:asvg="http://schemas.microsoft.com/office/drawing/2016/SVG/main"/>
                </a:ext>
              </a:extLst>
            </a:blip>
            <a:stretch>
              <a:fillRect/>
            </a:stretch>
          </a:blipFill>
        </p:spPr>
        <p:txBody>
          <a:bodyPr/>
          <a:lstStyle/>
          <a:p>
            <a:endParaRPr lang="en-US"/>
          </a:p>
        </p:txBody>
      </p:sp>
      <p:sp>
        <p:nvSpPr>
          <p:cNvPr id="4" name="Freeform 4"/>
          <p:cNvSpPr/>
          <p:nvPr/>
        </p:nvSpPr>
        <p:spPr>
          <a:xfrm>
            <a:off x="6554535" y="2191199"/>
            <a:ext cx="11301259" cy="5311592"/>
          </a:xfrm>
          <a:custGeom>
            <a:avLst/>
            <a:gdLst/>
            <a:ahLst/>
            <a:cxnLst/>
            <a:rect l="l" t="t" r="r" b="b"/>
            <a:pathLst>
              <a:path w="11301259" h="5311592">
                <a:moveTo>
                  <a:pt x="0" y="0"/>
                </a:moveTo>
                <a:lnTo>
                  <a:pt x="11301258" y="0"/>
                </a:lnTo>
                <a:lnTo>
                  <a:pt x="11301258" y="5311591"/>
                </a:lnTo>
                <a:lnTo>
                  <a:pt x="0" y="5311591"/>
                </a:lnTo>
                <a:lnTo>
                  <a:pt x="0" y="0"/>
                </a:lnTo>
                <a:close/>
              </a:path>
            </a:pathLst>
          </a:custGeom>
          <a:blipFill>
            <a:blip/>
            <a:stretch>
              <a:fillRect/>
            </a:stretch>
          </a:blipFill>
        </p:spPr>
        <p:txBody>
          <a:bodyPr/>
          <a:lstStyle/>
          <a:p>
            <a:endParaRPr lang="en-US"/>
          </a:p>
        </p:txBody>
      </p:sp>
      <p:grpSp>
        <p:nvGrpSpPr>
          <p:cNvPr id="5" name="Group 5"/>
          <p:cNvGrpSpPr/>
          <p:nvPr/>
        </p:nvGrpSpPr>
        <p:grpSpPr>
          <a:xfrm>
            <a:off x="1028700" y="1213950"/>
            <a:ext cx="5525835" cy="7859101"/>
            <a:chOff x="0" y="0"/>
            <a:chExt cx="7367779" cy="10478801"/>
          </a:xfrm>
        </p:grpSpPr>
        <p:sp>
          <p:nvSpPr>
            <p:cNvPr id="6" name="TextBox 6"/>
            <p:cNvSpPr txBox="1"/>
            <p:nvPr/>
          </p:nvSpPr>
          <p:spPr>
            <a:xfrm>
              <a:off x="0" y="9525"/>
              <a:ext cx="7367779" cy="1971675"/>
            </a:xfrm>
            <a:prstGeom prst="rect">
              <a:avLst/>
            </a:prstGeom>
          </p:spPr>
          <p:txBody>
            <a:bodyPr lIns="0" tIns="0" rIns="0" bIns="0" rtlCol="0" anchor="t">
              <a:spAutoFit/>
            </a:bodyPr>
            <a:lstStyle/>
            <a:p>
              <a:pPr marL="0" lvl="0" indent="0" algn="l">
                <a:lnSpc>
                  <a:spcPts val="5880"/>
                </a:lnSpc>
                <a:spcBef>
                  <a:spcPct val="0"/>
                </a:spcBef>
              </a:pPr>
              <a:r>
                <a:rPr lang="en-US" sz="4900" b="1">
                  <a:solidFill>
                    <a:srgbClr val="111111"/>
                  </a:solidFill>
                  <a:latin typeface="Open Sauce Semi-Bold"/>
                  <a:ea typeface="Open Sauce Semi-Bold"/>
                  <a:cs typeface="Open Sauce Semi-Bold"/>
                  <a:sym typeface="Open Sauce Semi-Bold"/>
                </a:rPr>
                <a:t>Histogram of KD490 and ZSD</a:t>
              </a:r>
            </a:p>
          </p:txBody>
        </p:sp>
        <p:sp>
          <p:nvSpPr>
            <p:cNvPr id="7" name="TextBox 7"/>
            <p:cNvSpPr txBox="1"/>
            <p:nvPr/>
          </p:nvSpPr>
          <p:spPr>
            <a:xfrm>
              <a:off x="0" y="2510610"/>
              <a:ext cx="5994332" cy="7968191"/>
            </a:xfrm>
            <a:prstGeom prst="rect">
              <a:avLst/>
            </a:prstGeom>
          </p:spPr>
          <p:txBody>
            <a:bodyPr lIns="0" tIns="0" rIns="0" bIns="0" rtlCol="0" anchor="t">
              <a:spAutoFit/>
            </a:bodyPr>
            <a:lstStyle/>
            <a:p>
              <a:pPr algn="l">
                <a:lnSpc>
                  <a:spcPts val="2800"/>
                </a:lnSpc>
              </a:pPr>
              <a:r>
                <a:rPr lang="en-US" sz="2000">
                  <a:solidFill>
                    <a:srgbClr val="111111"/>
                  </a:solidFill>
                  <a:latin typeface="Open Sauce"/>
                  <a:ea typeface="Open Sauce"/>
                  <a:cs typeface="Open Sauce"/>
                  <a:sym typeface="Open Sauce"/>
                </a:rPr>
                <a:t>For KD490 the distribution is highly skewed, with most values concentrated at low KD490 levels (around 0-0.2). This suggests that most of the observed ocean regions have relatively clear water.</a:t>
              </a:r>
            </a:p>
            <a:p>
              <a:pPr algn="l">
                <a:lnSpc>
                  <a:spcPts val="2800"/>
                </a:lnSpc>
              </a:pPr>
              <a:endParaRPr lang="en-US" sz="2000">
                <a:solidFill>
                  <a:srgbClr val="111111"/>
                </a:solidFill>
                <a:latin typeface="Open Sauce"/>
                <a:ea typeface="Open Sauce"/>
                <a:cs typeface="Open Sauce"/>
                <a:sym typeface="Open Sauce"/>
              </a:endParaRPr>
            </a:p>
            <a:p>
              <a:pPr marL="0" lvl="0" indent="0" algn="l">
                <a:lnSpc>
                  <a:spcPts val="2800"/>
                </a:lnSpc>
              </a:pPr>
              <a:r>
                <a:rPr lang="en-US" sz="2000">
                  <a:solidFill>
                    <a:srgbClr val="111111"/>
                  </a:solidFill>
                  <a:latin typeface="Open Sauce"/>
                  <a:ea typeface="Open Sauce"/>
                  <a:cs typeface="Open Sauce"/>
                  <a:sym typeface="Open Sauce"/>
                </a:rPr>
                <a:t>For ZSD the histogram is bimodal, showing two peaks, which could indicate different water types: One peak around 10 meters (moderate clarity). Another small peak around 20-25 meters (high clarity). This suggests the dataset captures waters of varying transparency, possibly due to different environmental factors.</a:t>
              </a:r>
            </a:p>
          </p:txBody>
        </p:sp>
      </p:gr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E6F0FD"/>
        </a:solidFill>
        <a:effectLst/>
      </p:bgPr>
    </p:bg>
    <p:spTree>
      <p:nvGrpSpPr>
        <p:cNvPr id="1" name="">
          <a:extLst>
            <a:ext uri="{FF2B5EF4-FFF2-40B4-BE49-F238E27FC236}">
              <a16:creationId xmlns:a16="http://schemas.microsoft.com/office/drawing/2014/main" id="{55A85AE9-9977-5BAA-53B6-547E6DC29E97}"/>
            </a:ext>
          </a:extLst>
        </p:cNvPr>
        <p:cNvGrpSpPr/>
        <p:nvPr/>
      </p:nvGrpSpPr>
      <p:grpSpPr>
        <a:xfrm>
          <a:off x="0" y="0"/>
          <a:ext cx="0" cy="0"/>
          <a:chOff x="0" y="0"/>
          <a:chExt cx="0" cy="0"/>
        </a:xfrm>
      </p:grpSpPr>
      <p:sp>
        <p:nvSpPr>
          <p:cNvPr id="2" name="AutoShape 2">
            <a:extLst>
              <a:ext uri="{FF2B5EF4-FFF2-40B4-BE49-F238E27FC236}">
                <a16:creationId xmlns:a16="http://schemas.microsoft.com/office/drawing/2014/main" id="{16155CEA-AFD8-BB6E-EF88-A30A94C4C4A5}"/>
              </a:ext>
            </a:extLst>
          </p:cNvPr>
          <p:cNvSpPr/>
          <p:nvPr/>
        </p:nvSpPr>
        <p:spPr>
          <a:xfrm>
            <a:off x="1197665" y="9234488"/>
            <a:ext cx="16061635" cy="0"/>
          </a:xfrm>
          <a:prstGeom prst="line">
            <a:avLst/>
          </a:prstGeom>
          <a:ln w="47625" cap="flat">
            <a:solidFill>
              <a:srgbClr val="2A9DEC"/>
            </a:solidFill>
            <a:prstDash val="solid"/>
            <a:headEnd type="none" w="sm" len="sm"/>
            <a:tailEnd type="none" w="sm" len="sm"/>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3" name="Freeform 3">
            <a:extLst>
              <a:ext uri="{FF2B5EF4-FFF2-40B4-BE49-F238E27FC236}">
                <a16:creationId xmlns:a16="http://schemas.microsoft.com/office/drawing/2014/main" id="{219801E4-1CD1-0316-7826-FD7CE080F35C}"/>
              </a:ext>
            </a:extLst>
          </p:cNvPr>
          <p:cNvSpPr/>
          <p:nvPr/>
        </p:nvSpPr>
        <p:spPr>
          <a:xfrm>
            <a:off x="16921370" y="991777"/>
            <a:ext cx="337930" cy="337930"/>
          </a:xfrm>
          <a:custGeom>
            <a:avLst/>
            <a:gdLst/>
            <a:ahLst/>
            <a:cxnLst/>
            <a:rect l="l" t="t" r="r" b="b"/>
            <a:pathLst>
              <a:path w="337930" h="337930">
                <a:moveTo>
                  <a:pt x="0" y="0"/>
                </a:moveTo>
                <a:lnTo>
                  <a:pt x="337930" y="0"/>
                </a:lnTo>
                <a:lnTo>
                  <a:pt x="337930" y="337930"/>
                </a:lnTo>
                <a:lnTo>
                  <a:pt x="0" y="337930"/>
                </a:lnTo>
                <a:lnTo>
                  <a:pt x="0" y="0"/>
                </a:lnTo>
                <a:close/>
              </a:path>
            </a:pathLst>
          </a:custGeom>
          <a:blipFill>
            <a:blip r:embed="rId2">
              <a:extLst>
                <a:ext uri="{96DAC541-7B7A-43D3-8B79-37D633B846F1}">
                  <asvg:svgBlip xmlns:asvg="http://schemas.microsoft.com/office/drawing/2016/SVG/main"/>
                </a:ext>
              </a:extLst>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4" name="Freeform 4">
            <a:extLst>
              <a:ext uri="{FF2B5EF4-FFF2-40B4-BE49-F238E27FC236}">
                <a16:creationId xmlns:a16="http://schemas.microsoft.com/office/drawing/2014/main" id="{FF708F07-7616-C79E-2495-1EEE88095FA7}"/>
              </a:ext>
            </a:extLst>
          </p:cNvPr>
          <p:cNvSpPr/>
          <p:nvPr/>
        </p:nvSpPr>
        <p:spPr>
          <a:xfrm>
            <a:off x="6803847" y="1329707"/>
            <a:ext cx="10286487" cy="6686217"/>
          </a:xfrm>
          <a:custGeom>
            <a:avLst/>
            <a:gdLst/>
            <a:ahLst/>
            <a:cxnLst/>
            <a:rect l="l" t="t" r="r" b="b"/>
            <a:pathLst>
              <a:path w="10286487" h="6686217">
                <a:moveTo>
                  <a:pt x="0" y="0"/>
                </a:moveTo>
                <a:lnTo>
                  <a:pt x="10286488" y="0"/>
                </a:lnTo>
                <a:lnTo>
                  <a:pt x="10286488" y="6686216"/>
                </a:lnTo>
                <a:lnTo>
                  <a:pt x="0" y="6686216"/>
                </a:lnTo>
                <a:lnTo>
                  <a:pt x="0" y="0"/>
                </a:lnTo>
                <a:close/>
              </a:path>
            </a:pathLst>
          </a:custGeom>
          <a:blipFill>
            <a:blip>
              <a:extLst>
                <a:ext uri="{28A0092B-C50C-407E-A947-70E740481C1C}">
                  <a14:useLocalDpi xmlns:a14="http://schemas.microsoft.com/office/drawing/2010/main" val="0"/>
                </a:ext>
              </a:extLst>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grpSp>
        <p:nvGrpSpPr>
          <p:cNvPr id="5" name="Group 5">
            <a:extLst>
              <a:ext uri="{FF2B5EF4-FFF2-40B4-BE49-F238E27FC236}">
                <a16:creationId xmlns:a16="http://schemas.microsoft.com/office/drawing/2014/main" id="{DDC47489-E6A5-3EB1-86E6-6A2E50625331}"/>
              </a:ext>
            </a:extLst>
          </p:cNvPr>
          <p:cNvGrpSpPr/>
          <p:nvPr/>
        </p:nvGrpSpPr>
        <p:grpSpPr>
          <a:xfrm>
            <a:off x="1028699" y="1690200"/>
            <a:ext cx="5525836" cy="5900108"/>
            <a:chOff x="-1" y="0"/>
            <a:chExt cx="7367780" cy="7866810"/>
          </a:xfrm>
        </p:grpSpPr>
        <p:sp>
          <p:nvSpPr>
            <p:cNvPr id="6" name="TextBox 6">
              <a:extLst>
                <a:ext uri="{FF2B5EF4-FFF2-40B4-BE49-F238E27FC236}">
                  <a16:creationId xmlns:a16="http://schemas.microsoft.com/office/drawing/2014/main" id="{8E70F4DC-E1BB-F832-D766-029D8A6FF4FB}"/>
                </a:ext>
              </a:extLst>
            </p:cNvPr>
            <p:cNvSpPr txBox="1"/>
            <p:nvPr/>
          </p:nvSpPr>
          <p:spPr>
            <a:xfrm>
              <a:off x="0" y="0"/>
              <a:ext cx="7367779" cy="2614135"/>
            </a:xfrm>
            <a:prstGeom prst="rect">
              <a:avLst/>
            </a:prstGeom>
          </p:spPr>
          <p:txBody>
            <a:bodyPr lIns="0" tIns="0" rIns="0" bIns="0" rtlCol="0" anchor="t">
              <a:spAutoFit/>
            </a:bodyPr>
            <a:lstStyle/>
            <a:p>
              <a:pPr marL="0" marR="0" lvl="0" indent="0" algn="l" defTabSz="914400" rtl="0" eaLnBrk="1" fontAlgn="auto" latinLnBrk="0" hangingPunct="1">
                <a:lnSpc>
                  <a:spcPts val="5159"/>
                </a:lnSpc>
                <a:spcBef>
                  <a:spcPct val="0"/>
                </a:spcBef>
                <a:spcAft>
                  <a:spcPts val="0"/>
                </a:spcAft>
                <a:buClrTx/>
                <a:buSzTx/>
                <a:buFontTx/>
                <a:buNone/>
                <a:tabLst/>
                <a:defRPr/>
              </a:pPr>
              <a:r>
                <a:rPr kumimoji="0" lang="en-US" sz="4299" b="1" i="0" u="none" strike="noStrike" kern="1200" cap="none" spc="0" normalizeH="0" baseline="0" noProof="0">
                  <a:ln>
                    <a:noFill/>
                  </a:ln>
                  <a:solidFill>
                    <a:srgbClr val="111111"/>
                  </a:solidFill>
                  <a:effectLst/>
                  <a:uLnTx/>
                  <a:uFillTx/>
                  <a:latin typeface="Open Sauce Semi-Bold"/>
                  <a:ea typeface="Open Sauce Semi-Bold"/>
                  <a:cs typeface="Open Sauce Semi-Bold"/>
                  <a:sym typeface="Open Sauce Semi-Bold"/>
                </a:rPr>
                <a:t>Monthly Distribution of Water-leaving radiance (RRS412)</a:t>
              </a:r>
            </a:p>
          </p:txBody>
        </p:sp>
        <p:sp>
          <p:nvSpPr>
            <p:cNvPr id="7" name="TextBox 7">
              <a:extLst>
                <a:ext uri="{FF2B5EF4-FFF2-40B4-BE49-F238E27FC236}">
                  <a16:creationId xmlns:a16="http://schemas.microsoft.com/office/drawing/2014/main" id="{74CCC845-3DAB-D9DD-5A2F-019FFC2B46FD}"/>
                </a:ext>
              </a:extLst>
            </p:cNvPr>
            <p:cNvSpPr txBox="1"/>
            <p:nvPr/>
          </p:nvSpPr>
          <p:spPr>
            <a:xfrm>
              <a:off x="-1" y="3120211"/>
              <a:ext cx="7367779" cy="4746599"/>
            </a:xfrm>
            <a:prstGeom prst="rect">
              <a:avLst/>
            </a:prstGeom>
          </p:spPr>
          <p:txBody>
            <a:bodyPr wrap="square" lIns="0" tIns="0" rIns="0" bIns="0" rtlCol="0" anchor="t">
              <a:spAutoFit/>
            </a:bodyPr>
            <a:lstStyle/>
            <a:p>
              <a:pPr marL="0" marR="0" lvl="0" indent="0" algn="l" defTabSz="914400" rtl="0" eaLnBrk="1" fontAlgn="auto" latinLnBrk="0" hangingPunct="1">
                <a:lnSpc>
                  <a:spcPts val="2800"/>
                </a:lnSpc>
                <a:spcBef>
                  <a:spcPts val="0"/>
                </a:spcBef>
                <a:spcAft>
                  <a:spcPts val="0"/>
                </a:spcAft>
                <a:buClrTx/>
                <a:buSzTx/>
                <a:buFontTx/>
                <a:buNone/>
                <a:tabLst/>
                <a:defRPr/>
              </a:pPr>
              <a:r>
                <a:rPr kumimoji="0" lang="en-US" sz="2000" b="0" i="0" u="none" strike="noStrike" kern="1200" cap="none" spc="0" normalizeH="0" baseline="0" noProof="0">
                  <a:ln>
                    <a:noFill/>
                  </a:ln>
                  <a:solidFill>
                    <a:srgbClr val="111111"/>
                  </a:solidFill>
                  <a:effectLst/>
                  <a:uLnTx/>
                  <a:uFillTx/>
                  <a:latin typeface="Open Sauce"/>
                  <a:ea typeface="Open Sauce"/>
                  <a:cs typeface="Open Sauce"/>
                  <a:sym typeface="Open Sauce"/>
                </a:rPr>
                <a:t>For RRS412 (Water-leaving Radiance at 412 nm), the monthly distribution shows higher median values in January and November, with a gradual decrease in the middle months. The data is highly skewed, with a large number of outliers in all months, indicating occasional spikes in radiance, likely due to seasonal variations in phytoplankton concentration, dissolved organic matter, or atmospheric conditions.</a:t>
              </a:r>
            </a:p>
          </p:txBody>
        </p:sp>
      </p:grpSp>
    </p:spTree>
    <p:extLst>
      <p:ext uri="{BB962C8B-B14F-4D97-AF65-F5344CB8AC3E}">
        <p14:creationId xmlns:p14="http://schemas.microsoft.com/office/powerpoint/2010/main" val="246893717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E6F0FD"/>
        </a:solidFill>
        <a:effectLst/>
      </p:bgPr>
    </p:bg>
    <p:spTree>
      <p:nvGrpSpPr>
        <p:cNvPr id="1" name="">
          <a:extLst>
            <a:ext uri="{FF2B5EF4-FFF2-40B4-BE49-F238E27FC236}">
              <a16:creationId xmlns:a16="http://schemas.microsoft.com/office/drawing/2014/main" id="{E7570E30-D0C1-BB0A-CE55-C626F4FC0070}"/>
            </a:ext>
          </a:extLst>
        </p:cNvPr>
        <p:cNvGrpSpPr/>
        <p:nvPr/>
      </p:nvGrpSpPr>
      <p:grpSpPr>
        <a:xfrm>
          <a:off x="0" y="0"/>
          <a:ext cx="0" cy="0"/>
          <a:chOff x="0" y="0"/>
          <a:chExt cx="0" cy="0"/>
        </a:xfrm>
      </p:grpSpPr>
      <p:sp>
        <p:nvSpPr>
          <p:cNvPr id="2" name="AutoShape 2">
            <a:extLst>
              <a:ext uri="{FF2B5EF4-FFF2-40B4-BE49-F238E27FC236}">
                <a16:creationId xmlns:a16="http://schemas.microsoft.com/office/drawing/2014/main" id="{7E0BC6C8-B25D-567B-A0C6-1F9D7924DEB9}"/>
              </a:ext>
            </a:extLst>
          </p:cNvPr>
          <p:cNvSpPr/>
          <p:nvPr/>
        </p:nvSpPr>
        <p:spPr>
          <a:xfrm>
            <a:off x="1197665" y="9234488"/>
            <a:ext cx="16061635" cy="0"/>
          </a:xfrm>
          <a:prstGeom prst="line">
            <a:avLst/>
          </a:prstGeom>
          <a:ln w="47625" cap="flat">
            <a:solidFill>
              <a:srgbClr val="2A9DEC"/>
            </a:solidFill>
            <a:prstDash val="solid"/>
            <a:headEnd type="none" w="sm" len="sm"/>
            <a:tailEnd type="none" w="sm" len="sm"/>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3" name="Freeform 3">
            <a:extLst>
              <a:ext uri="{FF2B5EF4-FFF2-40B4-BE49-F238E27FC236}">
                <a16:creationId xmlns:a16="http://schemas.microsoft.com/office/drawing/2014/main" id="{2375C651-A71B-0936-CAA9-D5FCDA3D9D47}"/>
              </a:ext>
            </a:extLst>
          </p:cNvPr>
          <p:cNvSpPr/>
          <p:nvPr/>
        </p:nvSpPr>
        <p:spPr>
          <a:xfrm>
            <a:off x="16921370" y="991777"/>
            <a:ext cx="337930" cy="337930"/>
          </a:xfrm>
          <a:custGeom>
            <a:avLst/>
            <a:gdLst/>
            <a:ahLst/>
            <a:cxnLst/>
            <a:rect l="l" t="t" r="r" b="b"/>
            <a:pathLst>
              <a:path w="337930" h="337930">
                <a:moveTo>
                  <a:pt x="0" y="0"/>
                </a:moveTo>
                <a:lnTo>
                  <a:pt x="337930" y="0"/>
                </a:lnTo>
                <a:lnTo>
                  <a:pt x="337930" y="337930"/>
                </a:lnTo>
                <a:lnTo>
                  <a:pt x="0" y="337930"/>
                </a:lnTo>
                <a:lnTo>
                  <a:pt x="0" y="0"/>
                </a:lnTo>
                <a:close/>
              </a:path>
            </a:pathLst>
          </a:custGeom>
          <a:blipFill>
            <a:blip r:embed="rId2">
              <a:extLst>
                <a:ext uri="{96DAC541-7B7A-43D3-8B79-37D633B846F1}">
                  <asvg:svgBlip xmlns:asvg="http://schemas.microsoft.com/office/drawing/2016/SVG/main"/>
                </a:ext>
              </a:extLst>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4" name="Freeform 4">
            <a:extLst>
              <a:ext uri="{FF2B5EF4-FFF2-40B4-BE49-F238E27FC236}">
                <a16:creationId xmlns:a16="http://schemas.microsoft.com/office/drawing/2014/main" id="{5BE8596B-197A-374B-446C-8776B9A9A0DA}"/>
              </a:ext>
            </a:extLst>
          </p:cNvPr>
          <p:cNvSpPr/>
          <p:nvPr/>
        </p:nvSpPr>
        <p:spPr>
          <a:xfrm>
            <a:off x="6993548" y="1329707"/>
            <a:ext cx="9927821" cy="6471673"/>
          </a:xfrm>
          <a:custGeom>
            <a:avLst/>
            <a:gdLst/>
            <a:ahLst/>
            <a:cxnLst/>
            <a:rect l="l" t="t" r="r" b="b"/>
            <a:pathLst>
              <a:path w="9927821" h="6471673">
                <a:moveTo>
                  <a:pt x="0" y="0"/>
                </a:moveTo>
                <a:lnTo>
                  <a:pt x="9927822" y="0"/>
                </a:lnTo>
                <a:lnTo>
                  <a:pt x="9927822" y="6471672"/>
                </a:lnTo>
                <a:lnTo>
                  <a:pt x="0" y="6471672"/>
                </a:lnTo>
                <a:lnTo>
                  <a:pt x="0" y="0"/>
                </a:lnTo>
                <a:close/>
              </a:path>
            </a:pathLst>
          </a:custGeom>
          <a:blipFill>
            <a:blip>
              <a:extLst>
                <a:ext uri="{28A0092B-C50C-407E-A947-70E740481C1C}">
                  <a14:useLocalDpi xmlns:a14="http://schemas.microsoft.com/office/drawing/2010/main" val="0"/>
                </a:ext>
              </a:extLst>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grpSp>
        <p:nvGrpSpPr>
          <p:cNvPr id="5" name="Group 5">
            <a:extLst>
              <a:ext uri="{FF2B5EF4-FFF2-40B4-BE49-F238E27FC236}">
                <a16:creationId xmlns:a16="http://schemas.microsoft.com/office/drawing/2014/main" id="{742E7326-A11D-E794-0BAC-4672F0164054}"/>
              </a:ext>
            </a:extLst>
          </p:cNvPr>
          <p:cNvGrpSpPr/>
          <p:nvPr/>
        </p:nvGrpSpPr>
        <p:grpSpPr>
          <a:xfrm>
            <a:off x="1028700" y="2259319"/>
            <a:ext cx="5525835" cy="6178713"/>
            <a:chOff x="0" y="9525"/>
            <a:chExt cx="7367779" cy="8238283"/>
          </a:xfrm>
        </p:grpSpPr>
        <p:sp>
          <p:nvSpPr>
            <p:cNvPr id="6" name="TextBox 6">
              <a:extLst>
                <a:ext uri="{FF2B5EF4-FFF2-40B4-BE49-F238E27FC236}">
                  <a16:creationId xmlns:a16="http://schemas.microsoft.com/office/drawing/2014/main" id="{4CA14099-2451-95F2-6846-E26B8E1B2C37}"/>
                </a:ext>
              </a:extLst>
            </p:cNvPr>
            <p:cNvSpPr txBox="1"/>
            <p:nvPr/>
          </p:nvSpPr>
          <p:spPr>
            <a:xfrm>
              <a:off x="0" y="9525"/>
              <a:ext cx="7367779" cy="2966881"/>
            </a:xfrm>
            <a:prstGeom prst="rect">
              <a:avLst/>
            </a:prstGeom>
          </p:spPr>
          <p:txBody>
            <a:bodyPr lIns="0" tIns="0" rIns="0" bIns="0" rtlCol="0" anchor="t">
              <a:spAutoFit/>
            </a:bodyPr>
            <a:lstStyle/>
            <a:p>
              <a:pPr marL="0" marR="0" lvl="0" indent="0" algn="l" defTabSz="914400" rtl="0" eaLnBrk="1" fontAlgn="auto" latinLnBrk="0" hangingPunct="1">
                <a:lnSpc>
                  <a:spcPts val="5880"/>
                </a:lnSpc>
                <a:spcBef>
                  <a:spcPct val="0"/>
                </a:spcBef>
                <a:spcAft>
                  <a:spcPts val="0"/>
                </a:spcAft>
                <a:buClrTx/>
                <a:buSzTx/>
                <a:buFontTx/>
                <a:buNone/>
                <a:tabLst/>
                <a:defRPr/>
              </a:pPr>
              <a:r>
                <a:rPr kumimoji="0" lang="en-US" sz="4900" b="1" i="0" u="none" strike="noStrike" kern="1200" cap="none" spc="0" normalizeH="0" baseline="0" noProof="0">
                  <a:ln>
                    <a:noFill/>
                  </a:ln>
                  <a:solidFill>
                    <a:srgbClr val="111111"/>
                  </a:solidFill>
                  <a:effectLst/>
                  <a:uLnTx/>
                  <a:uFillTx/>
                  <a:latin typeface="Open Sauce Semi-Bold"/>
                  <a:ea typeface="Open Sauce Semi-Bold"/>
                  <a:cs typeface="Open Sauce Semi-Bold"/>
                  <a:sym typeface="Open Sauce Semi-Bold"/>
                </a:rPr>
                <a:t>Histogram of RRS 412 Measurement Uncertainty</a:t>
              </a:r>
            </a:p>
          </p:txBody>
        </p:sp>
        <p:sp>
          <p:nvSpPr>
            <p:cNvPr id="7" name="TextBox 7">
              <a:extLst>
                <a:ext uri="{FF2B5EF4-FFF2-40B4-BE49-F238E27FC236}">
                  <a16:creationId xmlns:a16="http://schemas.microsoft.com/office/drawing/2014/main" id="{5CADCC32-1E60-4845-F7C6-5369F7BFAF80}"/>
                </a:ext>
              </a:extLst>
            </p:cNvPr>
            <p:cNvSpPr txBox="1"/>
            <p:nvPr/>
          </p:nvSpPr>
          <p:spPr>
            <a:xfrm>
              <a:off x="0" y="3501210"/>
              <a:ext cx="7162799" cy="4746598"/>
            </a:xfrm>
            <a:prstGeom prst="rect">
              <a:avLst/>
            </a:prstGeom>
          </p:spPr>
          <p:txBody>
            <a:bodyPr wrap="square" lIns="0" tIns="0" rIns="0" bIns="0" rtlCol="0" anchor="t">
              <a:spAutoFit/>
            </a:bodyPr>
            <a:lstStyle/>
            <a:p>
              <a:pPr marL="0" marR="0" lvl="0" indent="0" algn="l" defTabSz="914400" rtl="0" eaLnBrk="1" fontAlgn="auto" latinLnBrk="0" hangingPunct="1">
                <a:lnSpc>
                  <a:spcPts val="2800"/>
                </a:lnSpc>
                <a:spcBef>
                  <a:spcPts val="0"/>
                </a:spcBef>
                <a:spcAft>
                  <a:spcPts val="0"/>
                </a:spcAft>
                <a:buClrTx/>
                <a:buSzTx/>
                <a:buFontTx/>
                <a:buNone/>
                <a:tabLst/>
                <a:defRPr/>
              </a:pPr>
              <a:r>
                <a:rPr kumimoji="0" lang="en-US" sz="2000" b="0" i="0" u="none" strike="noStrike" kern="1200" cap="none" spc="0" normalizeH="0" baseline="0" noProof="0">
                  <a:ln>
                    <a:noFill/>
                  </a:ln>
                  <a:solidFill>
                    <a:srgbClr val="111111"/>
                  </a:solidFill>
                  <a:effectLst/>
                  <a:uLnTx/>
                  <a:uFillTx/>
                  <a:latin typeface="Open Sauce"/>
                  <a:ea typeface="Open Sauce"/>
                  <a:cs typeface="Open Sauce"/>
                  <a:sym typeface="Open Sauce"/>
                </a:rPr>
                <a:t>For RRS412 Measurement Uncertainty, the distribution is highly skewed, with most values concentrated at low uncertainty levels. A sharp peak near the lower end suggests that the majority of measurements have minimal uncertainty, while a long right tail indicates occasional cases of higher uncertainty, possibly due to varying atmospheric or observational conditions.</a:t>
              </a:r>
            </a:p>
          </p:txBody>
        </p:sp>
      </p:grpSp>
    </p:spTree>
    <p:extLst>
      <p:ext uri="{BB962C8B-B14F-4D97-AF65-F5344CB8AC3E}">
        <p14:creationId xmlns:p14="http://schemas.microsoft.com/office/powerpoint/2010/main" val="26904965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E6F0FD"/>
        </a:solidFill>
        <a:effectLst/>
      </p:bgPr>
    </p:bg>
    <p:spTree>
      <p:nvGrpSpPr>
        <p:cNvPr id="1" name="">
          <a:extLst>
            <a:ext uri="{FF2B5EF4-FFF2-40B4-BE49-F238E27FC236}">
              <a16:creationId xmlns:a16="http://schemas.microsoft.com/office/drawing/2014/main" id="{165F7AB4-38CD-FEBD-6EB1-FCF259305379}"/>
            </a:ext>
          </a:extLst>
        </p:cNvPr>
        <p:cNvGrpSpPr/>
        <p:nvPr/>
      </p:nvGrpSpPr>
      <p:grpSpPr>
        <a:xfrm>
          <a:off x="0" y="0"/>
          <a:ext cx="0" cy="0"/>
          <a:chOff x="0" y="0"/>
          <a:chExt cx="0" cy="0"/>
        </a:xfrm>
      </p:grpSpPr>
      <p:sp>
        <p:nvSpPr>
          <p:cNvPr id="2" name="AutoShape 2">
            <a:extLst>
              <a:ext uri="{FF2B5EF4-FFF2-40B4-BE49-F238E27FC236}">
                <a16:creationId xmlns:a16="http://schemas.microsoft.com/office/drawing/2014/main" id="{36E516F3-BE37-C1E4-9453-FB1167E0FAC6}"/>
              </a:ext>
            </a:extLst>
          </p:cNvPr>
          <p:cNvSpPr/>
          <p:nvPr/>
        </p:nvSpPr>
        <p:spPr>
          <a:xfrm>
            <a:off x="1197665" y="9234488"/>
            <a:ext cx="16061635" cy="0"/>
          </a:xfrm>
          <a:prstGeom prst="line">
            <a:avLst/>
          </a:prstGeom>
          <a:ln w="47625" cap="flat">
            <a:solidFill>
              <a:srgbClr val="2A9DEC"/>
            </a:solidFill>
            <a:prstDash val="solid"/>
            <a:headEnd type="none" w="sm" len="sm"/>
            <a:tailEnd type="none" w="sm" len="sm"/>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3" name="Freeform 3">
            <a:extLst>
              <a:ext uri="{FF2B5EF4-FFF2-40B4-BE49-F238E27FC236}">
                <a16:creationId xmlns:a16="http://schemas.microsoft.com/office/drawing/2014/main" id="{6E801530-BF22-49EA-9D46-048DA0C0E98F}"/>
              </a:ext>
            </a:extLst>
          </p:cNvPr>
          <p:cNvSpPr/>
          <p:nvPr/>
        </p:nvSpPr>
        <p:spPr>
          <a:xfrm>
            <a:off x="16921370" y="991777"/>
            <a:ext cx="337930" cy="337930"/>
          </a:xfrm>
          <a:custGeom>
            <a:avLst/>
            <a:gdLst/>
            <a:ahLst/>
            <a:cxnLst/>
            <a:rect l="l" t="t" r="r" b="b"/>
            <a:pathLst>
              <a:path w="337930" h="337930">
                <a:moveTo>
                  <a:pt x="0" y="0"/>
                </a:moveTo>
                <a:lnTo>
                  <a:pt x="337930" y="0"/>
                </a:lnTo>
                <a:lnTo>
                  <a:pt x="337930" y="337930"/>
                </a:lnTo>
                <a:lnTo>
                  <a:pt x="0" y="337930"/>
                </a:lnTo>
                <a:lnTo>
                  <a:pt x="0" y="0"/>
                </a:lnTo>
                <a:close/>
              </a:path>
            </a:pathLst>
          </a:custGeom>
          <a:blipFill>
            <a:blip r:embed="rId2">
              <a:extLst>
                <a:ext uri="{96DAC541-7B7A-43D3-8B79-37D633B846F1}">
                  <asvg:svgBlip xmlns:asvg="http://schemas.microsoft.com/office/drawing/2016/SVG/main"/>
                </a:ext>
              </a:extLst>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4" name="Freeform 4">
            <a:extLst>
              <a:ext uri="{FF2B5EF4-FFF2-40B4-BE49-F238E27FC236}">
                <a16:creationId xmlns:a16="http://schemas.microsoft.com/office/drawing/2014/main" id="{88FC1BC1-F8AF-93F1-D2FF-E16E2638F583}"/>
              </a:ext>
            </a:extLst>
          </p:cNvPr>
          <p:cNvSpPr/>
          <p:nvPr/>
        </p:nvSpPr>
        <p:spPr>
          <a:xfrm>
            <a:off x="8623342" y="560056"/>
            <a:ext cx="7675770" cy="7837650"/>
          </a:xfrm>
          <a:custGeom>
            <a:avLst/>
            <a:gdLst/>
            <a:ahLst/>
            <a:cxnLst/>
            <a:rect l="l" t="t" r="r" b="b"/>
            <a:pathLst>
              <a:path w="7675770" h="7837650">
                <a:moveTo>
                  <a:pt x="0" y="0"/>
                </a:moveTo>
                <a:lnTo>
                  <a:pt x="7675771" y="0"/>
                </a:lnTo>
                <a:lnTo>
                  <a:pt x="7675771" y="7837649"/>
                </a:lnTo>
                <a:lnTo>
                  <a:pt x="0" y="7837649"/>
                </a:lnTo>
                <a:lnTo>
                  <a:pt x="0" y="0"/>
                </a:lnTo>
                <a:close/>
              </a:path>
            </a:pathLst>
          </a:custGeom>
          <a:blipFill>
            <a:blip>
              <a:extLst>
                <a:ext uri="{28A0092B-C50C-407E-A947-70E740481C1C}">
                  <a14:useLocalDpi xmlns:a14="http://schemas.microsoft.com/office/drawing/2010/main" val="0"/>
                </a:ext>
              </a:extLst>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grpSp>
        <p:nvGrpSpPr>
          <p:cNvPr id="5" name="Group 5">
            <a:extLst>
              <a:ext uri="{FF2B5EF4-FFF2-40B4-BE49-F238E27FC236}">
                <a16:creationId xmlns:a16="http://schemas.microsoft.com/office/drawing/2014/main" id="{EBED6FA9-11F6-913F-DB17-A7BF3D9BB432}"/>
              </a:ext>
            </a:extLst>
          </p:cNvPr>
          <p:cNvGrpSpPr/>
          <p:nvPr/>
        </p:nvGrpSpPr>
        <p:grpSpPr>
          <a:xfrm>
            <a:off x="1028700" y="2083106"/>
            <a:ext cx="6515100" cy="6537786"/>
            <a:chOff x="0" y="9525"/>
            <a:chExt cx="8686799" cy="8717048"/>
          </a:xfrm>
        </p:grpSpPr>
        <p:sp>
          <p:nvSpPr>
            <p:cNvPr id="6" name="TextBox 6">
              <a:extLst>
                <a:ext uri="{FF2B5EF4-FFF2-40B4-BE49-F238E27FC236}">
                  <a16:creationId xmlns:a16="http://schemas.microsoft.com/office/drawing/2014/main" id="{5C7C54CD-708C-F9DA-BEB6-123A2DC7DEDE}"/>
                </a:ext>
              </a:extLst>
            </p:cNvPr>
            <p:cNvSpPr txBox="1"/>
            <p:nvPr/>
          </p:nvSpPr>
          <p:spPr>
            <a:xfrm>
              <a:off x="0" y="9525"/>
              <a:ext cx="7367779" cy="2962275"/>
            </a:xfrm>
            <a:prstGeom prst="rect">
              <a:avLst/>
            </a:prstGeom>
          </p:spPr>
          <p:txBody>
            <a:bodyPr lIns="0" tIns="0" rIns="0" bIns="0" rtlCol="0" anchor="t">
              <a:spAutoFit/>
            </a:bodyPr>
            <a:lstStyle/>
            <a:p>
              <a:pPr marL="0" marR="0" lvl="0" indent="0" algn="l" defTabSz="914400" rtl="0" eaLnBrk="1" fontAlgn="auto" latinLnBrk="0" hangingPunct="1">
                <a:lnSpc>
                  <a:spcPts val="5880"/>
                </a:lnSpc>
                <a:spcBef>
                  <a:spcPct val="0"/>
                </a:spcBef>
                <a:spcAft>
                  <a:spcPts val="0"/>
                </a:spcAft>
                <a:buClrTx/>
                <a:buSzTx/>
                <a:buFontTx/>
                <a:buNone/>
                <a:tabLst/>
                <a:defRPr/>
              </a:pPr>
              <a:r>
                <a:rPr kumimoji="0" lang="en-US" sz="4900" b="1" i="0" u="none" strike="noStrike" kern="1200" cap="none" spc="0" normalizeH="0" baseline="0" noProof="0">
                  <a:ln>
                    <a:noFill/>
                  </a:ln>
                  <a:solidFill>
                    <a:srgbClr val="111111"/>
                  </a:solidFill>
                  <a:effectLst/>
                  <a:uLnTx/>
                  <a:uFillTx/>
                  <a:latin typeface="Open Sauce Semi-Bold"/>
                  <a:ea typeface="Open Sauce Semi-Bold"/>
                  <a:cs typeface="Open Sauce Semi-Bold"/>
                  <a:sym typeface="Open Sauce Semi-Bold"/>
                </a:rPr>
                <a:t>3D Scatter Plot of RRS412 Across Locations</a:t>
              </a:r>
            </a:p>
          </p:txBody>
        </p:sp>
        <p:sp>
          <p:nvSpPr>
            <p:cNvPr id="7" name="TextBox 7">
              <a:extLst>
                <a:ext uri="{FF2B5EF4-FFF2-40B4-BE49-F238E27FC236}">
                  <a16:creationId xmlns:a16="http://schemas.microsoft.com/office/drawing/2014/main" id="{F8D3A325-AA83-6C26-00BF-E1F32537DEF9}"/>
                </a:ext>
              </a:extLst>
            </p:cNvPr>
            <p:cNvSpPr txBox="1"/>
            <p:nvPr/>
          </p:nvSpPr>
          <p:spPr>
            <a:xfrm>
              <a:off x="0" y="3501211"/>
              <a:ext cx="8686799" cy="5225362"/>
            </a:xfrm>
            <a:prstGeom prst="rect">
              <a:avLst/>
            </a:prstGeom>
          </p:spPr>
          <p:txBody>
            <a:bodyPr wrap="square" lIns="0" tIns="0" rIns="0" bIns="0" rtlCol="0" anchor="t">
              <a:spAutoFit/>
            </a:bodyPr>
            <a:lstStyle/>
            <a:p>
              <a:pPr marL="0" marR="0" lvl="0" indent="0" algn="l" defTabSz="914400" rtl="0" eaLnBrk="1" fontAlgn="auto" latinLnBrk="0" hangingPunct="1">
                <a:lnSpc>
                  <a:spcPts val="2800"/>
                </a:lnSpc>
                <a:spcBef>
                  <a:spcPts val="0"/>
                </a:spcBef>
                <a:spcAft>
                  <a:spcPts val="0"/>
                </a:spcAft>
                <a:buClrTx/>
                <a:buSzTx/>
                <a:buFontTx/>
                <a:buNone/>
                <a:tabLst/>
                <a:defRPr/>
              </a:pPr>
              <a:r>
                <a:rPr kumimoji="0" lang="en-US" sz="2000" b="0" i="0" u="none" strike="noStrike" kern="1200" cap="none" spc="0" normalizeH="0" baseline="0" noProof="0">
                  <a:ln>
                    <a:noFill/>
                  </a:ln>
                  <a:solidFill>
                    <a:srgbClr val="111111"/>
                  </a:solidFill>
                  <a:effectLst/>
                  <a:uLnTx/>
                  <a:uFillTx/>
                  <a:latin typeface="Open Sauce"/>
                  <a:ea typeface="Open Sauce"/>
                  <a:cs typeface="Open Sauce"/>
                  <a:sym typeface="Open Sauce"/>
                </a:rPr>
                <a:t>The 3D scatter plot of RRS412 (Water-leaving Radiance at 412 nm) across locations shows higher reflectance values (red regions) concentrated near coastal areas, suggesting increased scattering from suspended particles, phytoplankton, or river discharge. Lower values (blue regions) dominate offshore waters, where absorption by dissolved organic matter reduces radiance at this wavelength. The vertical variations highlight localized differences in water optical properties, likely influenced by environmental and seasonal factors.</a:t>
              </a:r>
            </a:p>
          </p:txBody>
        </p:sp>
      </p:grpSp>
    </p:spTree>
    <p:extLst>
      <p:ext uri="{BB962C8B-B14F-4D97-AF65-F5344CB8AC3E}">
        <p14:creationId xmlns:p14="http://schemas.microsoft.com/office/powerpoint/2010/main" val="11230830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E6F0FD"/>
        </a:solidFill>
        <a:effectLst/>
      </p:bgPr>
    </p:bg>
    <p:spTree>
      <p:nvGrpSpPr>
        <p:cNvPr id="1" name="">
          <a:extLst>
            <a:ext uri="{FF2B5EF4-FFF2-40B4-BE49-F238E27FC236}">
              <a16:creationId xmlns:a16="http://schemas.microsoft.com/office/drawing/2014/main" id="{D170659C-2641-2D42-B57C-2BB03E1D8C34}"/>
            </a:ext>
          </a:extLst>
        </p:cNvPr>
        <p:cNvGrpSpPr/>
        <p:nvPr/>
      </p:nvGrpSpPr>
      <p:grpSpPr>
        <a:xfrm>
          <a:off x="0" y="0"/>
          <a:ext cx="0" cy="0"/>
          <a:chOff x="0" y="0"/>
          <a:chExt cx="0" cy="0"/>
        </a:xfrm>
      </p:grpSpPr>
      <p:sp>
        <p:nvSpPr>
          <p:cNvPr id="2" name="AutoShape 2">
            <a:extLst>
              <a:ext uri="{FF2B5EF4-FFF2-40B4-BE49-F238E27FC236}">
                <a16:creationId xmlns:a16="http://schemas.microsoft.com/office/drawing/2014/main" id="{612F80E9-64B8-7077-DFC1-B1F9BBC49EEA}"/>
              </a:ext>
            </a:extLst>
          </p:cNvPr>
          <p:cNvSpPr/>
          <p:nvPr/>
        </p:nvSpPr>
        <p:spPr>
          <a:xfrm>
            <a:off x="1197665" y="9234488"/>
            <a:ext cx="16061635" cy="0"/>
          </a:xfrm>
          <a:prstGeom prst="line">
            <a:avLst/>
          </a:prstGeom>
          <a:ln w="47625" cap="flat">
            <a:solidFill>
              <a:srgbClr val="2A9DEC"/>
            </a:solidFill>
            <a:prstDash val="solid"/>
            <a:headEnd type="none" w="sm" len="sm"/>
            <a:tailEnd type="none" w="sm" len="sm"/>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3" name="Freeform 3">
            <a:extLst>
              <a:ext uri="{FF2B5EF4-FFF2-40B4-BE49-F238E27FC236}">
                <a16:creationId xmlns:a16="http://schemas.microsoft.com/office/drawing/2014/main" id="{CA5EA81B-D659-9371-CC6D-40697832BFA1}"/>
              </a:ext>
            </a:extLst>
          </p:cNvPr>
          <p:cNvSpPr/>
          <p:nvPr/>
        </p:nvSpPr>
        <p:spPr>
          <a:xfrm>
            <a:off x="16921370" y="991777"/>
            <a:ext cx="337930" cy="337930"/>
          </a:xfrm>
          <a:custGeom>
            <a:avLst/>
            <a:gdLst/>
            <a:ahLst/>
            <a:cxnLst/>
            <a:rect l="l" t="t" r="r" b="b"/>
            <a:pathLst>
              <a:path w="337930" h="337930">
                <a:moveTo>
                  <a:pt x="0" y="0"/>
                </a:moveTo>
                <a:lnTo>
                  <a:pt x="337930" y="0"/>
                </a:lnTo>
                <a:lnTo>
                  <a:pt x="337930" y="337930"/>
                </a:lnTo>
                <a:lnTo>
                  <a:pt x="0" y="337930"/>
                </a:lnTo>
                <a:lnTo>
                  <a:pt x="0" y="0"/>
                </a:lnTo>
                <a:close/>
              </a:path>
            </a:pathLst>
          </a:custGeom>
          <a:blipFill>
            <a:blip r:embed="rId2">
              <a:extLst>
                <a:ext uri="{96DAC541-7B7A-43D3-8B79-37D633B846F1}">
                  <asvg:svgBlip xmlns:asvg="http://schemas.microsoft.com/office/drawing/2016/SVG/main"/>
                </a:ext>
              </a:extLst>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4" name="Freeform 4">
            <a:extLst>
              <a:ext uri="{FF2B5EF4-FFF2-40B4-BE49-F238E27FC236}">
                <a16:creationId xmlns:a16="http://schemas.microsoft.com/office/drawing/2014/main" id="{0562C288-C25F-750B-C3A3-DBBCF6DCCEFE}"/>
              </a:ext>
            </a:extLst>
          </p:cNvPr>
          <p:cNvSpPr/>
          <p:nvPr/>
        </p:nvSpPr>
        <p:spPr>
          <a:xfrm>
            <a:off x="7441216" y="562216"/>
            <a:ext cx="9480154" cy="8105532"/>
          </a:xfrm>
          <a:custGeom>
            <a:avLst/>
            <a:gdLst/>
            <a:ahLst/>
            <a:cxnLst/>
            <a:rect l="l" t="t" r="r" b="b"/>
            <a:pathLst>
              <a:path w="9480154" h="8105532">
                <a:moveTo>
                  <a:pt x="0" y="0"/>
                </a:moveTo>
                <a:lnTo>
                  <a:pt x="9480154" y="0"/>
                </a:lnTo>
                <a:lnTo>
                  <a:pt x="9480154" y="8105532"/>
                </a:lnTo>
                <a:lnTo>
                  <a:pt x="0" y="8105532"/>
                </a:lnTo>
                <a:lnTo>
                  <a:pt x="0" y="0"/>
                </a:lnTo>
                <a:close/>
              </a:path>
            </a:pathLst>
          </a:custGeom>
          <a:blipFill>
            <a:blip>
              <a:extLst>
                <a:ext uri="{28A0092B-C50C-407E-A947-70E740481C1C}">
                  <a14:useLocalDpi xmlns:a14="http://schemas.microsoft.com/office/drawing/2010/main" val="0"/>
                </a:ext>
              </a:extLst>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grpSp>
        <p:nvGrpSpPr>
          <p:cNvPr id="5" name="Group 5">
            <a:extLst>
              <a:ext uri="{FF2B5EF4-FFF2-40B4-BE49-F238E27FC236}">
                <a16:creationId xmlns:a16="http://schemas.microsoft.com/office/drawing/2014/main" id="{933E2FBA-7856-9999-B549-91489CED3A13}"/>
              </a:ext>
            </a:extLst>
          </p:cNvPr>
          <p:cNvGrpSpPr/>
          <p:nvPr/>
        </p:nvGrpSpPr>
        <p:grpSpPr>
          <a:xfrm>
            <a:off x="1028700" y="1730681"/>
            <a:ext cx="5753100" cy="6896859"/>
            <a:chOff x="0" y="9525"/>
            <a:chExt cx="7670799" cy="9195811"/>
          </a:xfrm>
        </p:grpSpPr>
        <p:sp>
          <p:nvSpPr>
            <p:cNvPr id="6" name="TextBox 6">
              <a:extLst>
                <a:ext uri="{FF2B5EF4-FFF2-40B4-BE49-F238E27FC236}">
                  <a16:creationId xmlns:a16="http://schemas.microsoft.com/office/drawing/2014/main" id="{6842A710-E6FE-FC8B-B58E-4E42BAB80B7E}"/>
                </a:ext>
              </a:extLst>
            </p:cNvPr>
            <p:cNvSpPr txBox="1"/>
            <p:nvPr/>
          </p:nvSpPr>
          <p:spPr>
            <a:xfrm>
              <a:off x="0" y="9525"/>
              <a:ext cx="7367779" cy="2962275"/>
            </a:xfrm>
            <a:prstGeom prst="rect">
              <a:avLst/>
            </a:prstGeom>
          </p:spPr>
          <p:txBody>
            <a:bodyPr lIns="0" tIns="0" rIns="0" bIns="0" rtlCol="0" anchor="t">
              <a:spAutoFit/>
            </a:bodyPr>
            <a:lstStyle/>
            <a:p>
              <a:pPr marL="0" marR="0" lvl="0" indent="0" algn="l" defTabSz="914400" rtl="0" eaLnBrk="1" fontAlgn="auto" latinLnBrk="0" hangingPunct="1">
                <a:lnSpc>
                  <a:spcPts val="5880"/>
                </a:lnSpc>
                <a:spcBef>
                  <a:spcPct val="0"/>
                </a:spcBef>
                <a:spcAft>
                  <a:spcPts val="0"/>
                </a:spcAft>
                <a:buClrTx/>
                <a:buSzTx/>
                <a:buFontTx/>
                <a:buNone/>
                <a:tabLst/>
                <a:defRPr/>
              </a:pPr>
              <a:r>
                <a:rPr kumimoji="0" lang="en-US" sz="4900" b="1" i="0" u="none" strike="noStrike" kern="1200" cap="none" spc="0" normalizeH="0" baseline="0" noProof="0">
                  <a:ln>
                    <a:noFill/>
                  </a:ln>
                  <a:solidFill>
                    <a:srgbClr val="111111"/>
                  </a:solidFill>
                  <a:effectLst/>
                  <a:uLnTx/>
                  <a:uFillTx/>
                  <a:latin typeface="Open Sauce Semi-Bold"/>
                  <a:ea typeface="Open Sauce Semi-Bold"/>
                  <a:cs typeface="Open Sauce Semi-Bold"/>
                  <a:sym typeface="Open Sauce Semi-Bold"/>
                </a:rPr>
                <a:t>Time Series Decomposition of RRS412</a:t>
              </a:r>
            </a:p>
          </p:txBody>
        </p:sp>
        <p:sp>
          <p:nvSpPr>
            <p:cNvPr id="7" name="TextBox 7">
              <a:extLst>
                <a:ext uri="{FF2B5EF4-FFF2-40B4-BE49-F238E27FC236}">
                  <a16:creationId xmlns:a16="http://schemas.microsoft.com/office/drawing/2014/main" id="{37E7A183-AEE2-630E-BE4A-93AF7CCB7C8B}"/>
                </a:ext>
              </a:extLst>
            </p:cNvPr>
            <p:cNvSpPr txBox="1"/>
            <p:nvPr/>
          </p:nvSpPr>
          <p:spPr>
            <a:xfrm>
              <a:off x="0" y="3501211"/>
              <a:ext cx="7670799" cy="5704125"/>
            </a:xfrm>
            <a:prstGeom prst="rect">
              <a:avLst/>
            </a:prstGeom>
          </p:spPr>
          <p:txBody>
            <a:bodyPr wrap="square" lIns="0" tIns="0" rIns="0" bIns="0" rtlCol="0" anchor="t">
              <a:spAutoFit/>
            </a:bodyPr>
            <a:lstStyle/>
            <a:p>
              <a:pPr marL="0" marR="0" lvl="0" indent="0" algn="l" defTabSz="914400" rtl="0" eaLnBrk="1" fontAlgn="auto" latinLnBrk="0" hangingPunct="1">
                <a:lnSpc>
                  <a:spcPts val="2800"/>
                </a:lnSpc>
                <a:spcBef>
                  <a:spcPts val="0"/>
                </a:spcBef>
                <a:spcAft>
                  <a:spcPts val="0"/>
                </a:spcAft>
                <a:buClrTx/>
                <a:buSzTx/>
                <a:buFontTx/>
                <a:buNone/>
                <a:tabLst/>
                <a:defRPr/>
              </a:pPr>
              <a:r>
                <a:rPr kumimoji="0" lang="en-US" sz="2000" b="0" i="0" u="none" strike="noStrike" kern="1200" cap="none" spc="0" normalizeH="0" baseline="0" noProof="0">
                  <a:ln>
                    <a:noFill/>
                  </a:ln>
                  <a:solidFill>
                    <a:srgbClr val="111111"/>
                  </a:solidFill>
                  <a:effectLst/>
                  <a:uLnTx/>
                  <a:uFillTx/>
                  <a:latin typeface="Open Sauce"/>
                  <a:ea typeface="Open Sauce"/>
                  <a:cs typeface="Open Sauce"/>
                  <a:sym typeface="Open Sauce"/>
                </a:rPr>
                <a:t>The trend of RRS412 (Water-leaving Radiance at 412 nm) shows a cyclic pattern, with a decline followed by an increase, peaking in early 2024, and rising again towards 2025. The seasonality component exhibits strong periodic fluctuations, indicating regular variations in radiance, likely influenced by changes in phytoplankton, dissolved organic matter, or atmospheric conditions. The residuals show occasional spikes, suggesting episodic anomalies beyond the expected seasonal and long-term trends.</a:t>
              </a:r>
            </a:p>
          </p:txBody>
        </p:sp>
      </p:grpSp>
    </p:spTree>
    <p:extLst>
      <p:ext uri="{BB962C8B-B14F-4D97-AF65-F5344CB8AC3E}">
        <p14:creationId xmlns:p14="http://schemas.microsoft.com/office/powerpoint/2010/main" val="314924164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735F6C-B6F6-3A4D-8665-44A0F8A22D0F}"/>
            </a:ext>
          </a:extLst>
        </p:cNvPr>
        <p:cNvGrpSpPr/>
        <p:nvPr/>
      </p:nvGrpSpPr>
      <p:grpSpPr>
        <a:xfrm>
          <a:off x="0" y="0"/>
          <a:ext cx="0" cy="0"/>
          <a:chOff x="0" y="0"/>
          <a:chExt cx="0" cy="0"/>
        </a:xfrm>
      </p:grpSpPr>
      <p:sp>
        <p:nvSpPr>
          <p:cNvPr id="54" name="Rectangle: Rounded Corners 53">
            <a:extLst>
              <a:ext uri="{FF2B5EF4-FFF2-40B4-BE49-F238E27FC236}">
                <a16:creationId xmlns:a16="http://schemas.microsoft.com/office/drawing/2014/main" id="{FAE08196-C335-1724-78A3-803C268A0117}"/>
              </a:ext>
            </a:extLst>
          </p:cNvPr>
          <p:cNvSpPr/>
          <p:nvPr/>
        </p:nvSpPr>
        <p:spPr>
          <a:xfrm>
            <a:off x="14502550" y="3093642"/>
            <a:ext cx="3541287" cy="3046988"/>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53" name="Rectangle: Rounded Corners 52">
            <a:extLst>
              <a:ext uri="{FF2B5EF4-FFF2-40B4-BE49-F238E27FC236}">
                <a16:creationId xmlns:a16="http://schemas.microsoft.com/office/drawing/2014/main" id="{3BFC7836-1152-44E6-3A88-7F7BDE9F15A6}"/>
              </a:ext>
            </a:extLst>
          </p:cNvPr>
          <p:cNvSpPr/>
          <p:nvPr/>
        </p:nvSpPr>
        <p:spPr>
          <a:xfrm>
            <a:off x="11157220" y="3093642"/>
            <a:ext cx="3237898" cy="3046988"/>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52" name="Rectangle: Rounded Corners 51">
            <a:extLst>
              <a:ext uri="{FF2B5EF4-FFF2-40B4-BE49-F238E27FC236}">
                <a16:creationId xmlns:a16="http://schemas.microsoft.com/office/drawing/2014/main" id="{EF820522-60E0-AE5A-0535-EE83C02DAF2F}"/>
              </a:ext>
            </a:extLst>
          </p:cNvPr>
          <p:cNvSpPr/>
          <p:nvPr/>
        </p:nvSpPr>
        <p:spPr>
          <a:xfrm>
            <a:off x="7874221" y="3143134"/>
            <a:ext cx="3069704" cy="3046988"/>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1" name="Rectangle: Rounded Corners 50">
            <a:extLst>
              <a:ext uri="{FF2B5EF4-FFF2-40B4-BE49-F238E27FC236}">
                <a16:creationId xmlns:a16="http://schemas.microsoft.com/office/drawing/2014/main" id="{CF9FCDBB-88E8-FF84-310B-C06BE0FAA67F}"/>
              </a:ext>
            </a:extLst>
          </p:cNvPr>
          <p:cNvSpPr/>
          <p:nvPr/>
        </p:nvSpPr>
        <p:spPr>
          <a:xfrm>
            <a:off x="5420811" y="3162300"/>
            <a:ext cx="2304264" cy="3046988"/>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3" name="Rectangle: Rounded Corners 32">
            <a:extLst>
              <a:ext uri="{FF2B5EF4-FFF2-40B4-BE49-F238E27FC236}">
                <a16:creationId xmlns:a16="http://schemas.microsoft.com/office/drawing/2014/main" id="{8EEA8FB2-33E8-FEAA-529B-CBBB5F96A425}"/>
              </a:ext>
            </a:extLst>
          </p:cNvPr>
          <p:cNvSpPr/>
          <p:nvPr/>
        </p:nvSpPr>
        <p:spPr>
          <a:xfrm>
            <a:off x="5613423" y="723397"/>
            <a:ext cx="11201400" cy="1524503"/>
          </a:xfrm>
          <a:prstGeom prst="round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US"/>
          </a:p>
        </p:txBody>
      </p:sp>
      <p:grpSp>
        <p:nvGrpSpPr>
          <p:cNvPr id="2" name="Group 2">
            <a:extLst>
              <a:ext uri="{FF2B5EF4-FFF2-40B4-BE49-F238E27FC236}">
                <a16:creationId xmlns:a16="http://schemas.microsoft.com/office/drawing/2014/main" id="{24ADC1CD-7C4A-28F6-BD64-B31EC18CC5D6}"/>
              </a:ext>
            </a:extLst>
          </p:cNvPr>
          <p:cNvGrpSpPr/>
          <p:nvPr/>
        </p:nvGrpSpPr>
        <p:grpSpPr>
          <a:xfrm>
            <a:off x="216949" y="229485"/>
            <a:ext cx="4750698" cy="9826324"/>
            <a:chOff x="0" y="0"/>
            <a:chExt cx="870486" cy="1609564"/>
          </a:xfrm>
        </p:grpSpPr>
        <p:sp>
          <p:nvSpPr>
            <p:cNvPr id="3" name="Freeform 3">
              <a:extLst>
                <a:ext uri="{FF2B5EF4-FFF2-40B4-BE49-F238E27FC236}">
                  <a16:creationId xmlns:a16="http://schemas.microsoft.com/office/drawing/2014/main" id="{BF1DE547-18B4-4E74-3808-08F3DE911F02}"/>
                </a:ext>
              </a:extLst>
            </p:cNvPr>
            <p:cNvSpPr/>
            <p:nvPr/>
          </p:nvSpPr>
          <p:spPr>
            <a:xfrm>
              <a:off x="0" y="0"/>
              <a:ext cx="870486" cy="1609564"/>
            </a:xfrm>
            <a:custGeom>
              <a:avLst/>
              <a:gdLst/>
              <a:ahLst/>
              <a:cxnLst/>
              <a:rect l="l" t="t" r="r" b="b"/>
              <a:pathLst>
                <a:path w="870486" h="1609564">
                  <a:moveTo>
                    <a:pt x="746026" y="1609564"/>
                  </a:moveTo>
                  <a:lnTo>
                    <a:pt x="124460" y="1609564"/>
                  </a:lnTo>
                  <a:cubicBezTo>
                    <a:pt x="55880" y="1609564"/>
                    <a:pt x="0" y="1553684"/>
                    <a:pt x="0" y="1485104"/>
                  </a:cubicBezTo>
                  <a:lnTo>
                    <a:pt x="0" y="124460"/>
                  </a:lnTo>
                  <a:cubicBezTo>
                    <a:pt x="0" y="55880"/>
                    <a:pt x="55880" y="0"/>
                    <a:pt x="124460" y="0"/>
                  </a:cubicBezTo>
                  <a:lnTo>
                    <a:pt x="746026" y="0"/>
                  </a:lnTo>
                  <a:cubicBezTo>
                    <a:pt x="814606" y="0"/>
                    <a:pt x="870486" y="55880"/>
                    <a:pt x="870486" y="124460"/>
                  </a:cubicBezTo>
                  <a:lnTo>
                    <a:pt x="870486" y="1485104"/>
                  </a:lnTo>
                  <a:cubicBezTo>
                    <a:pt x="870486" y="1553684"/>
                    <a:pt x="814606" y="1609564"/>
                    <a:pt x="746026" y="1609564"/>
                  </a:cubicBezTo>
                  <a:close/>
                </a:path>
              </a:pathLst>
            </a:custGeom>
            <a:solidFill>
              <a:srgbClr val="2A9DEC"/>
            </a:solid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grpSp>
      <p:grpSp>
        <p:nvGrpSpPr>
          <p:cNvPr id="16" name="Group 16">
            <a:extLst>
              <a:ext uri="{FF2B5EF4-FFF2-40B4-BE49-F238E27FC236}">
                <a16:creationId xmlns:a16="http://schemas.microsoft.com/office/drawing/2014/main" id="{87CDD017-BE24-6E5E-CA72-0058E16FD191}"/>
              </a:ext>
            </a:extLst>
          </p:cNvPr>
          <p:cNvGrpSpPr/>
          <p:nvPr/>
        </p:nvGrpSpPr>
        <p:grpSpPr>
          <a:xfrm>
            <a:off x="691884" y="1084892"/>
            <a:ext cx="3727716" cy="8630608"/>
            <a:chOff x="-541727" y="-3232399"/>
            <a:chExt cx="7670800" cy="5833552"/>
          </a:xfrm>
        </p:grpSpPr>
        <p:sp>
          <p:nvSpPr>
            <p:cNvPr id="17" name="TextBox 17">
              <a:extLst>
                <a:ext uri="{FF2B5EF4-FFF2-40B4-BE49-F238E27FC236}">
                  <a16:creationId xmlns:a16="http://schemas.microsoft.com/office/drawing/2014/main" id="{C91E9989-BB2A-A5B6-98CD-9223DBAB1E13}"/>
                </a:ext>
              </a:extLst>
            </p:cNvPr>
            <p:cNvSpPr txBox="1"/>
            <p:nvPr/>
          </p:nvSpPr>
          <p:spPr>
            <a:xfrm>
              <a:off x="-541727" y="-3232399"/>
              <a:ext cx="7670800" cy="3041536"/>
            </a:xfrm>
            <a:prstGeom prst="rect">
              <a:avLst/>
            </a:prstGeom>
          </p:spPr>
          <p:txBody>
            <a:bodyPr lIns="0" tIns="0" rIns="0" bIns="0" rtlCol="0" anchor="t">
              <a:spAutoFit/>
            </a:bodyPr>
            <a:lstStyle/>
            <a:p>
              <a:pPr marL="0" marR="0" lvl="0" indent="0" algn="l" defTabSz="914400" rtl="0" eaLnBrk="1" fontAlgn="auto" latinLnBrk="0" hangingPunct="1">
                <a:lnSpc>
                  <a:spcPts val="5880"/>
                </a:lnSpc>
                <a:spcBef>
                  <a:spcPct val="0"/>
                </a:spcBef>
                <a:spcAft>
                  <a:spcPts val="0"/>
                </a:spcAft>
                <a:buClrTx/>
                <a:buSzTx/>
                <a:buFontTx/>
                <a:buNone/>
                <a:tabLst/>
                <a:defRPr/>
              </a:pPr>
              <a:r>
                <a:rPr lang="en-US" sz="5400" b="1" dirty="0"/>
                <a:t>Challenges with Using L3 Data vs. L4 Data for Daily Analysis</a:t>
              </a:r>
              <a:endParaRPr kumimoji="0" lang="en-US" sz="4900" b="1" i="0" u="none" strike="noStrike" kern="1200" cap="none" spc="0" normalizeH="0" baseline="0" noProof="0" dirty="0">
                <a:ln>
                  <a:noFill/>
                </a:ln>
                <a:solidFill>
                  <a:srgbClr val="111111"/>
                </a:solidFill>
                <a:effectLst/>
                <a:uLnTx/>
                <a:uFillTx/>
                <a:latin typeface="Open Sauce Bold"/>
                <a:ea typeface="Open Sauce Bold"/>
                <a:cs typeface="Open Sauce Bold"/>
                <a:sym typeface="Open Sauce Bold"/>
              </a:endParaRPr>
            </a:p>
          </p:txBody>
        </p:sp>
        <p:sp>
          <p:nvSpPr>
            <p:cNvPr id="18" name="TextBox 18">
              <a:extLst>
                <a:ext uri="{FF2B5EF4-FFF2-40B4-BE49-F238E27FC236}">
                  <a16:creationId xmlns:a16="http://schemas.microsoft.com/office/drawing/2014/main" id="{7AB4C1CE-188F-AC93-BE16-BA1D77523965}"/>
                </a:ext>
              </a:extLst>
            </p:cNvPr>
            <p:cNvSpPr txBox="1"/>
            <p:nvPr/>
          </p:nvSpPr>
          <p:spPr>
            <a:xfrm>
              <a:off x="1" y="1549504"/>
              <a:ext cx="6038715" cy="1051649"/>
            </a:xfrm>
            <a:prstGeom prst="rect">
              <a:avLst/>
            </a:prstGeom>
          </p:spPr>
          <p:txBody>
            <a:bodyPr lIns="0" tIns="0" rIns="0" bIns="0" rtlCol="0" anchor="t">
              <a:spAutoFit/>
            </a:bodyPr>
            <a:lstStyle/>
            <a:p>
              <a:pPr>
                <a:lnSpc>
                  <a:spcPts val="2800"/>
                </a:lnSpc>
                <a:defRPr/>
              </a:pPr>
              <a:r>
                <a:rPr kumimoji="0" lang="en-US" sz="2000" b="0" i="0" u="none" strike="noStrike" kern="1200" cap="none" spc="0" normalizeH="0" baseline="0" noProof="0" dirty="0">
                  <a:ln>
                    <a:noFill/>
                  </a:ln>
                  <a:solidFill>
                    <a:srgbClr val="111111"/>
                  </a:solidFill>
                  <a:effectLst/>
                  <a:uLnTx/>
                  <a:uFillTx/>
                  <a:latin typeface="Open Sauce"/>
                  <a:ea typeface="Open Sauce"/>
                  <a:cs typeface="Open Sauce"/>
                  <a:sym typeface="Open Sauce"/>
                </a:rPr>
                <a:t>Optics </a:t>
              </a:r>
              <a:r>
                <a:rPr lang="en-US" sz="2000" dirty="0">
                  <a:solidFill>
                    <a:srgbClr val="111111"/>
                  </a:solidFill>
                  <a:latin typeface="Open Sauce"/>
                  <a:ea typeface="Open Sauce"/>
                  <a:cs typeface="Open Sauce"/>
                  <a:sym typeface="Open Sauce"/>
                </a:rPr>
                <a:t>,</a:t>
              </a:r>
              <a:r>
                <a:rPr kumimoji="0" lang="en-US" sz="2000" b="0" i="0" u="none" strike="noStrike" kern="1200" cap="none" spc="0" normalizeH="0" baseline="0" noProof="0" dirty="0">
                  <a:ln>
                    <a:noFill/>
                  </a:ln>
                  <a:solidFill>
                    <a:srgbClr val="111111"/>
                  </a:solidFill>
                  <a:effectLst/>
                  <a:uLnTx/>
                  <a:uFillTx/>
                  <a:latin typeface="Open Sauce"/>
                  <a:ea typeface="Open Sauce"/>
                  <a:cs typeface="Open Sauce"/>
                  <a:sym typeface="Open Sauce"/>
                </a:rPr>
                <a:t>Reflectance, </a:t>
              </a:r>
              <a:r>
                <a:rPr lang="en-US" sz="2000" dirty="0">
                  <a:solidFill>
                    <a:srgbClr val="111111"/>
                  </a:solidFill>
                  <a:latin typeface="Open Sauce"/>
                  <a:ea typeface="Open Sauce"/>
                  <a:cs typeface="Open Sauce"/>
                  <a:sym typeface="Open Sauce"/>
                </a:rPr>
                <a:t>Transparency and Plankton</a:t>
              </a:r>
            </a:p>
            <a:p>
              <a:pPr marL="0" marR="0" lvl="0" indent="0" algn="l" defTabSz="914400" rtl="0" eaLnBrk="1" fontAlgn="auto" latinLnBrk="0" hangingPunct="1">
                <a:lnSpc>
                  <a:spcPts val="28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111111"/>
                </a:solidFill>
                <a:effectLst/>
                <a:uLnTx/>
                <a:uFillTx/>
                <a:latin typeface="Open Sauce"/>
                <a:ea typeface="Open Sauce"/>
                <a:cs typeface="Open Sauce"/>
                <a:sym typeface="Open Sauce"/>
              </a:endParaRPr>
            </a:p>
          </p:txBody>
        </p:sp>
      </p:grpSp>
      <p:sp>
        <p:nvSpPr>
          <p:cNvPr id="34" name="TextBox 33">
            <a:extLst>
              <a:ext uri="{FF2B5EF4-FFF2-40B4-BE49-F238E27FC236}">
                <a16:creationId xmlns:a16="http://schemas.microsoft.com/office/drawing/2014/main" id="{9845D394-A330-667D-4F03-6095DFD02660}"/>
              </a:ext>
            </a:extLst>
          </p:cNvPr>
          <p:cNvSpPr txBox="1"/>
          <p:nvPr/>
        </p:nvSpPr>
        <p:spPr>
          <a:xfrm>
            <a:off x="6019800" y="904607"/>
            <a:ext cx="11201400" cy="1200329"/>
          </a:xfrm>
          <a:prstGeom prst="rect">
            <a:avLst/>
          </a:prstGeom>
          <a:noFill/>
        </p:spPr>
        <p:txBody>
          <a:bodyPr wrap="square" rtlCol="0">
            <a:spAutoFit/>
          </a:bodyPr>
          <a:lstStyle/>
          <a:p>
            <a:r>
              <a:rPr lang="en-US" sz="2400" b="1" dirty="0"/>
              <a:t>Why L3 Data?</a:t>
            </a:r>
            <a:endParaRPr lang="en-US" sz="2400" dirty="0"/>
          </a:p>
          <a:p>
            <a:r>
              <a:rPr lang="en-US" sz="2400" dirty="0">
                <a:solidFill>
                  <a:schemeClr val="tx2">
                    <a:lumMod val="75000"/>
                  </a:schemeClr>
                </a:solidFill>
              </a:rPr>
              <a:t>We switched </a:t>
            </a:r>
            <a:r>
              <a:rPr lang="en-US" sz="2400">
                <a:solidFill>
                  <a:schemeClr val="tx2">
                    <a:lumMod val="75000"/>
                  </a:schemeClr>
                </a:solidFill>
              </a:rPr>
              <a:t>from monthly </a:t>
            </a:r>
            <a:r>
              <a:rPr lang="en-US" sz="2400" dirty="0">
                <a:solidFill>
                  <a:schemeClr val="tx2">
                    <a:lumMod val="75000"/>
                  </a:schemeClr>
                </a:solidFill>
              </a:rPr>
              <a:t>to daily data for 2 years to observe patterns,</a:t>
            </a:r>
          </a:p>
          <a:p>
            <a:r>
              <a:rPr lang="en-US" sz="2400" dirty="0">
                <a:solidFill>
                  <a:schemeClr val="tx2">
                    <a:lumMod val="75000"/>
                  </a:schemeClr>
                </a:solidFill>
              </a:rPr>
              <a:t>using L3 because L4 doesn’t offer daily-level optics and reflectance data</a:t>
            </a:r>
            <a:endParaRPr lang="en-US" sz="2400" dirty="0"/>
          </a:p>
        </p:txBody>
      </p:sp>
      <p:sp>
        <p:nvSpPr>
          <p:cNvPr id="36" name="TextBox 35">
            <a:extLst>
              <a:ext uri="{FF2B5EF4-FFF2-40B4-BE49-F238E27FC236}">
                <a16:creationId xmlns:a16="http://schemas.microsoft.com/office/drawing/2014/main" id="{57811599-25BC-440F-FD4B-2AAADECA6C05}"/>
              </a:ext>
            </a:extLst>
          </p:cNvPr>
          <p:cNvSpPr txBox="1"/>
          <p:nvPr/>
        </p:nvSpPr>
        <p:spPr>
          <a:xfrm>
            <a:off x="5420811" y="2395747"/>
            <a:ext cx="3761222" cy="523220"/>
          </a:xfrm>
          <a:prstGeom prst="rect">
            <a:avLst/>
          </a:prstGeom>
          <a:noFill/>
        </p:spPr>
        <p:txBody>
          <a:bodyPr wrap="none" rtlCol="0">
            <a:spAutoFit/>
          </a:bodyPr>
          <a:lstStyle/>
          <a:p>
            <a:r>
              <a:rPr lang="en-US" sz="2800" b="1" u="sng" dirty="0"/>
              <a:t>Problems Faced with L3</a:t>
            </a:r>
            <a:r>
              <a:rPr lang="en-US" u="sng" dirty="0"/>
              <a:t>:</a:t>
            </a:r>
          </a:p>
        </p:txBody>
      </p:sp>
      <p:sp>
        <p:nvSpPr>
          <p:cNvPr id="37" name="TextBox 36">
            <a:extLst>
              <a:ext uri="{FF2B5EF4-FFF2-40B4-BE49-F238E27FC236}">
                <a16:creationId xmlns:a16="http://schemas.microsoft.com/office/drawing/2014/main" id="{EDA64F48-85D3-A65C-052B-3464DC9C4D26}"/>
              </a:ext>
            </a:extLst>
          </p:cNvPr>
          <p:cNvSpPr txBox="1"/>
          <p:nvPr/>
        </p:nvSpPr>
        <p:spPr>
          <a:xfrm>
            <a:off x="5470159" y="3315541"/>
            <a:ext cx="2275389" cy="2677656"/>
          </a:xfrm>
          <a:prstGeom prst="rect">
            <a:avLst/>
          </a:prstGeom>
          <a:noFill/>
        </p:spPr>
        <p:txBody>
          <a:bodyPr wrap="square" rtlCol="0">
            <a:spAutoFit/>
          </a:bodyPr>
          <a:lstStyle/>
          <a:p>
            <a:r>
              <a:rPr lang="en-US" sz="2400" b="1" dirty="0"/>
              <a:t>Missing Values</a:t>
            </a:r>
            <a:r>
              <a:rPr lang="en-US" sz="2400" dirty="0"/>
              <a:t>:</a:t>
            </a:r>
            <a:br>
              <a:rPr lang="en-US" sz="2400" dirty="0"/>
            </a:br>
            <a:r>
              <a:rPr lang="en-US" sz="2400" dirty="0"/>
              <a:t>L3 has more missing values, making the data incomplete and challenging to analyze.</a:t>
            </a:r>
          </a:p>
        </p:txBody>
      </p:sp>
      <p:sp>
        <p:nvSpPr>
          <p:cNvPr id="38" name="TextBox 37">
            <a:extLst>
              <a:ext uri="{FF2B5EF4-FFF2-40B4-BE49-F238E27FC236}">
                <a16:creationId xmlns:a16="http://schemas.microsoft.com/office/drawing/2014/main" id="{EDB984BA-E32B-DE46-5D04-97CCB7520A63}"/>
              </a:ext>
            </a:extLst>
          </p:cNvPr>
          <p:cNvSpPr txBox="1"/>
          <p:nvPr/>
        </p:nvSpPr>
        <p:spPr>
          <a:xfrm>
            <a:off x="8011312" y="3327800"/>
            <a:ext cx="2932613" cy="2677656"/>
          </a:xfrm>
          <a:prstGeom prst="rect">
            <a:avLst/>
          </a:prstGeom>
          <a:noFill/>
        </p:spPr>
        <p:txBody>
          <a:bodyPr wrap="square" rtlCol="0">
            <a:spAutoFit/>
          </a:bodyPr>
          <a:lstStyle/>
          <a:p>
            <a:r>
              <a:rPr lang="en-US" sz="2400" b="1" dirty="0"/>
              <a:t>High Memory Usage</a:t>
            </a:r>
            <a:r>
              <a:rPr lang="en-US" sz="2400" dirty="0"/>
              <a:t>:</a:t>
            </a:r>
            <a:br>
              <a:rPr lang="en-US" sz="2400" dirty="0"/>
            </a:br>
            <a:r>
              <a:rPr lang="en-US" sz="2400" dirty="0"/>
              <a:t>Since L3 data is unprocessed, it’s much larger and consumes significant memory, causing machines to fail.</a:t>
            </a:r>
          </a:p>
        </p:txBody>
      </p:sp>
      <p:sp>
        <p:nvSpPr>
          <p:cNvPr id="39" name="TextBox 38">
            <a:extLst>
              <a:ext uri="{FF2B5EF4-FFF2-40B4-BE49-F238E27FC236}">
                <a16:creationId xmlns:a16="http://schemas.microsoft.com/office/drawing/2014/main" id="{B2560892-AFBB-DC5C-6AC5-B6003D474044}"/>
              </a:ext>
            </a:extLst>
          </p:cNvPr>
          <p:cNvSpPr txBox="1"/>
          <p:nvPr/>
        </p:nvSpPr>
        <p:spPr>
          <a:xfrm>
            <a:off x="11389348" y="3315541"/>
            <a:ext cx="3000327" cy="3046988"/>
          </a:xfrm>
          <a:prstGeom prst="rect">
            <a:avLst/>
          </a:prstGeom>
          <a:noFill/>
        </p:spPr>
        <p:txBody>
          <a:bodyPr wrap="square" rtlCol="0">
            <a:spAutoFit/>
          </a:bodyPr>
          <a:lstStyle/>
          <a:p>
            <a:r>
              <a:rPr lang="en-US" sz="2400" b="1" dirty="0"/>
              <a:t>Data Size and Storage Issues:</a:t>
            </a:r>
          </a:p>
          <a:p>
            <a:r>
              <a:rPr lang="en-US" sz="2400" dirty="0"/>
              <a:t>Storing and processing large data (combined for 6 months) leads to cloud storage failures and system crashes: </a:t>
            </a:r>
            <a:br>
              <a:rPr lang="en-US" sz="2400" dirty="0"/>
            </a:br>
            <a:endParaRPr lang="en-US" sz="2400" dirty="0"/>
          </a:p>
        </p:txBody>
      </p:sp>
      <p:sp>
        <p:nvSpPr>
          <p:cNvPr id="44" name="TextBox 43">
            <a:extLst>
              <a:ext uri="{FF2B5EF4-FFF2-40B4-BE49-F238E27FC236}">
                <a16:creationId xmlns:a16="http://schemas.microsoft.com/office/drawing/2014/main" id="{4A38B7A6-EBE2-40E6-CFA6-C4DBE4B35EC0}"/>
              </a:ext>
            </a:extLst>
          </p:cNvPr>
          <p:cNvSpPr txBox="1"/>
          <p:nvPr/>
        </p:nvSpPr>
        <p:spPr>
          <a:xfrm>
            <a:off x="14659885" y="3327800"/>
            <a:ext cx="3419521" cy="2677656"/>
          </a:xfrm>
          <a:prstGeom prst="rect">
            <a:avLst/>
          </a:prstGeom>
          <a:noFill/>
        </p:spPr>
        <p:txBody>
          <a:bodyPr wrap="square" rtlCol="0">
            <a:spAutoFit/>
          </a:bodyPr>
          <a:lstStyle/>
          <a:p>
            <a:r>
              <a:rPr lang="en-US" sz="2400" b="1" dirty="0"/>
              <a:t>Technical Limitations Across IDEs</a:t>
            </a:r>
            <a:r>
              <a:rPr lang="en-US" sz="2400" dirty="0"/>
              <a:t>:</a:t>
            </a:r>
            <a:br>
              <a:rPr lang="en-US" sz="2400" dirty="0"/>
            </a:br>
            <a:r>
              <a:rPr lang="en-US" sz="2400" dirty="0"/>
              <a:t>The problems persist across all IDEs (</a:t>
            </a:r>
            <a:r>
              <a:rPr lang="en-US" sz="2400" dirty="0" err="1"/>
              <a:t>Jupyter</a:t>
            </a:r>
            <a:r>
              <a:rPr lang="en-US" sz="2400" dirty="0"/>
              <a:t>, </a:t>
            </a:r>
            <a:r>
              <a:rPr lang="en-US" sz="2400" dirty="0" err="1"/>
              <a:t>VSCode</a:t>
            </a:r>
            <a:r>
              <a:rPr lang="en-US" sz="2400" dirty="0"/>
              <a:t>, Google </a:t>
            </a:r>
            <a:r>
              <a:rPr lang="en-US" sz="2400" dirty="0" err="1"/>
              <a:t>Colab</a:t>
            </a:r>
            <a:r>
              <a:rPr lang="en-US" sz="2400" dirty="0"/>
              <a:t>), leading to operational inefficiency.</a:t>
            </a:r>
          </a:p>
        </p:txBody>
      </p:sp>
      <p:sp>
        <p:nvSpPr>
          <p:cNvPr id="49" name="TextBox 48">
            <a:extLst>
              <a:ext uri="{FF2B5EF4-FFF2-40B4-BE49-F238E27FC236}">
                <a16:creationId xmlns:a16="http://schemas.microsoft.com/office/drawing/2014/main" id="{B9FCEF1C-0980-A81C-8AE5-7C7D78C48A43}"/>
              </a:ext>
            </a:extLst>
          </p:cNvPr>
          <p:cNvSpPr txBox="1"/>
          <p:nvPr/>
        </p:nvSpPr>
        <p:spPr>
          <a:xfrm>
            <a:off x="5420811" y="6652995"/>
            <a:ext cx="3388428" cy="523220"/>
          </a:xfrm>
          <a:prstGeom prst="rect">
            <a:avLst/>
          </a:prstGeom>
          <a:noFill/>
        </p:spPr>
        <p:txBody>
          <a:bodyPr wrap="none" rtlCol="0">
            <a:spAutoFit/>
          </a:bodyPr>
          <a:lstStyle/>
          <a:p>
            <a:r>
              <a:rPr lang="en-US" sz="2800" b="1" u="sng" dirty="0"/>
              <a:t>Options We Explored</a:t>
            </a:r>
            <a:r>
              <a:rPr lang="en-US" u="sng" dirty="0"/>
              <a:t>:</a:t>
            </a:r>
          </a:p>
        </p:txBody>
      </p:sp>
      <p:sp>
        <p:nvSpPr>
          <p:cNvPr id="50" name="TextBox 49">
            <a:extLst>
              <a:ext uri="{FF2B5EF4-FFF2-40B4-BE49-F238E27FC236}">
                <a16:creationId xmlns:a16="http://schemas.microsoft.com/office/drawing/2014/main" id="{618FC3B8-ED86-29CC-46D1-0F41EEBA22E6}"/>
              </a:ext>
            </a:extLst>
          </p:cNvPr>
          <p:cNvSpPr txBox="1"/>
          <p:nvPr/>
        </p:nvSpPr>
        <p:spPr>
          <a:xfrm>
            <a:off x="5420811" y="7460226"/>
            <a:ext cx="12628469" cy="2215991"/>
          </a:xfrm>
          <a:prstGeom prst="rect">
            <a:avLst/>
          </a:prstGeom>
          <a:noFill/>
        </p:spPr>
        <p:txBody>
          <a:bodyPr wrap="square" rtlCol="0">
            <a:spAutoFit/>
          </a:bodyPr>
          <a:lstStyle/>
          <a:p>
            <a:r>
              <a:rPr lang="en-US" sz="2400" b="1" dirty="0">
                <a:solidFill>
                  <a:schemeClr val="tx2">
                    <a:lumMod val="75000"/>
                  </a:schemeClr>
                </a:solidFill>
              </a:rPr>
              <a:t>Option 1</a:t>
            </a:r>
            <a:r>
              <a:rPr lang="en-US" sz="2400" dirty="0">
                <a:solidFill>
                  <a:schemeClr val="tx2">
                    <a:lumMod val="75000"/>
                  </a:schemeClr>
                </a:solidFill>
              </a:rPr>
              <a:t>: Using 4 Variables (Plankton, Optics, Reflectance, Transparency) with 6 Months of L3 Data</a:t>
            </a:r>
          </a:p>
          <a:p>
            <a:r>
              <a:rPr lang="en-US" sz="2400" b="1" dirty="0">
                <a:solidFill>
                  <a:schemeClr val="tx2">
                    <a:lumMod val="75000"/>
                  </a:schemeClr>
                </a:solidFill>
              </a:rPr>
              <a:t>   Outcome</a:t>
            </a:r>
            <a:r>
              <a:rPr lang="en-US" sz="2400" dirty="0">
                <a:solidFill>
                  <a:schemeClr val="tx2">
                    <a:lumMod val="75000"/>
                  </a:schemeClr>
                </a:solidFill>
              </a:rPr>
              <a:t>: Couldn't process due to memory limitations with the combined file.</a:t>
            </a:r>
          </a:p>
          <a:p>
            <a:endParaRPr lang="en-US" sz="2400" dirty="0">
              <a:solidFill>
                <a:schemeClr val="tx2">
                  <a:lumMod val="75000"/>
                </a:schemeClr>
              </a:solidFill>
            </a:endParaRPr>
          </a:p>
          <a:p>
            <a:r>
              <a:rPr lang="en-US" sz="2400" b="1" dirty="0">
                <a:solidFill>
                  <a:schemeClr val="tx2">
                    <a:lumMod val="75000"/>
                  </a:schemeClr>
                </a:solidFill>
              </a:rPr>
              <a:t>Option 2</a:t>
            </a:r>
            <a:r>
              <a:rPr lang="en-US" sz="2400" dirty="0">
                <a:solidFill>
                  <a:schemeClr val="tx2">
                    <a:lumMod val="75000"/>
                  </a:schemeClr>
                </a:solidFill>
              </a:rPr>
              <a:t>: Using 2 Variables (Plankton, Transparency) with 2 Years of L4 Data</a:t>
            </a:r>
          </a:p>
          <a:p>
            <a:r>
              <a:rPr lang="en-US" sz="2400" b="1" dirty="0">
                <a:solidFill>
                  <a:schemeClr val="tx2">
                    <a:lumMod val="75000"/>
                  </a:schemeClr>
                </a:solidFill>
              </a:rPr>
              <a:t>    Outcome</a:t>
            </a:r>
            <a:r>
              <a:rPr lang="en-US" sz="2400" dirty="0">
                <a:solidFill>
                  <a:schemeClr val="tx2">
                    <a:lumMod val="75000"/>
                  </a:schemeClr>
                </a:solidFill>
              </a:rPr>
              <a:t>: Tried and was able to process the data .</a:t>
            </a:r>
          </a:p>
          <a:p>
            <a:endParaRPr lang="en-US" dirty="0"/>
          </a:p>
        </p:txBody>
      </p:sp>
      <p:sp>
        <p:nvSpPr>
          <p:cNvPr id="55" name="Rectangle: Rounded Corners 54">
            <a:extLst>
              <a:ext uri="{FF2B5EF4-FFF2-40B4-BE49-F238E27FC236}">
                <a16:creationId xmlns:a16="http://schemas.microsoft.com/office/drawing/2014/main" id="{536C8E1E-A07F-FF85-69FC-73D5F0A9B0C6}"/>
              </a:ext>
            </a:extLst>
          </p:cNvPr>
          <p:cNvSpPr/>
          <p:nvPr/>
        </p:nvSpPr>
        <p:spPr>
          <a:xfrm>
            <a:off x="5420811" y="7460226"/>
            <a:ext cx="12658595" cy="2103377"/>
          </a:xfrm>
          <a:prstGeom prst="roundRect">
            <a:avLst/>
          </a:prstGeom>
          <a:noFill/>
          <a:ln w="9525"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US"/>
          </a:p>
        </p:txBody>
      </p:sp>
    </p:spTree>
    <p:extLst>
      <p:ext uri="{BB962C8B-B14F-4D97-AF65-F5344CB8AC3E}">
        <p14:creationId xmlns:p14="http://schemas.microsoft.com/office/powerpoint/2010/main" val="5443306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6F0FD"/>
        </a:solidFill>
        <a:effectLst/>
      </p:bgPr>
    </p:bg>
    <p:spTree>
      <p:nvGrpSpPr>
        <p:cNvPr id="1" name=""/>
        <p:cNvGrpSpPr/>
        <p:nvPr/>
      </p:nvGrpSpPr>
      <p:grpSpPr>
        <a:xfrm>
          <a:off x="0" y="0"/>
          <a:ext cx="0" cy="0"/>
          <a:chOff x="0" y="0"/>
          <a:chExt cx="0" cy="0"/>
        </a:xfrm>
      </p:grpSpPr>
      <p:sp>
        <p:nvSpPr>
          <p:cNvPr id="2" name="AutoShape 2"/>
          <p:cNvSpPr/>
          <p:nvPr/>
        </p:nvSpPr>
        <p:spPr>
          <a:xfrm>
            <a:off x="1197665" y="9234488"/>
            <a:ext cx="16061635" cy="0"/>
          </a:xfrm>
          <a:prstGeom prst="line">
            <a:avLst/>
          </a:prstGeom>
          <a:ln w="47625" cap="flat">
            <a:solidFill>
              <a:srgbClr val="2A9DEC"/>
            </a:solidFill>
            <a:prstDash val="solid"/>
            <a:headEnd type="none" w="sm" len="sm"/>
            <a:tailEnd type="none" w="sm" len="sm"/>
          </a:ln>
        </p:spPr>
        <p:txBody>
          <a:bodyPr/>
          <a:lstStyle/>
          <a:p>
            <a:endParaRPr lang="en-US"/>
          </a:p>
        </p:txBody>
      </p:sp>
      <p:sp>
        <p:nvSpPr>
          <p:cNvPr id="3" name="Freeform 3"/>
          <p:cNvSpPr/>
          <p:nvPr/>
        </p:nvSpPr>
        <p:spPr>
          <a:xfrm>
            <a:off x="16921370" y="991777"/>
            <a:ext cx="337930" cy="337930"/>
          </a:xfrm>
          <a:custGeom>
            <a:avLst/>
            <a:gdLst/>
            <a:ahLst/>
            <a:cxnLst/>
            <a:rect l="l" t="t" r="r" b="b"/>
            <a:pathLst>
              <a:path w="337930" h="337930">
                <a:moveTo>
                  <a:pt x="0" y="0"/>
                </a:moveTo>
                <a:lnTo>
                  <a:pt x="337930" y="0"/>
                </a:lnTo>
                <a:lnTo>
                  <a:pt x="337930" y="337930"/>
                </a:lnTo>
                <a:lnTo>
                  <a:pt x="0" y="337930"/>
                </a:lnTo>
                <a:lnTo>
                  <a:pt x="0" y="0"/>
                </a:lnTo>
                <a:close/>
              </a:path>
            </a:pathLst>
          </a:custGeom>
          <a:blipFill>
            <a:blip r:embed="rId2">
              <a:extLst>
                <a:ext uri="{96DAC541-7B7A-43D3-8B79-37D633B846F1}">
                  <asvg:svgBlip xmlns:asvg="http://schemas.microsoft.com/office/drawing/2016/SVG/main"/>
                </a:ext>
              </a:extLst>
            </a:blip>
            <a:stretch>
              <a:fillRect/>
            </a:stretch>
          </a:blipFill>
        </p:spPr>
        <p:txBody>
          <a:bodyPr/>
          <a:lstStyle/>
          <a:p>
            <a:endParaRPr lang="en-US"/>
          </a:p>
        </p:txBody>
      </p:sp>
      <p:sp>
        <p:nvSpPr>
          <p:cNvPr id="4" name="Freeform 4"/>
          <p:cNvSpPr/>
          <p:nvPr/>
        </p:nvSpPr>
        <p:spPr>
          <a:xfrm>
            <a:off x="6554535" y="1669183"/>
            <a:ext cx="11301259" cy="6032047"/>
          </a:xfrm>
          <a:custGeom>
            <a:avLst/>
            <a:gdLst/>
            <a:ahLst/>
            <a:cxnLst/>
            <a:rect l="l" t="t" r="r" b="b"/>
            <a:pathLst>
              <a:path w="11301259" h="6032047">
                <a:moveTo>
                  <a:pt x="0" y="0"/>
                </a:moveTo>
                <a:lnTo>
                  <a:pt x="11301258" y="0"/>
                </a:lnTo>
                <a:lnTo>
                  <a:pt x="11301258" y="6032046"/>
                </a:lnTo>
                <a:lnTo>
                  <a:pt x="0" y="6032046"/>
                </a:lnTo>
                <a:lnTo>
                  <a:pt x="0" y="0"/>
                </a:lnTo>
                <a:close/>
              </a:path>
            </a:pathLst>
          </a:custGeom>
          <a:blipFill>
            <a:blip/>
            <a:stretch>
              <a:fillRect/>
            </a:stretch>
          </a:blipFill>
        </p:spPr>
        <p:txBody>
          <a:bodyPr/>
          <a:lstStyle/>
          <a:p>
            <a:endParaRPr lang="en-US"/>
          </a:p>
        </p:txBody>
      </p:sp>
      <p:grpSp>
        <p:nvGrpSpPr>
          <p:cNvPr id="5" name="Group 5"/>
          <p:cNvGrpSpPr/>
          <p:nvPr/>
        </p:nvGrpSpPr>
        <p:grpSpPr>
          <a:xfrm>
            <a:off x="1028700" y="1723537"/>
            <a:ext cx="5525835" cy="6839926"/>
            <a:chOff x="0" y="0"/>
            <a:chExt cx="7367779" cy="9119901"/>
          </a:xfrm>
        </p:grpSpPr>
        <p:sp>
          <p:nvSpPr>
            <p:cNvPr id="6" name="TextBox 6"/>
            <p:cNvSpPr txBox="1"/>
            <p:nvPr/>
          </p:nvSpPr>
          <p:spPr>
            <a:xfrm>
              <a:off x="0" y="9525"/>
              <a:ext cx="7367779" cy="2962275"/>
            </a:xfrm>
            <a:prstGeom prst="rect">
              <a:avLst/>
            </a:prstGeom>
          </p:spPr>
          <p:txBody>
            <a:bodyPr lIns="0" tIns="0" rIns="0" bIns="0" rtlCol="0" anchor="t">
              <a:spAutoFit/>
            </a:bodyPr>
            <a:lstStyle/>
            <a:p>
              <a:pPr marL="0" lvl="0" indent="0" algn="l">
                <a:lnSpc>
                  <a:spcPts val="5880"/>
                </a:lnSpc>
                <a:spcBef>
                  <a:spcPct val="0"/>
                </a:spcBef>
              </a:pPr>
              <a:r>
                <a:rPr lang="en-US" sz="4900" b="1">
                  <a:solidFill>
                    <a:srgbClr val="111111"/>
                  </a:solidFill>
                  <a:latin typeface="Open Sauce Semi-Bold"/>
                  <a:ea typeface="Open Sauce Semi-Bold"/>
                  <a:cs typeface="Open Sauce Semi-Bold"/>
                  <a:sym typeface="Open Sauce Semi-Bold"/>
                </a:rPr>
                <a:t>Time Series Plot of KD490 and ZSD</a:t>
              </a:r>
            </a:p>
          </p:txBody>
        </p:sp>
        <p:sp>
          <p:nvSpPr>
            <p:cNvPr id="7" name="TextBox 7"/>
            <p:cNvSpPr txBox="1"/>
            <p:nvPr/>
          </p:nvSpPr>
          <p:spPr>
            <a:xfrm>
              <a:off x="0" y="3501210"/>
              <a:ext cx="5994332" cy="5618691"/>
            </a:xfrm>
            <a:prstGeom prst="rect">
              <a:avLst/>
            </a:prstGeom>
          </p:spPr>
          <p:txBody>
            <a:bodyPr lIns="0" tIns="0" rIns="0" bIns="0" rtlCol="0" anchor="t">
              <a:spAutoFit/>
            </a:bodyPr>
            <a:lstStyle/>
            <a:p>
              <a:pPr algn="l">
                <a:lnSpc>
                  <a:spcPts val="2800"/>
                </a:lnSpc>
              </a:pPr>
              <a:r>
                <a:rPr lang="en-US" sz="2000">
                  <a:solidFill>
                    <a:srgbClr val="111111"/>
                  </a:solidFill>
                  <a:latin typeface="Open Sauce"/>
                  <a:ea typeface="Open Sauce"/>
                  <a:cs typeface="Open Sauce"/>
                  <a:sym typeface="Open Sauce"/>
                </a:rPr>
                <a:t>For KD490 the trend appears relatively stable over time, with minor fluctuations. Consistently low values, confirming that most regions in the dataset have clear water.</a:t>
              </a:r>
            </a:p>
            <a:p>
              <a:pPr algn="l">
                <a:lnSpc>
                  <a:spcPts val="2800"/>
                </a:lnSpc>
              </a:pPr>
              <a:endParaRPr lang="en-US" sz="2000">
                <a:solidFill>
                  <a:srgbClr val="111111"/>
                </a:solidFill>
                <a:latin typeface="Open Sauce"/>
                <a:ea typeface="Open Sauce"/>
                <a:cs typeface="Open Sauce"/>
                <a:sym typeface="Open Sauce"/>
              </a:endParaRPr>
            </a:p>
            <a:p>
              <a:pPr algn="l">
                <a:lnSpc>
                  <a:spcPts val="2800"/>
                </a:lnSpc>
              </a:pPr>
              <a:r>
                <a:rPr lang="en-US" sz="2000">
                  <a:solidFill>
                    <a:srgbClr val="111111"/>
                  </a:solidFill>
                  <a:latin typeface="Open Sauce"/>
                  <a:ea typeface="Open Sauce"/>
                  <a:cs typeface="Open Sauce"/>
                  <a:sym typeface="Open Sauce"/>
                </a:rPr>
                <a:t>For ZSD the trend is more variable than KD490, with fluctuations over time. Peaks in ZSD values might be associated with seasonal variations or specific oceanic conditions.</a:t>
              </a:r>
            </a:p>
            <a:p>
              <a:pPr marL="0" lvl="0" indent="0" algn="l">
                <a:lnSpc>
                  <a:spcPts val="2800"/>
                </a:lnSpc>
              </a:pPr>
              <a:endParaRPr lang="en-US" sz="2000">
                <a:solidFill>
                  <a:srgbClr val="111111"/>
                </a:solidFill>
                <a:latin typeface="Open Sauce"/>
                <a:ea typeface="Open Sauce"/>
                <a:cs typeface="Open Sauce"/>
                <a:sym typeface="Open Sauce"/>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6F0FD"/>
        </a:solidFill>
        <a:effectLst/>
      </p:bgPr>
    </p:bg>
    <p:spTree>
      <p:nvGrpSpPr>
        <p:cNvPr id="1" name=""/>
        <p:cNvGrpSpPr/>
        <p:nvPr/>
      </p:nvGrpSpPr>
      <p:grpSpPr>
        <a:xfrm>
          <a:off x="0" y="0"/>
          <a:ext cx="0" cy="0"/>
          <a:chOff x="0" y="0"/>
          <a:chExt cx="0" cy="0"/>
        </a:xfrm>
      </p:grpSpPr>
      <p:sp>
        <p:nvSpPr>
          <p:cNvPr id="2" name="AutoShape 2"/>
          <p:cNvSpPr/>
          <p:nvPr/>
        </p:nvSpPr>
        <p:spPr>
          <a:xfrm>
            <a:off x="1197665" y="9234488"/>
            <a:ext cx="16061635" cy="0"/>
          </a:xfrm>
          <a:prstGeom prst="line">
            <a:avLst/>
          </a:prstGeom>
          <a:ln w="47625" cap="flat">
            <a:solidFill>
              <a:srgbClr val="2A9DEC"/>
            </a:solidFill>
            <a:prstDash val="solid"/>
            <a:headEnd type="none" w="sm" len="sm"/>
            <a:tailEnd type="none" w="sm" len="sm"/>
          </a:ln>
        </p:spPr>
        <p:txBody>
          <a:bodyPr/>
          <a:lstStyle/>
          <a:p>
            <a:endParaRPr lang="en-US"/>
          </a:p>
        </p:txBody>
      </p:sp>
      <p:sp>
        <p:nvSpPr>
          <p:cNvPr id="3" name="Freeform 3"/>
          <p:cNvSpPr/>
          <p:nvPr/>
        </p:nvSpPr>
        <p:spPr>
          <a:xfrm>
            <a:off x="16921370" y="991777"/>
            <a:ext cx="337930" cy="337930"/>
          </a:xfrm>
          <a:custGeom>
            <a:avLst/>
            <a:gdLst/>
            <a:ahLst/>
            <a:cxnLst/>
            <a:rect l="l" t="t" r="r" b="b"/>
            <a:pathLst>
              <a:path w="337930" h="337930">
                <a:moveTo>
                  <a:pt x="0" y="0"/>
                </a:moveTo>
                <a:lnTo>
                  <a:pt x="337930" y="0"/>
                </a:lnTo>
                <a:lnTo>
                  <a:pt x="337930" y="337930"/>
                </a:lnTo>
                <a:lnTo>
                  <a:pt x="0" y="337930"/>
                </a:lnTo>
                <a:lnTo>
                  <a:pt x="0" y="0"/>
                </a:lnTo>
                <a:close/>
              </a:path>
            </a:pathLst>
          </a:custGeom>
          <a:blipFill>
            <a:blip r:embed="rId2">
              <a:extLst>
                <a:ext uri="{96DAC541-7B7A-43D3-8B79-37D633B846F1}">
                  <asvg:svgBlip xmlns:asvg="http://schemas.microsoft.com/office/drawing/2016/SVG/main"/>
                </a:ext>
              </a:extLst>
            </a:blip>
            <a:stretch>
              <a:fillRect/>
            </a:stretch>
          </a:blipFill>
        </p:spPr>
        <p:txBody>
          <a:bodyPr/>
          <a:lstStyle/>
          <a:p>
            <a:endParaRPr lang="en-US"/>
          </a:p>
        </p:txBody>
      </p:sp>
      <p:sp>
        <p:nvSpPr>
          <p:cNvPr id="4" name="Freeform 4"/>
          <p:cNvSpPr/>
          <p:nvPr/>
        </p:nvSpPr>
        <p:spPr>
          <a:xfrm>
            <a:off x="6554535" y="570496"/>
            <a:ext cx="10366835" cy="8060215"/>
          </a:xfrm>
          <a:custGeom>
            <a:avLst/>
            <a:gdLst/>
            <a:ahLst/>
            <a:cxnLst/>
            <a:rect l="l" t="t" r="r" b="b"/>
            <a:pathLst>
              <a:path w="10366835" h="8060215">
                <a:moveTo>
                  <a:pt x="0" y="0"/>
                </a:moveTo>
                <a:lnTo>
                  <a:pt x="10366835" y="0"/>
                </a:lnTo>
                <a:lnTo>
                  <a:pt x="10366835" y="8060214"/>
                </a:lnTo>
                <a:lnTo>
                  <a:pt x="0" y="8060214"/>
                </a:lnTo>
                <a:lnTo>
                  <a:pt x="0" y="0"/>
                </a:lnTo>
                <a:close/>
              </a:path>
            </a:pathLst>
          </a:custGeom>
          <a:blipFill>
            <a:blip/>
            <a:stretch>
              <a:fillRect/>
            </a:stretch>
          </a:blipFill>
        </p:spPr>
        <p:txBody>
          <a:bodyPr/>
          <a:lstStyle/>
          <a:p>
            <a:endParaRPr lang="en-US"/>
          </a:p>
        </p:txBody>
      </p:sp>
      <p:grpSp>
        <p:nvGrpSpPr>
          <p:cNvPr id="5" name="Group 5"/>
          <p:cNvGrpSpPr/>
          <p:nvPr/>
        </p:nvGrpSpPr>
        <p:grpSpPr>
          <a:xfrm>
            <a:off x="1028700" y="3699975"/>
            <a:ext cx="5525835" cy="2887051"/>
            <a:chOff x="0" y="0"/>
            <a:chExt cx="7367779" cy="3849401"/>
          </a:xfrm>
        </p:grpSpPr>
        <p:sp>
          <p:nvSpPr>
            <p:cNvPr id="6" name="TextBox 6"/>
            <p:cNvSpPr txBox="1"/>
            <p:nvPr/>
          </p:nvSpPr>
          <p:spPr>
            <a:xfrm>
              <a:off x="0" y="9525"/>
              <a:ext cx="7367779" cy="981075"/>
            </a:xfrm>
            <a:prstGeom prst="rect">
              <a:avLst/>
            </a:prstGeom>
          </p:spPr>
          <p:txBody>
            <a:bodyPr lIns="0" tIns="0" rIns="0" bIns="0" rtlCol="0" anchor="t">
              <a:spAutoFit/>
            </a:bodyPr>
            <a:lstStyle/>
            <a:p>
              <a:pPr marL="0" lvl="0" indent="0" algn="l">
                <a:lnSpc>
                  <a:spcPts val="5880"/>
                </a:lnSpc>
                <a:spcBef>
                  <a:spcPct val="0"/>
                </a:spcBef>
              </a:pPr>
              <a:r>
                <a:rPr lang="en-US" sz="4900" b="1">
                  <a:solidFill>
                    <a:srgbClr val="111111"/>
                  </a:solidFill>
                  <a:latin typeface="Open Sauce Semi-Bold"/>
                  <a:ea typeface="Open Sauce Semi-Bold"/>
                  <a:cs typeface="Open Sauce Semi-Bold"/>
                  <a:sym typeface="Open Sauce Semi-Bold"/>
                </a:rPr>
                <a:t>KD490 Heatmap</a:t>
              </a:r>
            </a:p>
          </p:txBody>
        </p:sp>
        <p:sp>
          <p:nvSpPr>
            <p:cNvPr id="7" name="TextBox 7"/>
            <p:cNvSpPr txBox="1"/>
            <p:nvPr/>
          </p:nvSpPr>
          <p:spPr>
            <a:xfrm>
              <a:off x="0" y="1520010"/>
              <a:ext cx="5994332" cy="2329391"/>
            </a:xfrm>
            <a:prstGeom prst="rect">
              <a:avLst/>
            </a:prstGeom>
          </p:spPr>
          <p:txBody>
            <a:bodyPr lIns="0" tIns="0" rIns="0" bIns="0" rtlCol="0" anchor="t">
              <a:spAutoFit/>
            </a:bodyPr>
            <a:lstStyle/>
            <a:p>
              <a:pPr marL="0" lvl="0" indent="0" algn="l">
                <a:lnSpc>
                  <a:spcPts val="2800"/>
                </a:lnSpc>
              </a:pPr>
              <a:r>
                <a:rPr lang="en-US" sz="2000">
                  <a:solidFill>
                    <a:srgbClr val="111111"/>
                  </a:solidFill>
                  <a:latin typeface="Open Sauce"/>
                  <a:ea typeface="Open Sauce"/>
                  <a:cs typeface="Open Sauce"/>
                  <a:sym typeface="Open Sauce"/>
                </a:rPr>
                <a:t>It Represents spatial variations in water clarity. Darker areas (lower KD490) indicate clearer water. Lighter areas (higher KD490) indicate more turbid regions.</a:t>
              </a: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6F0FD"/>
        </a:solidFill>
        <a:effectLst/>
      </p:bgPr>
    </p:bg>
    <p:spTree>
      <p:nvGrpSpPr>
        <p:cNvPr id="1" name=""/>
        <p:cNvGrpSpPr/>
        <p:nvPr/>
      </p:nvGrpSpPr>
      <p:grpSpPr>
        <a:xfrm>
          <a:off x="0" y="0"/>
          <a:ext cx="0" cy="0"/>
          <a:chOff x="0" y="0"/>
          <a:chExt cx="0" cy="0"/>
        </a:xfrm>
      </p:grpSpPr>
      <p:sp>
        <p:nvSpPr>
          <p:cNvPr id="2" name="AutoShape 2"/>
          <p:cNvSpPr/>
          <p:nvPr/>
        </p:nvSpPr>
        <p:spPr>
          <a:xfrm>
            <a:off x="1197665" y="9234488"/>
            <a:ext cx="16061635" cy="0"/>
          </a:xfrm>
          <a:prstGeom prst="line">
            <a:avLst/>
          </a:prstGeom>
          <a:ln w="47625" cap="flat">
            <a:solidFill>
              <a:srgbClr val="2A9DEC"/>
            </a:solidFill>
            <a:prstDash val="solid"/>
            <a:headEnd type="none" w="sm" len="sm"/>
            <a:tailEnd type="none" w="sm" len="sm"/>
          </a:ln>
        </p:spPr>
        <p:txBody>
          <a:bodyPr/>
          <a:lstStyle/>
          <a:p>
            <a:endParaRPr lang="en-US"/>
          </a:p>
        </p:txBody>
      </p:sp>
      <p:sp>
        <p:nvSpPr>
          <p:cNvPr id="3" name="Freeform 3"/>
          <p:cNvSpPr/>
          <p:nvPr/>
        </p:nvSpPr>
        <p:spPr>
          <a:xfrm>
            <a:off x="16921370" y="991777"/>
            <a:ext cx="337930" cy="337930"/>
          </a:xfrm>
          <a:custGeom>
            <a:avLst/>
            <a:gdLst/>
            <a:ahLst/>
            <a:cxnLst/>
            <a:rect l="l" t="t" r="r" b="b"/>
            <a:pathLst>
              <a:path w="337930" h="337930">
                <a:moveTo>
                  <a:pt x="0" y="0"/>
                </a:moveTo>
                <a:lnTo>
                  <a:pt x="337930" y="0"/>
                </a:lnTo>
                <a:lnTo>
                  <a:pt x="337930" y="337930"/>
                </a:lnTo>
                <a:lnTo>
                  <a:pt x="0" y="337930"/>
                </a:lnTo>
                <a:lnTo>
                  <a:pt x="0" y="0"/>
                </a:lnTo>
                <a:close/>
              </a:path>
            </a:pathLst>
          </a:custGeom>
          <a:blipFill>
            <a:blip r:embed="rId2">
              <a:extLst>
                <a:ext uri="{96DAC541-7B7A-43D3-8B79-37D633B846F1}">
                  <asvg:svgBlip xmlns:asvg="http://schemas.microsoft.com/office/drawing/2016/SVG/main"/>
                </a:ext>
              </a:extLst>
            </a:blip>
            <a:stretch>
              <a:fillRect/>
            </a:stretch>
          </a:blipFill>
        </p:spPr>
        <p:txBody>
          <a:bodyPr/>
          <a:lstStyle/>
          <a:p>
            <a:endParaRPr lang="en-US"/>
          </a:p>
        </p:txBody>
      </p:sp>
      <p:sp>
        <p:nvSpPr>
          <p:cNvPr id="4" name="Freeform 4"/>
          <p:cNvSpPr/>
          <p:nvPr/>
        </p:nvSpPr>
        <p:spPr>
          <a:xfrm>
            <a:off x="6554535" y="551988"/>
            <a:ext cx="10366835" cy="8176841"/>
          </a:xfrm>
          <a:custGeom>
            <a:avLst/>
            <a:gdLst/>
            <a:ahLst/>
            <a:cxnLst/>
            <a:rect l="l" t="t" r="r" b="b"/>
            <a:pathLst>
              <a:path w="10366835" h="8176841">
                <a:moveTo>
                  <a:pt x="0" y="0"/>
                </a:moveTo>
                <a:lnTo>
                  <a:pt x="10366835" y="0"/>
                </a:lnTo>
                <a:lnTo>
                  <a:pt x="10366835" y="8176842"/>
                </a:lnTo>
                <a:lnTo>
                  <a:pt x="0" y="8176842"/>
                </a:lnTo>
                <a:lnTo>
                  <a:pt x="0" y="0"/>
                </a:lnTo>
                <a:close/>
              </a:path>
            </a:pathLst>
          </a:custGeom>
          <a:blipFill>
            <a:blip/>
            <a:stretch>
              <a:fillRect/>
            </a:stretch>
          </a:blipFill>
        </p:spPr>
        <p:txBody>
          <a:bodyPr/>
          <a:lstStyle/>
          <a:p>
            <a:endParaRPr lang="en-US"/>
          </a:p>
        </p:txBody>
      </p:sp>
      <p:grpSp>
        <p:nvGrpSpPr>
          <p:cNvPr id="5" name="Group 5"/>
          <p:cNvGrpSpPr/>
          <p:nvPr/>
        </p:nvGrpSpPr>
        <p:grpSpPr>
          <a:xfrm>
            <a:off x="1028700" y="3699975"/>
            <a:ext cx="5525835" cy="2887051"/>
            <a:chOff x="0" y="0"/>
            <a:chExt cx="7367779" cy="3849401"/>
          </a:xfrm>
        </p:grpSpPr>
        <p:sp>
          <p:nvSpPr>
            <p:cNvPr id="6" name="TextBox 6"/>
            <p:cNvSpPr txBox="1"/>
            <p:nvPr/>
          </p:nvSpPr>
          <p:spPr>
            <a:xfrm>
              <a:off x="0" y="9525"/>
              <a:ext cx="7367779" cy="981075"/>
            </a:xfrm>
            <a:prstGeom prst="rect">
              <a:avLst/>
            </a:prstGeom>
          </p:spPr>
          <p:txBody>
            <a:bodyPr lIns="0" tIns="0" rIns="0" bIns="0" rtlCol="0" anchor="t">
              <a:spAutoFit/>
            </a:bodyPr>
            <a:lstStyle/>
            <a:p>
              <a:pPr marL="0" lvl="0" indent="0" algn="l">
                <a:lnSpc>
                  <a:spcPts val="5880"/>
                </a:lnSpc>
                <a:spcBef>
                  <a:spcPct val="0"/>
                </a:spcBef>
              </a:pPr>
              <a:r>
                <a:rPr lang="en-US" sz="4900" b="1">
                  <a:solidFill>
                    <a:srgbClr val="111111"/>
                  </a:solidFill>
                  <a:latin typeface="Open Sauce Semi-Bold"/>
                  <a:ea typeface="Open Sauce Semi-Bold"/>
                  <a:cs typeface="Open Sauce Semi-Bold"/>
                  <a:sym typeface="Open Sauce Semi-Bold"/>
                </a:rPr>
                <a:t>ZSD Heatmap</a:t>
              </a:r>
            </a:p>
          </p:txBody>
        </p:sp>
        <p:sp>
          <p:nvSpPr>
            <p:cNvPr id="7" name="TextBox 7"/>
            <p:cNvSpPr txBox="1"/>
            <p:nvPr/>
          </p:nvSpPr>
          <p:spPr>
            <a:xfrm>
              <a:off x="0" y="1520010"/>
              <a:ext cx="5994332" cy="2329391"/>
            </a:xfrm>
            <a:prstGeom prst="rect">
              <a:avLst/>
            </a:prstGeom>
          </p:spPr>
          <p:txBody>
            <a:bodyPr lIns="0" tIns="0" rIns="0" bIns="0" rtlCol="0" anchor="t">
              <a:spAutoFit/>
            </a:bodyPr>
            <a:lstStyle/>
            <a:p>
              <a:pPr marL="0" lvl="0" indent="0" algn="l">
                <a:lnSpc>
                  <a:spcPts val="2800"/>
                </a:lnSpc>
              </a:pPr>
              <a:r>
                <a:rPr lang="en-US" sz="2000">
                  <a:solidFill>
                    <a:srgbClr val="111111"/>
                  </a:solidFill>
                  <a:latin typeface="Open Sauce"/>
                  <a:ea typeface="Open Sauce"/>
                  <a:cs typeface="Open Sauce"/>
                  <a:sym typeface="Open Sauce"/>
                </a:rPr>
                <a:t>It Represents spatial distribution of water transparency. Higher ZSD (yellow regions) indicate clear water. Lower ZSD (dark blue regions) indicate more turbid water.</a:t>
              </a: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6F0FD"/>
        </a:solidFill>
        <a:effectLst/>
      </p:bgPr>
    </p:bg>
    <p:spTree>
      <p:nvGrpSpPr>
        <p:cNvPr id="1" name=""/>
        <p:cNvGrpSpPr/>
        <p:nvPr/>
      </p:nvGrpSpPr>
      <p:grpSpPr>
        <a:xfrm>
          <a:off x="0" y="0"/>
          <a:ext cx="0" cy="0"/>
          <a:chOff x="0" y="0"/>
          <a:chExt cx="0" cy="0"/>
        </a:xfrm>
      </p:grpSpPr>
      <p:sp>
        <p:nvSpPr>
          <p:cNvPr id="2" name="AutoShape 2"/>
          <p:cNvSpPr/>
          <p:nvPr/>
        </p:nvSpPr>
        <p:spPr>
          <a:xfrm>
            <a:off x="1197665" y="9234488"/>
            <a:ext cx="16061635" cy="0"/>
          </a:xfrm>
          <a:prstGeom prst="line">
            <a:avLst/>
          </a:prstGeom>
          <a:ln w="47625" cap="flat">
            <a:solidFill>
              <a:srgbClr val="2A9DEC"/>
            </a:solidFill>
            <a:prstDash val="solid"/>
            <a:headEnd type="none" w="sm" len="sm"/>
            <a:tailEnd type="none" w="sm" len="sm"/>
          </a:ln>
        </p:spPr>
        <p:txBody>
          <a:bodyPr/>
          <a:lstStyle/>
          <a:p>
            <a:endParaRPr lang="en-US"/>
          </a:p>
        </p:txBody>
      </p:sp>
      <p:sp>
        <p:nvSpPr>
          <p:cNvPr id="3" name="Freeform 3"/>
          <p:cNvSpPr/>
          <p:nvPr/>
        </p:nvSpPr>
        <p:spPr>
          <a:xfrm>
            <a:off x="16921370" y="991777"/>
            <a:ext cx="337930" cy="337930"/>
          </a:xfrm>
          <a:custGeom>
            <a:avLst/>
            <a:gdLst/>
            <a:ahLst/>
            <a:cxnLst/>
            <a:rect l="l" t="t" r="r" b="b"/>
            <a:pathLst>
              <a:path w="337930" h="337930">
                <a:moveTo>
                  <a:pt x="0" y="0"/>
                </a:moveTo>
                <a:lnTo>
                  <a:pt x="337930" y="0"/>
                </a:lnTo>
                <a:lnTo>
                  <a:pt x="337930" y="337930"/>
                </a:lnTo>
                <a:lnTo>
                  <a:pt x="0" y="337930"/>
                </a:lnTo>
                <a:lnTo>
                  <a:pt x="0" y="0"/>
                </a:lnTo>
                <a:close/>
              </a:path>
            </a:pathLst>
          </a:custGeom>
          <a:blipFill>
            <a:blip r:embed="rId2">
              <a:extLst>
                <a:ext uri="{96DAC541-7B7A-43D3-8B79-37D633B846F1}">
                  <asvg:svgBlip xmlns:asvg="http://schemas.microsoft.com/office/drawing/2016/SVG/main"/>
                </a:ext>
              </a:extLst>
            </a:blip>
            <a:stretch>
              <a:fillRect/>
            </a:stretch>
          </a:blipFill>
        </p:spPr>
        <p:txBody>
          <a:bodyPr/>
          <a:lstStyle/>
          <a:p>
            <a:endParaRPr lang="en-US"/>
          </a:p>
        </p:txBody>
      </p:sp>
      <p:sp>
        <p:nvSpPr>
          <p:cNvPr id="4" name="Freeform 4"/>
          <p:cNvSpPr/>
          <p:nvPr/>
        </p:nvSpPr>
        <p:spPr>
          <a:xfrm>
            <a:off x="6803847" y="1329707"/>
            <a:ext cx="10286487" cy="6686217"/>
          </a:xfrm>
          <a:custGeom>
            <a:avLst/>
            <a:gdLst/>
            <a:ahLst/>
            <a:cxnLst/>
            <a:rect l="l" t="t" r="r" b="b"/>
            <a:pathLst>
              <a:path w="10286487" h="6686217">
                <a:moveTo>
                  <a:pt x="0" y="0"/>
                </a:moveTo>
                <a:lnTo>
                  <a:pt x="10286488" y="0"/>
                </a:lnTo>
                <a:lnTo>
                  <a:pt x="10286488" y="6686216"/>
                </a:lnTo>
                <a:lnTo>
                  <a:pt x="0" y="6686216"/>
                </a:lnTo>
                <a:lnTo>
                  <a:pt x="0" y="0"/>
                </a:lnTo>
                <a:close/>
              </a:path>
            </a:pathLst>
          </a:custGeom>
          <a:blipFill>
            <a:blip/>
            <a:stretch>
              <a:fillRect/>
            </a:stretch>
          </a:blipFill>
        </p:spPr>
        <p:txBody>
          <a:bodyPr/>
          <a:lstStyle/>
          <a:p>
            <a:endParaRPr lang="en-US"/>
          </a:p>
        </p:txBody>
      </p:sp>
      <p:grpSp>
        <p:nvGrpSpPr>
          <p:cNvPr id="5" name="Group 5"/>
          <p:cNvGrpSpPr/>
          <p:nvPr/>
        </p:nvGrpSpPr>
        <p:grpSpPr>
          <a:xfrm>
            <a:off x="1028700" y="1690200"/>
            <a:ext cx="5525835" cy="6906601"/>
            <a:chOff x="0" y="0"/>
            <a:chExt cx="7367779" cy="9208801"/>
          </a:xfrm>
        </p:grpSpPr>
        <p:sp>
          <p:nvSpPr>
            <p:cNvPr id="6" name="TextBox 6"/>
            <p:cNvSpPr txBox="1"/>
            <p:nvPr/>
          </p:nvSpPr>
          <p:spPr>
            <a:xfrm>
              <a:off x="0" y="0"/>
              <a:ext cx="7367779" cy="2590800"/>
            </a:xfrm>
            <a:prstGeom prst="rect">
              <a:avLst/>
            </a:prstGeom>
          </p:spPr>
          <p:txBody>
            <a:bodyPr lIns="0" tIns="0" rIns="0" bIns="0" rtlCol="0" anchor="t">
              <a:spAutoFit/>
            </a:bodyPr>
            <a:lstStyle/>
            <a:p>
              <a:pPr marL="0" lvl="0" indent="0" algn="l">
                <a:lnSpc>
                  <a:spcPts val="5159"/>
                </a:lnSpc>
                <a:spcBef>
                  <a:spcPct val="0"/>
                </a:spcBef>
              </a:pPr>
              <a:r>
                <a:rPr lang="en-US" sz="4299" b="1">
                  <a:solidFill>
                    <a:srgbClr val="111111"/>
                  </a:solidFill>
                  <a:latin typeface="Open Sauce Semi-Bold"/>
                  <a:ea typeface="Open Sauce Semi-Bold"/>
                  <a:cs typeface="Open Sauce Semi-Bold"/>
                  <a:sym typeface="Open Sauce Semi-Bold"/>
                </a:rPr>
                <a:t>Monthly Distribution of Water Transparency (ZSD)</a:t>
              </a:r>
            </a:p>
          </p:txBody>
        </p:sp>
        <p:sp>
          <p:nvSpPr>
            <p:cNvPr id="7" name="TextBox 7"/>
            <p:cNvSpPr txBox="1"/>
            <p:nvPr/>
          </p:nvSpPr>
          <p:spPr>
            <a:xfrm>
              <a:off x="0" y="3120210"/>
              <a:ext cx="5994332" cy="6088591"/>
            </a:xfrm>
            <a:prstGeom prst="rect">
              <a:avLst/>
            </a:prstGeom>
          </p:spPr>
          <p:txBody>
            <a:bodyPr lIns="0" tIns="0" rIns="0" bIns="0" rtlCol="0" anchor="t">
              <a:spAutoFit/>
            </a:bodyPr>
            <a:lstStyle/>
            <a:p>
              <a:pPr marL="0" lvl="0" indent="0" algn="l">
                <a:lnSpc>
                  <a:spcPts val="2800"/>
                </a:lnSpc>
              </a:pPr>
              <a:r>
                <a:rPr lang="en-US" sz="2000">
                  <a:solidFill>
                    <a:srgbClr val="111111"/>
                  </a:solidFill>
                  <a:latin typeface="Open Sauce"/>
                  <a:ea typeface="Open Sauce"/>
                  <a:cs typeface="Open Sauce"/>
                  <a:sym typeface="Open Sauce"/>
                </a:rPr>
                <a:t>This box plot shows the monthly distribution of ZSD. Each box shows the spread of data for a month, with the median as the middle line. The upper and lower edges show the interquartile range (IQR), and dots represent outliers. Higher ZSD values indicate clearer water, while lower values indicate murkier water. The distribution fluctuates across months, with some months having wider variations and more extreme values.</a:t>
              </a: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6F0FD"/>
        </a:solidFill>
        <a:effectLst/>
      </p:bgPr>
    </p:bg>
    <p:spTree>
      <p:nvGrpSpPr>
        <p:cNvPr id="1" name=""/>
        <p:cNvGrpSpPr/>
        <p:nvPr/>
      </p:nvGrpSpPr>
      <p:grpSpPr>
        <a:xfrm>
          <a:off x="0" y="0"/>
          <a:ext cx="0" cy="0"/>
          <a:chOff x="0" y="0"/>
          <a:chExt cx="0" cy="0"/>
        </a:xfrm>
      </p:grpSpPr>
      <p:sp>
        <p:nvSpPr>
          <p:cNvPr id="2" name="AutoShape 2"/>
          <p:cNvSpPr/>
          <p:nvPr/>
        </p:nvSpPr>
        <p:spPr>
          <a:xfrm>
            <a:off x="1197665" y="9234488"/>
            <a:ext cx="16061635" cy="0"/>
          </a:xfrm>
          <a:prstGeom prst="line">
            <a:avLst/>
          </a:prstGeom>
          <a:ln w="47625" cap="flat">
            <a:solidFill>
              <a:srgbClr val="2A9DEC"/>
            </a:solidFill>
            <a:prstDash val="solid"/>
            <a:headEnd type="none" w="sm" len="sm"/>
            <a:tailEnd type="none" w="sm" len="sm"/>
          </a:ln>
        </p:spPr>
        <p:txBody>
          <a:bodyPr/>
          <a:lstStyle/>
          <a:p>
            <a:endParaRPr lang="en-US"/>
          </a:p>
        </p:txBody>
      </p:sp>
      <p:sp>
        <p:nvSpPr>
          <p:cNvPr id="3" name="Freeform 3"/>
          <p:cNvSpPr/>
          <p:nvPr/>
        </p:nvSpPr>
        <p:spPr>
          <a:xfrm>
            <a:off x="16921370" y="991777"/>
            <a:ext cx="337930" cy="337930"/>
          </a:xfrm>
          <a:custGeom>
            <a:avLst/>
            <a:gdLst/>
            <a:ahLst/>
            <a:cxnLst/>
            <a:rect l="l" t="t" r="r" b="b"/>
            <a:pathLst>
              <a:path w="337930" h="337930">
                <a:moveTo>
                  <a:pt x="0" y="0"/>
                </a:moveTo>
                <a:lnTo>
                  <a:pt x="337930" y="0"/>
                </a:lnTo>
                <a:lnTo>
                  <a:pt x="337930" y="337930"/>
                </a:lnTo>
                <a:lnTo>
                  <a:pt x="0" y="337930"/>
                </a:lnTo>
                <a:lnTo>
                  <a:pt x="0" y="0"/>
                </a:lnTo>
                <a:close/>
              </a:path>
            </a:pathLst>
          </a:custGeom>
          <a:blipFill>
            <a:blip r:embed="rId2">
              <a:extLst>
                <a:ext uri="{96DAC541-7B7A-43D3-8B79-37D633B846F1}">
                  <asvg:svgBlip xmlns:asvg="http://schemas.microsoft.com/office/drawing/2016/SVG/main"/>
                </a:ext>
              </a:extLst>
            </a:blip>
            <a:stretch>
              <a:fillRect/>
            </a:stretch>
          </a:blipFill>
        </p:spPr>
        <p:txBody>
          <a:bodyPr/>
          <a:lstStyle/>
          <a:p>
            <a:endParaRPr lang="en-US"/>
          </a:p>
        </p:txBody>
      </p:sp>
      <p:sp>
        <p:nvSpPr>
          <p:cNvPr id="4" name="Freeform 4"/>
          <p:cNvSpPr/>
          <p:nvPr/>
        </p:nvSpPr>
        <p:spPr>
          <a:xfrm>
            <a:off x="6993548" y="1329707"/>
            <a:ext cx="9927821" cy="6471673"/>
          </a:xfrm>
          <a:custGeom>
            <a:avLst/>
            <a:gdLst/>
            <a:ahLst/>
            <a:cxnLst/>
            <a:rect l="l" t="t" r="r" b="b"/>
            <a:pathLst>
              <a:path w="9927821" h="6471673">
                <a:moveTo>
                  <a:pt x="0" y="0"/>
                </a:moveTo>
                <a:lnTo>
                  <a:pt x="9927822" y="0"/>
                </a:lnTo>
                <a:lnTo>
                  <a:pt x="9927822" y="6471672"/>
                </a:lnTo>
                <a:lnTo>
                  <a:pt x="0" y="6471672"/>
                </a:lnTo>
                <a:lnTo>
                  <a:pt x="0" y="0"/>
                </a:lnTo>
                <a:close/>
              </a:path>
            </a:pathLst>
          </a:custGeom>
          <a:blipFill>
            <a:blip/>
            <a:stretch>
              <a:fillRect/>
            </a:stretch>
          </a:blipFill>
        </p:spPr>
        <p:txBody>
          <a:bodyPr/>
          <a:lstStyle/>
          <a:p>
            <a:endParaRPr lang="en-US"/>
          </a:p>
        </p:txBody>
      </p:sp>
      <p:grpSp>
        <p:nvGrpSpPr>
          <p:cNvPr id="5" name="Group 5"/>
          <p:cNvGrpSpPr/>
          <p:nvPr/>
        </p:nvGrpSpPr>
        <p:grpSpPr>
          <a:xfrm>
            <a:off x="1028700" y="2252175"/>
            <a:ext cx="5525835" cy="5782651"/>
            <a:chOff x="0" y="0"/>
            <a:chExt cx="7367779" cy="7710201"/>
          </a:xfrm>
        </p:grpSpPr>
        <p:sp>
          <p:nvSpPr>
            <p:cNvPr id="6" name="TextBox 6"/>
            <p:cNvSpPr txBox="1"/>
            <p:nvPr/>
          </p:nvSpPr>
          <p:spPr>
            <a:xfrm>
              <a:off x="0" y="9525"/>
              <a:ext cx="7367779" cy="2962275"/>
            </a:xfrm>
            <a:prstGeom prst="rect">
              <a:avLst/>
            </a:prstGeom>
          </p:spPr>
          <p:txBody>
            <a:bodyPr lIns="0" tIns="0" rIns="0" bIns="0" rtlCol="0" anchor="t">
              <a:spAutoFit/>
            </a:bodyPr>
            <a:lstStyle/>
            <a:p>
              <a:pPr marL="0" lvl="0" indent="0" algn="l">
                <a:lnSpc>
                  <a:spcPts val="5880"/>
                </a:lnSpc>
                <a:spcBef>
                  <a:spcPct val="0"/>
                </a:spcBef>
              </a:pPr>
              <a:r>
                <a:rPr lang="en-US" sz="4900" b="1">
                  <a:solidFill>
                    <a:srgbClr val="111111"/>
                  </a:solidFill>
                  <a:latin typeface="Open Sauce Semi-Bold"/>
                  <a:ea typeface="Open Sauce Semi-Bold"/>
                  <a:cs typeface="Open Sauce Semi-Bold"/>
                  <a:sym typeface="Open Sauce Semi-Bold"/>
                </a:rPr>
                <a:t>Histogram of ZSD Measurement Uncertainty</a:t>
              </a:r>
            </a:p>
          </p:txBody>
        </p:sp>
        <p:sp>
          <p:nvSpPr>
            <p:cNvPr id="7" name="TextBox 7"/>
            <p:cNvSpPr txBox="1"/>
            <p:nvPr/>
          </p:nvSpPr>
          <p:spPr>
            <a:xfrm>
              <a:off x="0" y="3501210"/>
              <a:ext cx="5994332" cy="4208991"/>
            </a:xfrm>
            <a:prstGeom prst="rect">
              <a:avLst/>
            </a:prstGeom>
          </p:spPr>
          <p:txBody>
            <a:bodyPr lIns="0" tIns="0" rIns="0" bIns="0" rtlCol="0" anchor="t">
              <a:spAutoFit/>
            </a:bodyPr>
            <a:lstStyle/>
            <a:p>
              <a:pPr marL="0" lvl="0" indent="0" algn="l">
                <a:lnSpc>
                  <a:spcPts val="2800"/>
                </a:lnSpc>
              </a:pPr>
              <a:r>
                <a:rPr lang="en-US" sz="2000">
                  <a:solidFill>
                    <a:srgbClr val="111111"/>
                  </a:solidFill>
                  <a:latin typeface="Open Sauce"/>
                  <a:ea typeface="Open Sauce"/>
                  <a:cs typeface="Open Sauce"/>
                  <a:sym typeface="Open Sauce"/>
                </a:rPr>
                <a:t>This histogram displays the frequency of different levels of uncertainty in ZSD measurements. The peak around 20m suggests that most measurements have this level of uncertainty. A second peak around 50-60m could indicate certain conditions leading to higher measurement errors.</a:t>
              </a: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148</TotalTime>
  <Words>2947</Words>
  <Application>Microsoft Macintosh PowerPoint</Application>
  <PresentationFormat>Custom</PresentationFormat>
  <Paragraphs>158</Paragraphs>
  <Slides>44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44</vt:i4>
      </vt:variant>
    </vt:vector>
  </HeadingPairs>
  <TitlesOfParts>
    <vt:vector size="50" baseType="lpstr">
      <vt:lpstr>Arial</vt:lpstr>
      <vt:lpstr>Open Sauce</vt:lpstr>
      <vt:lpstr>Open Sauce Bold</vt:lpstr>
      <vt:lpstr>Open Sauce Semi-Bold</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EDA on Ocean Variables</dc:title>
  <cp:lastModifiedBy>Colic,I (pgt)</cp:lastModifiedBy>
  <cp:revision>5</cp:revision>
  <dcterms:created xsi:type="dcterms:W3CDTF">2006-08-16T00:00:00Z</dcterms:created>
  <dcterms:modified xsi:type="dcterms:W3CDTF">2025-02-21T10:39:41Z</dcterms:modified>
  <dc:identifier>DAGfp6WycDA</dc:identifier>
</cp:coreProperties>
</file>