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871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9109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526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11562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4317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1383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8341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7602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9699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25013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4740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1495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6279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3790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13150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1968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54986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25752"/>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u/0/folders/1kumrP5Hmvoaf1qhNxnlY809305yfw8r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729" y="543464"/>
            <a:ext cx="10659793" cy="3234906"/>
          </a:xfrm>
        </p:spPr>
        <p:txBody>
          <a:bodyPr>
            <a:noAutofit/>
          </a:bodyPr>
          <a:lstStyle/>
          <a:p>
            <a:pPr algn="ctr"/>
            <a:r>
              <a:rPr lang="en-US" sz="6000" dirty="0"/>
              <a:t>	</a:t>
            </a:r>
            <a:r>
              <a:rPr lang="en-US" sz="5400" dirty="0" smtClean="0"/>
              <a:t>MINI PROJECT              DEMONSTRATION ON </a:t>
            </a:r>
            <a:br>
              <a:rPr lang="en-US" sz="5400" dirty="0" smtClean="0"/>
            </a:br>
            <a:r>
              <a:rPr lang="en-US" sz="5400" dirty="0" smtClean="0"/>
              <a:t> SPEECH RECOGNITION SYSTEM</a:t>
            </a:r>
            <a:br>
              <a:rPr lang="en-US" sz="5400" dirty="0" smtClean="0"/>
            </a:br>
            <a:endParaRPr lang="en-IN" sz="5400" dirty="0"/>
          </a:p>
        </p:txBody>
      </p:sp>
      <p:sp>
        <p:nvSpPr>
          <p:cNvPr id="3" name="Subtitle 2"/>
          <p:cNvSpPr>
            <a:spLocks noGrp="1"/>
          </p:cNvSpPr>
          <p:nvPr>
            <p:ph type="subTitle" idx="1"/>
          </p:nvPr>
        </p:nvSpPr>
        <p:spPr>
          <a:xfrm>
            <a:off x="267419" y="3985404"/>
            <a:ext cx="11700294" cy="2656936"/>
          </a:xfrm>
        </p:spPr>
        <p:txBody>
          <a:bodyPr>
            <a:normAutofit fontScale="92500"/>
          </a:bodyPr>
          <a:lstStyle/>
          <a:p>
            <a:r>
              <a:rPr lang="en-US" sz="3200" b="1" dirty="0" smtClean="0">
                <a:latin typeface="Algerian" panose="04020705040A02060702" pitchFamily="82" charset="0"/>
              </a:rPr>
              <a:t>PROJECT MENTOR:-                                      SUBMITTED  BY:-</a:t>
            </a:r>
          </a:p>
          <a:p>
            <a:r>
              <a:rPr lang="en-US" sz="3200" b="1" dirty="0" smtClean="0">
                <a:latin typeface="Algerian" panose="04020705040A02060702" pitchFamily="82" charset="0"/>
              </a:rPr>
              <a:t>MR. YUVRAJ JOSHI                                       MISS. PRAPTI RANA</a:t>
            </a:r>
          </a:p>
          <a:p>
            <a:r>
              <a:rPr lang="en-US" sz="3200" b="1" dirty="0">
                <a:latin typeface="Algerian" panose="04020705040A02060702" pitchFamily="82" charset="0"/>
              </a:rPr>
              <a:t> </a:t>
            </a:r>
            <a:r>
              <a:rPr lang="en-US" sz="3200" b="1" dirty="0" smtClean="0">
                <a:latin typeface="Algerian" panose="04020705040A02060702" pitchFamily="82" charset="0"/>
              </a:rPr>
              <a:t>                                                                         2014772 (6 SEMESTER)</a:t>
            </a:r>
          </a:p>
          <a:p>
            <a:r>
              <a:rPr lang="en-US" sz="3200" b="1" dirty="0">
                <a:latin typeface="Algerian" panose="04020705040A02060702" pitchFamily="82" charset="0"/>
              </a:rPr>
              <a:t> </a:t>
            </a:r>
            <a:r>
              <a:rPr lang="en-US" sz="3200" b="1" dirty="0" smtClean="0">
                <a:latin typeface="Algerian" panose="04020705040A02060702" pitchFamily="82" charset="0"/>
              </a:rPr>
              <a:t>                                                                         SEC –C ROLL NO-37</a:t>
            </a:r>
          </a:p>
          <a:p>
            <a:endParaRPr lang="en-US" sz="3200" b="1" dirty="0" smtClean="0">
              <a:latin typeface="Algerian" panose="04020705040A02060702" pitchFamily="82" charset="0"/>
            </a:endParaRPr>
          </a:p>
          <a:p>
            <a:endParaRPr lang="en-IN" sz="3200" b="1" dirty="0">
              <a:latin typeface="Algerian" panose="04020705040A02060702" pitchFamily="82" charset="0"/>
            </a:endParaRPr>
          </a:p>
        </p:txBody>
      </p:sp>
    </p:spTree>
    <p:extLst>
      <p:ext uri="{BB962C8B-B14F-4D97-AF65-F5344CB8AC3E}">
        <p14:creationId xmlns:p14="http://schemas.microsoft.com/office/powerpoint/2010/main" val="12160193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473" y="107662"/>
            <a:ext cx="9404723" cy="1400530"/>
          </a:xfrm>
        </p:spPr>
        <p:txBody>
          <a:bodyPr/>
          <a:lstStyle/>
          <a:p>
            <a:r>
              <a:rPr lang="en-US" dirty="0" smtClean="0"/>
              <a:t>Predictions And Accuracy</a:t>
            </a:r>
            <a:endParaRPr lang="en-IN" dirty="0"/>
          </a:p>
        </p:txBody>
      </p:sp>
      <p:sp>
        <p:nvSpPr>
          <p:cNvPr id="3" name="Content Placeholder 2"/>
          <p:cNvSpPr>
            <a:spLocks noGrp="1"/>
          </p:cNvSpPr>
          <p:nvPr>
            <p:ph idx="1"/>
          </p:nvPr>
        </p:nvSpPr>
        <p:spPr>
          <a:xfrm>
            <a:off x="706495" y="807927"/>
            <a:ext cx="10318063" cy="5092459"/>
          </a:xfrm>
        </p:spPr>
        <p:txBody>
          <a:bodyPr/>
          <a:lstStyle/>
          <a:p>
            <a:r>
              <a:rPr lang="en-US" dirty="0" smtClean="0"/>
              <a:t>After turning the model, tested it out by predicting the emotions for the test data. Then the splitting of training and testing data to saving the model. Model is again loaded to predict the tested data and store in the test files folder uploaded on drive as well for mapping individual result to its .wav file name.</a:t>
            </a:r>
          </a:p>
          <a:p>
            <a:r>
              <a:rPr lang="en-US" dirty="0" smtClean="0"/>
              <a:t>The accuracy rate of prediction of emotion  through speech is 68.43%.</a:t>
            </a:r>
          </a:p>
          <a:p>
            <a:r>
              <a:rPr lang="en-US" dirty="0" smtClean="0"/>
              <a:t>More the emotions of different types lower down its accuracy rate.</a:t>
            </a:r>
            <a:r>
              <a:rPr lang="en-IN" dirty="0" smtClean="0"/>
              <a:t> So in order to increase its accuracy rate we need to decrease its dataset  and </a:t>
            </a:r>
            <a:r>
              <a:rPr lang="en-IN" dirty="0" err="1" smtClean="0"/>
              <a:t>differentr</a:t>
            </a:r>
            <a:r>
              <a:rPr lang="en-IN" dirty="0" smtClean="0"/>
              <a:t> types of emotions.</a:t>
            </a:r>
            <a:endParaRPr lang="en-US" dirty="0"/>
          </a:p>
          <a:p>
            <a:endParaRPr lang="en-US" dirty="0" smtClean="0"/>
          </a:p>
        </p:txBody>
      </p:sp>
      <p:sp>
        <p:nvSpPr>
          <p:cNvPr id="5" name="AutoShape 4" descr="PDF] Prediction of speech recognition accuracy for utterance classification  | Semantic Scho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PDF] Prediction of speech recognition accuracy for utterance classification  | Semantic Scho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117" y="3788440"/>
            <a:ext cx="7469697" cy="291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216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4761"/>
          </a:xfrm>
        </p:spPr>
        <p:txBody>
          <a:bodyPr/>
          <a:lstStyle/>
          <a:p>
            <a:r>
              <a:rPr lang="en-US" dirty="0" smtClean="0"/>
              <a:t>LIVE DEMO PREDICTION</a:t>
            </a:r>
            <a:endParaRPr lang="en-IN" dirty="0"/>
          </a:p>
        </p:txBody>
      </p:sp>
      <p:sp>
        <p:nvSpPr>
          <p:cNvPr id="3" name="Content Placeholder 2"/>
          <p:cNvSpPr>
            <a:spLocks noGrp="1"/>
          </p:cNvSpPr>
          <p:nvPr>
            <p:ph idx="1"/>
          </p:nvPr>
        </p:nvSpPr>
        <p:spPr>
          <a:xfrm>
            <a:off x="646112" y="1397480"/>
            <a:ext cx="10318062" cy="4850920"/>
          </a:xfrm>
        </p:spPr>
        <p:txBody>
          <a:bodyPr/>
          <a:lstStyle/>
          <a:p>
            <a:r>
              <a:rPr lang="en-US" dirty="0"/>
              <a:t>The user interface (UI) is </a:t>
            </a:r>
            <a:r>
              <a:rPr lang="en-US" b="1" dirty="0"/>
              <a:t>the point of human-computer interaction and communication in a device</a:t>
            </a:r>
            <a:r>
              <a:rPr lang="en-US" dirty="0"/>
              <a:t>. This can include display screens, keyboards, a mouse and the appearance of a desktop. It is also the way through which a user interacts with an application or a website</a:t>
            </a:r>
            <a:r>
              <a:rPr lang="en-US" dirty="0" smtClean="0"/>
              <a:t>.</a:t>
            </a:r>
          </a:p>
          <a:p>
            <a:r>
              <a:rPr lang="en-US" dirty="0" smtClean="0"/>
              <a:t>In this project I have made live demo of the speech recognition through UI interface which can record , play , pause , stop button embedded in it and a feature to download the recorded audio as well with the help of HTML,CSS,JAVASCRIPT,BOOTSRAP.</a:t>
            </a:r>
            <a:endParaRPr lang="en-IN" dirty="0"/>
          </a:p>
        </p:txBody>
      </p:sp>
      <p:sp>
        <p:nvSpPr>
          <p:cNvPr id="5" name="AutoShape 4" descr="Voice search trends, stats &amp; business use cases for 2022 | Algolia Blo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61" y="4123591"/>
            <a:ext cx="7388713" cy="2590801"/>
          </a:xfrm>
          <a:prstGeom prst="rect">
            <a:avLst/>
          </a:prstGeom>
        </p:spPr>
      </p:pic>
    </p:spTree>
    <p:extLst>
      <p:ext uri="{BB962C8B-B14F-4D97-AF65-F5344CB8AC3E}">
        <p14:creationId xmlns:p14="http://schemas.microsoft.com/office/powerpoint/2010/main" val="3124119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0256"/>
          </a:xfrm>
        </p:spPr>
        <p:txBody>
          <a:bodyPr/>
          <a:lstStyle/>
          <a:p>
            <a:r>
              <a:rPr lang="en-US" dirty="0" smtClean="0"/>
              <a:t>Conclusions And Challenges</a:t>
            </a:r>
            <a:endParaRPr lang="en-IN" dirty="0"/>
          </a:p>
        </p:txBody>
      </p:sp>
      <p:sp>
        <p:nvSpPr>
          <p:cNvPr id="3" name="Content Placeholder 2"/>
          <p:cNvSpPr>
            <a:spLocks noGrp="1"/>
          </p:cNvSpPr>
          <p:nvPr>
            <p:ph idx="1"/>
          </p:nvPr>
        </p:nvSpPr>
        <p:spPr>
          <a:xfrm>
            <a:off x="710162" y="1785668"/>
            <a:ext cx="10696834" cy="4548995"/>
          </a:xfrm>
        </p:spPr>
        <p:txBody>
          <a:bodyPr>
            <a:normAutofit/>
          </a:bodyPr>
          <a:lstStyle/>
          <a:p>
            <a:r>
              <a:rPr lang="en-US" sz="2800" dirty="0" smtClean="0"/>
              <a:t>The literature in the speech emotion detection is not very rich and researchers are still  debating what features influence the recognition of emotion in speech. There is also considerable uncertain as to the best algorithm for classifying emotion and which emotion to class together.</a:t>
            </a:r>
          </a:p>
          <a:p>
            <a:r>
              <a:rPr lang="en-US" sz="2800" dirty="0" smtClean="0"/>
              <a:t>In  the real problem , different individuals reveal that their emotions in a diverse degree and maintain. There are also many differences between acted and spontaneous  speech.</a:t>
            </a:r>
            <a:endParaRPr lang="en-IN" sz="2800" dirty="0"/>
          </a:p>
        </p:txBody>
      </p:sp>
    </p:spTree>
    <p:extLst>
      <p:ext uri="{BB962C8B-B14F-4D97-AF65-F5344CB8AC3E}">
        <p14:creationId xmlns:p14="http://schemas.microsoft.com/office/powerpoint/2010/main" val="36949055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798776"/>
          </a:xfrm>
        </p:spPr>
        <p:txBody>
          <a:bodyPr/>
          <a:lstStyle/>
          <a:p>
            <a:r>
              <a:rPr lang="en-US" sz="8000" dirty="0" smtClean="0"/>
              <a:t>Drawbacks</a:t>
            </a:r>
            <a:endParaRPr lang="en-IN" sz="8000" dirty="0"/>
          </a:p>
        </p:txBody>
      </p:sp>
      <p:sp>
        <p:nvSpPr>
          <p:cNvPr id="3" name="Content Placeholder 2"/>
          <p:cNvSpPr>
            <a:spLocks noGrp="1"/>
          </p:cNvSpPr>
          <p:nvPr>
            <p:ph idx="1"/>
          </p:nvPr>
        </p:nvSpPr>
        <p:spPr>
          <a:xfrm>
            <a:off x="115019" y="2130725"/>
            <a:ext cx="11792309" cy="3752490"/>
          </a:xfrm>
        </p:spPr>
        <p:txBody>
          <a:bodyPr>
            <a:normAutofit/>
          </a:bodyPr>
          <a:lstStyle/>
          <a:p>
            <a:r>
              <a:rPr lang="en-US" sz="2800" dirty="0" smtClean="0"/>
              <a:t>You can try different other classifiers as well to predict the emotion behind the  audio like CNN,SVM etc.</a:t>
            </a:r>
          </a:p>
          <a:p>
            <a:r>
              <a:rPr lang="en-US" sz="2800" dirty="0" smtClean="0"/>
              <a:t>Predicting the Live Audio takes a lot of process and its sometimes difficult to process as it is unlike the binary data with some csv file associated with it.</a:t>
            </a:r>
          </a:p>
          <a:p>
            <a:endParaRPr lang="en-IN" sz="2800" dirty="0"/>
          </a:p>
        </p:txBody>
      </p:sp>
    </p:spTree>
    <p:extLst>
      <p:ext uri="{BB962C8B-B14F-4D97-AF65-F5344CB8AC3E}">
        <p14:creationId xmlns:p14="http://schemas.microsoft.com/office/powerpoint/2010/main" val="40487324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600200"/>
          </a:xfrm>
        </p:spPr>
        <p:txBody>
          <a:bodyPr/>
          <a:lstStyle/>
          <a:p>
            <a:r>
              <a:rPr lang="en-US" sz="6000" dirty="0" smtClean="0"/>
              <a:t>FUTURE SCOPE</a:t>
            </a:r>
            <a:endParaRPr lang="en-IN" sz="6000" dirty="0"/>
          </a:p>
        </p:txBody>
      </p:sp>
      <p:sp>
        <p:nvSpPr>
          <p:cNvPr id="3" name="Content Placeholder 2"/>
          <p:cNvSpPr>
            <a:spLocks noGrp="1"/>
          </p:cNvSpPr>
          <p:nvPr>
            <p:ph idx="1"/>
          </p:nvPr>
        </p:nvSpPr>
        <p:spPr>
          <a:xfrm>
            <a:off x="542595" y="1785499"/>
            <a:ext cx="8946541" cy="4416893"/>
          </a:xfrm>
        </p:spPr>
        <p:txBody>
          <a:bodyPr>
            <a:normAutofit/>
          </a:bodyPr>
          <a:lstStyle/>
          <a:p>
            <a:r>
              <a:rPr lang="en-US" sz="2800" dirty="0" smtClean="0"/>
              <a:t>In Future we can predict the random recorded audio as well.</a:t>
            </a:r>
          </a:p>
          <a:p>
            <a:r>
              <a:rPr lang="en-US" sz="2800" dirty="0" smtClean="0"/>
              <a:t>We can also Embed our UI Interface with ML MODEL and can build web based apps with ML using Flask in future, this point can be a great scope.</a:t>
            </a:r>
          </a:p>
          <a:p>
            <a:r>
              <a:rPr lang="en-US" sz="2800" dirty="0" smtClean="0"/>
              <a:t>More advancement can be more variety of voices can be trained and dataset can be increased to deploy more realistic model.</a:t>
            </a:r>
            <a:endParaRPr lang="en-IN" sz="2800" dirty="0"/>
          </a:p>
        </p:txBody>
      </p:sp>
    </p:spTree>
    <p:extLst>
      <p:ext uri="{BB962C8B-B14F-4D97-AF65-F5344CB8AC3E}">
        <p14:creationId xmlns:p14="http://schemas.microsoft.com/office/powerpoint/2010/main" val="38154377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393335"/>
          </a:xfrm>
        </p:spPr>
        <p:txBody>
          <a:bodyPr/>
          <a:lstStyle/>
          <a:p>
            <a:r>
              <a:rPr lang="en-US" dirty="0" smtClean="0"/>
              <a:t>CODE REVIEW…</a:t>
            </a:r>
            <a:endParaRPr lang="en-IN" dirty="0"/>
          </a:p>
        </p:txBody>
      </p:sp>
      <p:sp>
        <p:nvSpPr>
          <p:cNvPr id="3" name="Content Placeholder 2"/>
          <p:cNvSpPr>
            <a:spLocks noGrp="1"/>
          </p:cNvSpPr>
          <p:nvPr>
            <p:ph idx="1"/>
          </p:nvPr>
        </p:nvSpPr>
        <p:spPr>
          <a:xfrm>
            <a:off x="241539" y="1708030"/>
            <a:ext cx="11671539" cy="4540370"/>
          </a:xfrm>
        </p:spPr>
        <p:txBody>
          <a:bodyPr>
            <a:normAutofit fontScale="85000" lnSpcReduction="20000"/>
          </a:bodyPr>
          <a:lstStyle/>
          <a:p>
            <a:r>
              <a:rPr lang="en-US" sz="4800" b="1" dirty="0" smtClean="0"/>
              <a:t>GITHUB </a:t>
            </a:r>
            <a:r>
              <a:rPr lang="en-US" sz="4800" b="1" dirty="0"/>
              <a:t>LINK:-</a:t>
            </a:r>
            <a:r>
              <a:rPr lang="en-US" sz="2800" u="sng" dirty="0"/>
              <a:t>https://github.com/prapti410/Speech-Recognition-System</a:t>
            </a:r>
            <a:endParaRPr lang="en-US" sz="2800" u="sng" dirty="0" smtClean="0"/>
          </a:p>
          <a:p>
            <a:pPr marL="0" indent="0">
              <a:buNone/>
            </a:pPr>
            <a:endParaRPr lang="en-US" sz="4800" b="1" dirty="0" smtClean="0"/>
          </a:p>
          <a:p>
            <a:r>
              <a:rPr lang="en-US" sz="4800" b="1" dirty="0"/>
              <a:t>DATASET:- </a:t>
            </a:r>
            <a:r>
              <a:rPr lang="en-US" sz="2800" u="sng" dirty="0">
                <a:hlinkClick r:id="rId2"/>
              </a:rPr>
              <a:t>https://</a:t>
            </a:r>
            <a:r>
              <a:rPr lang="en-US" sz="2800" u="sng" dirty="0" smtClean="0">
                <a:hlinkClick r:id="rId2"/>
              </a:rPr>
              <a:t>drive.google.com/drive/u/0/folders/1kumrP5Hmvoaf1qhNxnlY809305yfw8rV</a:t>
            </a:r>
            <a:endParaRPr lang="en-US" sz="2800" u="sng" dirty="0" smtClean="0"/>
          </a:p>
          <a:p>
            <a:endParaRPr lang="en-US" sz="2800" u="sng" dirty="0" smtClean="0"/>
          </a:p>
          <a:p>
            <a:r>
              <a:rPr lang="en-US" sz="4800" b="1" dirty="0"/>
              <a:t>CODE:-</a:t>
            </a:r>
            <a:r>
              <a:rPr lang="en-US" sz="2800" u="sng" dirty="0"/>
              <a:t>https://colab.research.google.com/drive/1Q8jnBzwt7pMjX50AtXPnnF54XnXUXVzh?usp=sharing</a:t>
            </a:r>
            <a:endParaRPr lang="en-US" sz="2800" u="sng" dirty="0" smtClean="0"/>
          </a:p>
        </p:txBody>
      </p:sp>
    </p:spTree>
    <p:extLst>
      <p:ext uri="{BB962C8B-B14F-4D97-AF65-F5344CB8AC3E}">
        <p14:creationId xmlns:p14="http://schemas.microsoft.com/office/powerpoint/2010/main" val="11040955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9600" b="1" u="sng" dirty="0" smtClean="0"/>
              <a:t>THANK YOU</a:t>
            </a:r>
            <a:endParaRPr lang="en-IN" sz="9600" b="1" u="sng" dirty="0"/>
          </a:p>
        </p:txBody>
      </p:sp>
    </p:spTree>
    <p:extLst>
      <p:ext uri="{BB962C8B-B14F-4D97-AF65-F5344CB8AC3E}">
        <p14:creationId xmlns:p14="http://schemas.microsoft.com/office/powerpoint/2010/main" val="22727020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EMOTION RECOGNITION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181" b="6628"/>
          <a:stretch/>
        </p:blipFill>
        <p:spPr>
          <a:xfrm>
            <a:off x="404571" y="2406770"/>
            <a:ext cx="11387737" cy="3795621"/>
          </a:xfrm>
        </p:spPr>
      </p:pic>
    </p:spTree>
    <p:extLst>
      <p:ext uri="{BB962C8B-B14F-4D97-AF65-F5344CB8AC3E}">
        <p14:creationId xmlns:p14="http://schemas.microsoft.com/office/powerpoint/2010/main" val="34290502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14" y="409586"/>
            <a:ext cx="10654494" cy="936135"/>
          </a:xfrm>
        </p:spPr>
        <p:txBody>
          <a:bodyPr/>
          <a:lstStyle/>
          <a:p>
            <a:r>
              <a:rPr lang="en-US" dirty="0" smtClean="0"/>
              <a:t>WHY I HAVE CHOSEN THIS PROJECT ?</a:t>
            </a:r>
            <a:endParaRPr lang="en-IN" dirty="0"/>
          </a:p>
        </p:txBody>
      </p:sp>
      <p:sp>
        <p:nvSpPr>
          <p:cNvPr id="3" name="Content Placeholder 2"/>
          <p:cNvSpPr>
            <a:spLocks noGrp="1"/>
          </p:cNvSpPr>
          <p:nvPr>
            <p:ph idx="1"/>
          </p:nvPr>
        </p:nvSpPr>
        <p:spPr>
          <a:xfrm>
            <a:off x="388189" y="1570008"/>
            <a:ext cx="11688791" cy="4678391"/>
          </a:xfrm>
        </p:spPr>
        <p:txBody>
          <a:bodyPr>
            <a:normAutofit lnSpcReduction="10000"/>
          </a:bodyPr>
          <a:lstStyle/>
          <a:p>
            <a:r>
              <a:rPr lang="en-US" sz="2800" dirty="0" smtClean="0">
                <a:latin typeface="Bahnschrift Light" panose="020B0502040204020203" pitchFamily="34" charset="0"/>
              </a:rPr>
              <a:t>Emotion detection has become one of the biggest marketing strategies to predict the mood of the consumer plays an important role.so to detect the current emotion of person and suggest him the apt product, will increase the demand of product or the company</a:t>
            </a:r>
            <a:r>
              <a:rPr lang="en-US" sz="3200" dirty="0" smtClean="0">
                <a:latin typeface="Bahnschrift Light" panose="020B0502040204020203" pitchFamily="34" charset="0"/>
              </a:rPr>
              <a:t>.</a:t>
            </a:r>
          </a:p>
          <a:p>
            <a:r>
              <a:rPr lang="en-US" sz="2600" dirty="0" smtClean="0">
                <a:latin typeface="Bahnschrift Light" panose="020B0502040204020203" pitchFamily="34" charset="0"/>
              </a:rPr>
              <a:t>Detecting emotion is one of the most important marketing strategy in today’s world.</a:t>
            </a:r>
          </a:p>
          <a:p>
            <a:r>
              <a:rPr lang="en-US" sz="2600" dirty="0" smtClean="0">
                <a:latin typeface="Bahnschrift Light" panose="020B0502040204020203" pitchFamily="34" charset="0"/>
              </a:rPr>
              <a:t>For this reason I have decided to make this project in which a person’s emotion can be detect only through voice .</a:t>
            </a:r>
          </a:p>
          <a:p>
            <a:r>
              <a:rPr lang="en-US" sz="2600" dirty="0" smtClean="0">
                <a:latin typeface="Bahnschrift Light" panose="020B0502040204020203" pitchFamily="34" charset="0"/>
              </a:rPr>
              <a:t>Some examples are call centers to play music when one is angry on the call. Another could be a smart car slowing down when one is angry or fearful.</a:t>
            </a:r>
            <a:endParaRPr lang="en-IN" sz="2600" dirty="0">
              <a:latin typeface="Bahnschrift Light" panose="020B0502040204020203" pitchFamily="34" charset="0"/>
            </a:endParaRPr>
          </a:p>
        </p:txBody>
      </p:sp>
    </p:spTree>
    <p:extLst>
      <p:ext uri="{BB962C8B-B14F-4D97-AF65-F5344CB8AC3E}">
        <p14:creationId xmlns:p14="http://schemas.microsoft.com/office/powerpoint/2010/main" val="40631336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ANALOGY OF PROJECT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246" y="1742536"/>
            <a:ext cx="10703983" cy="4597879"/>
          </a:xfrm>
        </p:spPr>
      </p:pic>
    </p:spTree>
    <p:extLst>
      <p:ext uri="{BB962C8B-B14F-4D97-AF65-F5344CB8AC3E}">
        <p14:creationId xmlns:p14="http://schemas.microsoft.com/office/powerpoint/2010/main" val="37081510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8663"/>
          </a:xfrm>
        </p:spPr>
        <p:txBody>
          <a:bodyPr/>
          <a:lstStyle/>
          <a:p>
            <a:r>
              <a:rPr lang="en-US" dirty="0" smtClean="0"/>
              <a:t>IDEOLOGY BEHIND THE PROJECT</a:t>
            </a:r>
            <a:endParaRPr lang="en-IN" dirty="0"/>
          </a:p>
        </p:txBody>
      </p:sp>
      <p:sp>
        <p:nvSpPr>
          <p:cNvPr id="3" name="Content Placeholder 2"/>
          <p:cNvSpPr>
            <a:spLocks noGrp="1"/>
          </p:cNvSpPr>
          <p:nvPr>
            <p:ph idx="1"/>
          </p:nvPr>
        </p:nvSpPr>
        <p:spPr>
          <a:xfrm>
            <a:off x="216641" y="1561381"/>
            <a:ext cx="11687812" cy="4934310"/>
          </a:xfrm>
        </p:spPr>
        <p:txBody>
          <a:bodyPr>
            <a:normAutofit/>
          </a:bodyPr>
          <a:lstStyle/>
          <a:p>
            <a:r>
              <a:rPr lang="en-US" sz="2800" dirty="0" smtClean="0"/>
              <a:t>The idea behind creating the project was to build a machine learning model that could detect emotions from the speech we have with each other all the time.</a:t>
            </a:r>
          </a:p>
          <a:p>
            <a:r>
              <a:rPr lang="en-US" sz="2800" dirty="0" smtClean="0"/>
              <a:t>So why not have a emotion detector that will gauge your emotions and in the future recommend you different things based on your mood. This can be  used by multiple instructions to offer different services like marketing company suggesting you to buy products based on your emotions , automotive industry can detect the person’s emotions and suggest the speed of autonomous cars as required </a:t>
            </a:r>
            <a:r>
              <a:rPr lang="en-US" sz="2800" dirty="0"/>
              <a:t>t</a:t>
            </a:r>
            <a:r>
              <a:rPr lang="en-US" sz="2800" dirty="0" smtClean="0"/>
              <a:t>o avoid any collisions etc.</a:t>
            </a:r>
            <a:endParaRPr lang="en-IN" sz="2800" dirty="0"/>
          </a:p>
        </p:txBody>
      </p:sp>
    </p:spTree>
    <p:extLst>
      <p:ext uri="{BB962C8B-B14F-4D97-AF65-F5344CB8AC3E}">
        <p14:creationId xmlns:p14="http://schemas.microsoft.com/office/powerpoint/2010/main" val="41463863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USED:-</a:t>
            </a:r>
            <a:endParaRPr lang="en-IN" dirty="0"/>
          </a:p>
        </p:txBody>
      </p:sp>
      <p:sp>
        <p:nvSpPr>
          <p:cNvPr id="3" name="Content Placeholder 2"/>
          <p:cNvSpPr>
            <a:spLocks noGrp="1"/>
          </p:cNvSpPr>
          <p:nvPr>
            <p:ph idx="1"/>
          </p:nvPr>
        </p:nvSpPr>
        <p:spPr>
          <a:xfrm>
            <a:off x="323545" y="1604345"/>
            <a:ext cx="10049853" cy="4195481"/>
          </a:xfrm>
        </p:spPr>
        <p:txBody>
          <a:bodyPr/>
          <a:lstStyle/>
          <a:p>
            <a:r>
              <a:rPr lang="en-US" sz="2800" dirty="0" smtClean="0"/>
              <a:t>The dataset which has been used in this project was firstly uploaded on the drive then it would imported through reference.</a:t>
            </a:r>
          </a:p>
          <a:p>
            <a:r>
              <a:rPr lang="en-US" sz="2800" dirty="0" smtClean="0"/>
              <a:t>This dataset includes 1500 audio file.</a:t>
            </a:r>
          </a:p>
          <a:p>
            <a:r>
              <a:rPr lang="en-US" sz="2800" dirty="0" smtClean="0"/>
              <a:t>Input from 24 different actors, 12 male and 12 female.</a:t>
            </a:r>
          </a:p>
          <a:p>
            <a:r>
              <a:rPr lang="en-US" sz="2800" dirty="0" smtClean="0"/>
              <a:t>Each audio file is named in such a way that the 7 </a:t>
            </a:r>
            <a:r>
              <a:rPr lang="en-US" sz="2800" dirty="0" err="1" smtClean="0"/>
              <a:t>th</a:t>
            </a:r>
            <a:r>
              <a:rPr lang="en-US" sz="2800" dirty="0" smtClean="0"/>
              <a:t> character is consistent</a:t>
            </a:r>
          </a:p>
          <a:p>
            <a:pPr marL="0" indent="0">
              <a:buNone/>
            </a:pPr>
            <a:r>
              <a:rPr lang="en-US" sz="2800" dirty="0" smtClean="0"/>
              <a:t>   With the different emotions that they represent</a:t>
            </a:r>
            <a:r>
              <a:rPr lang="en-US" dirty="0" smtClean="0"/>
              <a:t>.</a:t>
            </a:r>
            <a:endParaRPr lang="en-IN" dirty="0"/>
          </a:p>
        </p:txBody>
      </p:sp>
    </p:spTree>
    <p:extLst>
      <p:ext uri="{BB962C8B-B14F-4D97-AF65-F5344CB8AC3E}">
        <p14:creationId xmlns:p14="http://schemas.microsoft.com/office/powerpoint/2010/main" val="5551583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To Text Translation using </a:t>
            </a:r>
            <a:br>
              <a:rPr lang="en-US" dirty="0" smtClean="0"/>
            </a:br>
            <a:r>
              <a:rPr lang="en-US" dirty="0" smtClean="0"/>
              <a:t>Speech emotion </a:t>
            </a:r>
            <a:r>
              <a:rPr lang="en-US" dirty="0" err="1" smtClean="0"/>
              <a:t>Recogniton</a:t>
            </a:r>
            <a:endParaRPr lang="en-IN" dirty="0"/>
          </a:p>
        </p:txBody>
      </p:sp>
      <p:sp>
        <p:nvSpPr>
          <p:cNvPr id="3" name="Content Placeholder 2"/>
          <p:cNvSpPr>
            <a:spLocks noGrp="1"/>
          </p:cNvSpPr>
          <p:nvPr>
            <p:ph idx="1"/>
          </p:nvPr>
        </p:nvSpPr>
        <p:spPr/>
        <p:txBody>
          <a:bodyPr>
            <a:normAutofit/>
          </a:bodyPr>
          <a:lstStyle/>
          <a:p>
            <a:r>
              <a:rPr lang="en-US" sz="2800" dirty="0" smtClean="0"/>
              <a:t>Initially we tested the Audio y translating it back into the text mode using Speech emotion API to know what the audio is all about.</a:t>
            </a:r>
            <a:endParaRPr lang="en-IN" sz="2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08" t="-552" r="408" b="15997"/>
          <a:stretch/>
        </p:blipFill>
        <p:spPr>
          <a:xfrm>
            <a:off x="987290" y="3603864"/>
            <a:ext cx="10572107" cy="2644535"/>
          </a:xfrm>
          <a:prstGeom prst="rect">
            <a:avLst/>
          </a:prstGeom>
        </p:spPr>
      </p:pic>
    </p:spTree>
    <p:extLst>
      <p:ext uri="{BB962C8B-B14F-4D97-AF65-F5344CB8AC3E}">
        <p14:creationId xmlns:p14="http://schemas.microsoft.com/office/powerpoint/2010/main" val="29834085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IN" dirty="0"/>
          </a:p>
        </p:txBody>
      </p:sp>
      <p:sp>
        <p:nvSpPr>
          <p:cNvPr id="3" name="Content Placeholder 2"/>
          <p:cNvSpPr>
            <a:spLocks noGrp="1"/>
          </p:cNvSpPr>
          <p:nvPr>
            <p:ph idx="1"/>
          </p:nvPr>
        </p:nvSpPr>
        <p:spPr>
          <a:xfrm>
            <a:off x="474453" y="1293963"/>
            <a:ext cx="10886535" cy="4885425"/>
          </a:xfrm>
        </p:spPr>
        <p:txBody>
          <a:bodyPr>
            <a:normAutofit/>
          </a:bodyPr>
          <a:lstStyle/>
          <a:p>
            <a:r>
              <a:rPr lang="en-US" sz="2400" dirty="0" smtClean="0"/>
              <a:t>The next step involves extracting the features from the audio file which will help this model to work between these audio files. For feature extraction we make use of the “LIBROSA” library from python which is one of the libraries used for audio analysis.</a:t>
            </a:r>
          </a:p>
          <a:p>
            <a:r>
              <a:rPr lang="en-US" sz="2400" dirty="0" smtClean="0"/>
              <a:t>Also there are labels of emotions defined .When the DATASET is loaded with the calling of feature EXTRACTION process, every audio is classified into the labels.</a:t>
            </a:r>
            <a:endParaRPr lang="en-IN" sz="2400" dirty="0"/>
          </a:p>
        </p:txBody>
      </p:sp>
      <p:pic>
        <p:nvPicPr>
          <p:cNvPr id="1026" name="Picture 2" descr="Signal Talking User Vector Images (over 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415" y="4306079"/>
            <a:ext cx="8919712"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464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MODEL</a:t>
            </a:r>
            <a:endParaRPr lang="en-IN" dirty="0"/>
          </a:p>
        </p:txBody>
      </p:sp>
      <p:sp>
        <p:nvSpPr>
          <p:cNvPr id="3" name="Content Placeholder 2"/>
          <p:cNvSpPr>
            <a:spLocks noGrp="1"/>
          </p:cNvSpPr>
          <p:nvPr>
            <p:ph idx="1"/>
          </p:nvPr>
        </p:nvSpPr>
        <p:spPr>
          <a:xfrm>
            <a:off x="552091" y="1233578"/>
            <a:ext cx="11473131" cy="5014822"/>
          </a:xfrm>
        </p:spPr>
        <p:txBody>
          <a:bodyPr/>
          <a:lstStyle/>
          <a:p>
            <a:r>
              <a:rPr lang="en-US" sz="2400" dirty="0" smtClean="0"/>
              <a:t>Since the project is a classification of MULTILAYER PERCEPTION seems the obvious choice. We chose this model to predict the right emotions.</a:t>
            </a:r>
          </a:p>
          <a:p>
            <a:r>
              <a:rPr lang="en-US" sz="2400" dirty="0" smtClean="0"/>
              <a:t>This classifier connects to a Neural Network, Unlike other classification algorithms such as Support Vectors. MLP classifier relies on an underlying Neural Network to perform a task of classification.</a:t>
            </a:r>
            <a:endParaRPr lang="en-US" sz="2400" dirty="0"/>
          </a:p>
          <a:p>
            <a:pPr marL="0" indent="0">
              <a:buNone/>
            </a:pPr>
            <a:endParaRPr lang="en-IN" dirty="0"/>
          </a:p>
        </p:txBody>
      </p:sp>
      <p:pic>
        <p:nvPicPr>
          <p:cNvPr id="2052" name="Picture 4" descr="A Novel Classification Method Based on Multilayer Perceptron-Artificial Neural  Network Technique for Diagnosis of Chronic Kidney Disease | Annals of  Military and Health Sciences Research | Full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42" y="3395853"/>
            <a:ext cx="9282022" cy="292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342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219</TotalTime>
  <Words>830</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Bahnschrift Light</vt:lpstr>
      <vt:lpstr>Century Gothic</vt:lpstr>
      <vt:lpstr>Wingdings 3</vt:lpstr>
      <vt:lpstr>Ion</vt:lpstr>
      <vt:lpstr> MINI PROJECT              DEMONSTRATION ON   SPEECH RECOGNITION SYSTEM </vt:lpstr>
      <vt:lpstr>SPEECH EMOTION RECOGNITION</vt:lpstr>
      <vt:lpstr>WHY I HAVE CHOSEN THIS PROJECT ?</vt:lpstr>
      <vt:lpstr>BASIC ANALOGY OF PROJECT</vt:lpstr>
      <vt:lpstr>IDEOLOGY BEHIND THE PROJECT</vt:lpstr>
      <vt:lpstr>DATASET USED:-</vt:lpstr>
      <vt:lpstr>Speech To Text Translation using  Speech emotion Recogniton</vt:lpstr>
      <vt:lpstr>FEATURE EXTRACTION:-</vt:lpstr>
      <vt:lpstr>BUILDING THE MODEL</vt:lpstr>
      <vt:lpstr>Predictions And Accuracy</vt:lpstr>
      <vt:lpstr>LIVE DEMO PREDICTION</vt:lpstr>
      <vt:lpstr>Conclusions And Challenges</vt:lpstr>
      <vt:lpstr>Drawbacks</vt:lpstr>
      <vt:lpstr>FUTURE SCOPE</vt:lpstr>
      <vt:lpstr>CODE REVIEW…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created xsi:type="dcterms:W3CDTF">2022-07-01T16:55:26Z</dcterms:created>
  <dcterms:modified xsi:type="dcterms:W3CDTF">2022-07-01T20:34:40Z</dcterms:modified>
</cp:coreProperties>
</file>