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4" r:id="rId5"/>
    <p:sldId id="282" r:id="rId6"/>
    <p:sldId id="304" r:id="rId7"/>
    <p:sldId id="315" r:id="rId8"/>
    <p:sldId id="322" r:id="rId9"/>
    <p:sldId id="323" r:id="rId10"/>
    <p:sldId id="326" r:id="rId11"/>
    <p:sldId id="327" r:id="rId12"/>
    <p:sldId id="312" r:id="rId13"/>
    <p:sldId id="325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BBAC2-22B0-8367-3570-3A8753F1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476999-5641-C362-9B2E-A99E3FA9E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15AF7-BFF2-2B94-E9D2-90D1781B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0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DE2E-B010-BC29-C56F-D022B9653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7EC0F4-4407-B7CB-22A5-A96208951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5B801-F72F-3511-9F11-35FE80DE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5054-614D-E33F-7496-8BB1F0264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8EAE7-4CBA-8C93-CDC5-DD21E56A2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3CC22-6254-240D-1BF6-D76DFCF0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49CC8-2FD7-164C-8299-982DC847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10748-4111-6A08-EF21-8C4242B37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49470-A34C-EA19-FB1F-E268C011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6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6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IN" dirty="0"/>
              <a:t>Supermarket Sales 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i="1" dirty="0"/>
              <a:t>An Interactive Sales Monitoring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CA8D9-B077-3DEE-7B7B-83565906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EB672-5286-4FFF-1997-CDF651DC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Highlights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BD525-FC25-253D-FACA-4C98DB423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744073-EDC2-ACB1-B564-C840338A8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7514778" cy="187568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Fully interactive and responsive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Dynamic filtering using </a:t>
            </a:r>
            <a:r>
              <a:rPr lang="en-US" sz="2000" b="1" dirty="0"/>
              <a:t>Year, Month, Sale Type, Payment Mode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Branding</a:t>
            </a:r>
            <a:r>
              <a:rPr lang="en-US" sz="2000" dirty="0"/>
              <a:t> and professional styling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Easy navigation across different analysis sections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32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Dashboard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2685806"/>
            <a:ext cx="7463075" cy="2299149"/>
          </a:xfrm>
        </p:spPr>
        <p:txBody>
          <a:bodyPr>
            <a:normAutofit/>
          </a:bodyPr>
          <a:lstStyle/>
          <a:p>
            <a:r>
              <a:rPr lang="en-US" sz="2000" dirty="0"/>
              <a:t>Provides a </a:t>
            </a:r>
            <a:r>
              <a:rPr lang="en-US" sz="2000" b="1" dirty="0"/>
              <a:t>comprehensive, interactive overview</a:t>
            </a:r>
            <a:r>
              <a:rPr lang="en-US" sz="2000" dirty="0"/>
              <a:t> of sales performance</a:t>
            </a:r>
          </a:p>
          <a:p>
            <a:r>
              <a:rPr lang="en-US" sz="2000" dirty="0"/>
              <a:t>Enable </a:t>
            </a:r>
            <a:r>
              <a:rPr lang="en-US" sz="2000" b="1" dirty="0"/>
              <a:t>filter-based exploration</a:t>
            </a:r>
            <a:r>
              <a:rPr lang="en-US" sz="2000" dirty="0"/>
              <a:t> by year, month, sale type, and payment mode</a:t>
            </a:r>
          </a:p>
          <a:p>
            <a:r>
              <a:rPr lang="en-US" sz="2000" dirty="0"/>
              <a:t>Highlight </a:t>
            </a:r>
            <a:r>
              <a:rPr lang="en-US" sz="2000" b="1" dirty="0"/>
              <a:t>key KPIs</a:t>
            </a:r>
            <a:r>
              <a:rPr lang="en-US" sz="2000" dirty="0"/>
              <a:t>, </a:t>
            </a:r>
            <a:r>
              <a:rPr lang="en-US" sz="2000" b="1" dirty="0"/>
              <a:t>product-wise</a:t>
            </a:r>
            <a:r>
              <a:rPr lang="en-US" sz="2000" dirty="0"/>
              <a:t>, and </a:t>
            </a:r>
            <a:r>
              <a:rPr lang="en-US" sz="2000" b="1" dirty="0"/>
              <a:t>category-wise performance</a:t>
            </a:r>
            <a:endParaRPr lang="en-US" sz="2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07690"/>
            <a:ext cx="6583680" cy="730334"/>
          </a:xfrm>
        </p:spPr>
        <p:txBody>
          <a:bodyPr/>
          <a:lstStyle/>
          <a:p>
            <a:r>
              <a:rPr lang="en-IN" dirty="0"/>
              <a:t>Key KPIs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5245"/>
            <a:ext cx="6583680" cy="320734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Total Sales</a:t>
            </a:r>
            <a:r>
              <a:rPr lang="en-IN" dirty="0"/>
              <a:t>: 401K</a:t>
            </a:r>
          </a:p>
          <a:p>
            <a:r>
              <a:rPr lang="en-IN" b="1" dirty="0"/>
              <a:t>Total Profit</a:t>
            </a:r>
            <a:r>
              <a:rPr lang="en-IN" dirty="0"/>
              <a:t>: 69K</a:t>
            </a:r>
          </a:p>
          <a:p>
            <a:r>
              <a:rPr lang="en-IN" b="1" dirty="0"/>
              <a:t>Profit %</a:t>
            </a:r>
            <a:r>
              <a:rPr lang="en-IN" dirty="0"/>
              <a:t>: 21%</a:t>
            </a:r>
          </a:p>
          <a:p>
            <a:r>
              <a:rPr lang="en-IN" b="1" dirty="0"/>
              <a:t>Top Product</a:t>
            </a:r>
            <a:r>
              <a:rPr lang="en-IN" dirty="0"/>
              <a:t>: Product41 / 23K</a:t>
            </a:r>
          </a:p>
          <a:p>
            <a:r>
              <a:rPr lang="en-IN" b="1" dirty="0"/>
              <a:t>Top Category</a:t>
            </a:r>
            <a:r>
              <a:rPr lang="en-IN" dirty="0"/>
              <a:t>: Category04 / 95K</a:t>
            </a:r>
          </a:p>
          <a:p>
            <a:endParaRPr lang="en-IN" dirty="0"/>
          </a:p>
          <a:p>
            <a:r>
              <a:rPr lang="en-US" dirty="0"/>
              <a:t>These metrics are prominently displayed for quick decision-making.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Time-Based Insights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402669"/>
            <a:ext cx="3480619" cy="2052662"/>
          </a:xfrm>
        </p:spPr>
        <p:txBody>
          <a:bodyPr>
            <a:noAutofit/>
          </a:bodyPr>
          <a:lstStyle/>
          <a:p>
            <a:r>
              <a:rPr lang="en-US" sz="2000" dirty="0"/>
              <a:t>Monthly </a:t>
            </a:r>
            <a:r>
              <a:rPr lang="en-IN" sz="2000" b="1" dirty="0"/>
              <a:t>Trend (Bar + Line Combo)</a:t>
            </a:r>
            <a:r>
              <a:rPr lang="en-IN" sz="2000" dirty="0"/>
              <a:t>: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Tracks sales and profit across months</a:t>
            </a:r>
          </a:p>
          <a:p>
            <a:pPr lvl="1"/>
            <a:r>
              <a:rPr lang="en-US" sz="2000" dirty="0"/>
              <a:t>Reveals peak &amp; low performing periods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2631" y="2467047"/>
            <a:ext cx="3801402" cy="1923905"/>
          </a:xfrm>
        </p:spPr>
        <p:txBody>
          <a:bodyPr>
            <a:noAutofit/>
          </a:bodyPr>
          <a:lstStyle/>
          <a:p>
            <a:r>
              <a:rPr lang="en-IN" sz="2000" b="1" dirty="0"/>
              <a:t>Daily Trend (Line Chart)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Visualizes daily sales patterns</a:t>
            </a:r>
            <a:endParaRPr lang="en-US" sz="2000" dirty="0"/>
          </a:p>
          <a:p>
            <a:pPr lvl="1"/>
            <a:r>
              <a:rPr lang="en-US" sz="2000" dirty="0"/>
              <a:t>Useful for identifying day-level anomalies or spikes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2768-A52C-EF08-A7A0-78E10A8B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FE05-027B-10B4-FCBD-42F13311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Product &amp; Category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349F6-CDB8-8F36-73A4-105947D03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519D8EA-4378-0CE8-62E1-EBD7D90D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11" y="2547512"/>
            <a:ext cx="3460954" cy="183635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000" b="1" dirty="0"/>
              <a:t>Top Products (Bar Chart)</a:t>
            </a:r>
            <a:r>
              <a:rPr lang="en-IN" sz="2000" dirty="0"/>
              <a:t>:</a:t>
            </a:r>
            <a:endParaRPr lang="en-US" sz="2000" dirty="0"/>
          </a:p>
          <a:p>
            <a:pPr lvl="1"/>
            <a:r>
              <a:rPr lang="en-US" sz="2000" dirty="0"/>
              <a:t>Product 41, Product30, and Product42 lead sales</a:t>
            </a:r>
          </a:p>
          <a:p>
            <a:pPr lvl="1"/>
            <a:r>
              <a:rPr lang="en-US" sz="2000" dirty="0"/>
              <a:t>Scrollable visual for more product insights</a:t>
            </a:r>
          </a:p>
          <a:p>
            <a:pPr lvl="1"/>
            <a:endParaRPr lang="en-US" sz="2000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D527A194-83B3-A264-1F85-5190D477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5912" y="2498350"/>
            <a:ext cx="3284951" cy="1934675"/>
          </a:xfrm>
        </p:spPr>
        <p:txBody>
          <a:bodyPr>
            <a:normAutofit/>
          </a:bodyPr>
          <a:lstStyle/>
          <a:p>
            <a:r>
              <a:rPr lang="en-IN" sz="2000" b="1" dirty="0"/>
              <a:t>Category View (</a:t>
            </a:r>
            <a:r>
              <a:rPr lang="en-IN" sz="2000" b="1" dirty="0" err="1"/>
              <a:t>Treemap</a:t>
            </a:r>
            <a:r>
              <a:rPr lang="en-IN" sz="2000" b="1" dirty="0"/>
              <a:t>)</a:t>
            </a:r>
            <a:r>
              <a:rPr lang="en-IN" sz="2000" dirty="0"/>
              <a:t>:</a:t>
            </a:r>
          </a:p>
          <a:p>
            <a:pPr lvl="1"/>
            <a:r>
              <a:rPr lang="en-US" sz="2000" dirty="0"/>
              <a:t>Shows the share of each category in total sales</a:t>
            </a:r>
          </a:p>
          <a:p>
            <a:pPr lvl="1"/>
            <a:r>
              <a:rPr lang="en-IN" sz="2000" dirty="0"/>
              <a:t>Visual size indicates revenue contribution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7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A497-BC64-416B-4792-A190B86FA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010-2772-554E-178A-F49E4A78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Sales &amp; Payment Breakdown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F8319-5FB4-92A6-6B5E-847838FD2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6B07DDD-BD8C-4951-F6F5-4454A325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662567"/>
            <a:ext cx="3283119" cy="1532865"/>
          </a:xfrm>
        </p:spPr>
        <p:txBody>
          <a:bodyPr>
            <a:normAutofit/>
          </a:bodyPr>
          <a:lstStyle/>
          <a:p>
            <a:r>
              <a:rPr lang="en-IN" sz="2000" b="1" dirty="0"/>
              <a:t>Sales Type (Donut Chart)</a:t>
            </a:r>
            <a:r>
              <a:rPr lang="en-IN" sz="2000" dirty="0"/>
              <a:t>:</a:t>
            </a:r>
            <a:endParaRPr lang="en-US" sz="2000" dirty="0"/>
          </a:p>
          <a:p>
            <a:pPr lvl="1"/>
            <a:r>
              <a:rPr lang="en-US" sz="2000" dirty="0"/>
              <a:t>Direct </a:t>
            </a:r>
            <a:r>
              <a:rPr lang="en-IN" sz="2000" dirty="0"/>
              <a:t>vs Online Sales</a:t>
            </a:r>
          </a:p>
          <a:p>
            <a:pPr lvl="1"/>
            <a:r>
              <a:rPr lang="en-IN" sz="2000" dirty="0"/>
              <a:t>Quick % comparison</a:t>
            </a:r>
            <a:endParaRPr lang="en-US" sz="2000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13CA6B99-A534-AB53-6D43-96728309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2631" y="2662566"/>
            <a:ext cx="3703080" cy="153286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000" b="1" dirty="0"/>
              <a:t>Payment Mode (Donut Chart)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Online vs Cash Transactions</a:t>
            </a:r>
          </a:p>
          <a:p>
            <a:pPr lvl="1"/>
            <a:r>
              <a:rPr lang="en-US" sz="2000" dirty="0"/>
              <a:t>Balanced split in customer preference</a:t>
            </a:r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531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9AF6A-627B-C3AB-9C0B-CA9743FC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E991-5540-D309-496E-2DC396F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Interactive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3D7F-84DE-15E3-548B-AB960BBF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Added </a:t>
            </a:r>
            <a:r>
              <a:rPr lang="en-US" sz="2000" b="1" dirty="0"/>
              <a:t>buttons for seamless navigation</a:t>
            </a:r>
            <a:r>
              <a:rPr lang="en-US" sz="2000" dirty="0"/>
              <a:t>:</a:t>
            </a:r>
          </a:p>
          <a:p>
            <a:r>
              <a:rPr lang="en-US" sz="2000" dirty="0"/>
              <a:t>Overview</a:t>
            </a:r>
          </a:p>
          <a:p>
            <a:r>
              <a:rPr lang="en-US" sz="2000" dirty="0"/>
              <a:t>Product</a:t>
            </a:r>
          </a:p>
          <a:p>
            <a:r>
              <a:rPr lang="en-US" sz="2000" dirty="0"/>
              <a:t>Payment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Each button linked to bookmarks, allowing focused, contextual analysis and quick return to the overview view.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3092EAC-5871-5E4A-6DD6-DA51DAF35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6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E808-3786-8871-E1CE-1AB9CE1AD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 screenshot</a:t>
            </a:r>
          </a:p>
        </p:txBody>
      </p:sp>
    </p:spTree>
    <p:extLst>
      <p:ext uri="{BB962C8B-B14F-4D97-AF65-F5344CB8AC3E}">
        <p14:creationId xmlns:p14="http://schemas.microsoft.com/office/powerpoint/2010/main" val="9658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0F6691-F1FE-7B3C-A03A-C29820BE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" t="1682" r="263" b="11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{4663EA63-0B6A-45B8-BC81-AE078702A0E9}tf78438558_win32</Template>
  <TotalTime>178</TotalTime>
  <Words>261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Supermarket Sales Dashboard</vt:lpstr>
      <vt:lpstr>Dashboard Objective</vt:lpstr>
      <vt:lpstr>Key KPIs</vt:lpstr>
      <vt:lpstr>Time-Based Insights</vt:lpstr>
      <vt:lpstr>Product &amp; Category Analysis</vt:lpstr>
      <vt:lpstr>Sales &amp; Payment Breakdown</vt:lpstr>
      <vt:lpstr>Interactive Navigation</vt:lpstr>
      <vt:lpstr>Dashboard screenshot</vt:lpstr>
      <vt:lpstr>PowerPoint Presentation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Prapti Goswami</dc:creator>
  <cp:lastModifiedBy>Prapti Goswami</cp:lastModifiedBy>
  <cp:revision>1</cp:revision>
  <dcterms:created xsi:type="dcterms:W3CDTF">2025-05-30T11:18:01Z</dcterms:created>
  <dcterms:modified xsi:type="dcterms:W3CDTF">2025-05-30T14:16:10Z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