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57" r:id="rId3"/>
    <p:sldId id="296" r:id="rId4"/>
    <p:sldId id="297" r:id="rId5"/>
    <p:sldId id="298" r:id="rId6"/>
    <p:sldId id="262" r:id="rId7"/>
    <p:sldId id="259" r:id="rId8"/>
    <p:sldId id="299" r:id="rId9"/>
    <p:sldId id="317" r:id="rId10"/>
    <p:sldId id="300" r:id="rId11"/>
    <p:sldId id="319" r:id="rId12"/>
    <p:sldId id="318" r:id="rId13"/>
    <p:sldId id="301" r:id="rId14"/>
    <p:sldId id="295" r:id="rId15"/>
    <p:sldId id="320" r:id="rId16"/>
    <p:sldId id="302" r:id="rId17"/>
    <p:sldId id="311" r:id="rId18"/>
    <p:sldId id="312" r:id="rId19"/>
    <p:sldId id="303" r:id="rId20"/>
    <p:sldId id="304" r:id="rId21"/>
    <p:sldId id="305" r:id="rId22"/>
    <p:sldId id="306" r:id="rId23"/>
    <p:sldId id="307" r:id="rId24"/>
    <p:sldId id="309" r:id="rId25"/>
    <p:sldId id="315" r:id="rId26"/>
    <p:sldId id="316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22" r:id="rId36"/>
    <p:sldId id="323" r:id="rId37"/>
    <p:sldId id="313" r:id="rId38"/>
  </p:sldIdLst>
  <p:sldSz cx="9144000" cy="5143500" type="screen16x9"/>
  <p:notesSz cx="6858000" cy="9144000"/>
  <p:embeddedFontLst>
    <p:embeddedFont>
      <p:font typeface="Quicksand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03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62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2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12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Prayosha</a:t>
            </a:r>
            <a:endParaRPr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EDB77-F999-0653-A990-58EE091E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992067" y="85062"/>
            <a:ext cx="882502" cy="882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A8292-FE89-9911-388D-B4975F0343F6}"/>
              </a:ext>
            </a:extLst>
          </p:cNvPr>
          <p:cNvSpPr txBox="1"/>
          <p:nvPr/>
        </p:nvSpPr>
        <p:spPr>
          <a:xfrm>
            <a:off x="6962901" y="4620280"/>
            <a:ext cx="20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20BCA019 Prapti Patel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20BCA021 Atmik Virani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REQUIREMENT</a:t>
            </a:r>
            <a:br>
              <a:rPr lang="en-GB" sz="3600" b="1" dirty="0"/>
            </a:br>
            <a:r>
              <a:rPr lang="en-GB" sz="3600" b="1" dirty="0"/>
              <a:t>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1C820-F705-E9C0-AFD0-08115A15C66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302407" y="1168392"/>
            <a:ext cx="3343192" cy="3343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E52E4-90AF-71B5-CA04-E7FFCBB4D8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1002238" y="277903"/>
            <a:ext cx="576936" cy="5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E3FD-A630-9FF3-2C2D-86D8CE9577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5" name="Google Shape;95;p15">
            <a:extLst>
              <a:ext uri="{FF2B5EF4-FFF2-40B4-BE49-F238E27FC236}">
                <a16:creationId xmlns:a16="http://schemas.microsoft.com/office/drawing/2014/main" id="{A3047AA6-97B5-607A-6686-2D5E3C1161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8397" y="983765"/>
            <a:ext cx="5138571" cy="317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The system needs the register option.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Users may browse the company's offerings and information.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A must-have is safe registration and data security.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Online solar watt calculator for further process.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Return guidelines within a set timeframe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Users have the option to write and read reviews and ratings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A</a:t>
            </a:r>
            <a:r>
              <a:rPr lang="en-GB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dmin authority over users.</a:t>
            </a:r>
            <a:endParaRPr lang="en-GB" i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2F7B-83B8-8DAD-97E4-392E2E8D603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68143" y="1319893"/>
            <a:ext cx="2503714" cy="250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23952-7BE8-12D0-8D5E-FF4FEA9F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20869" y="632935"/>
            <a:ext cx="686958" cy="6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SYSTEM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0C4C1-3FF1-45FB-A27F-5E84B070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971613" y="929191"/>
            <a:ext cx="2757194" cy="27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9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424799" y="2327778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33DF9-57C4-A542-4576-CEA8474E0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3"/>
          <a:stretch/>
        </p:blipFill>
        <p:spPr>
          <a:xfrm>
            <a:off x="4731487" y="-26278"/>
            <a:ext cx="3572617" cy="51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85C2B-26E1-A7FC-E606-6B7F2057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5" y="1209357"/>
            <a:ext cx="6645910" cy="2724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616149" y="414671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Data Flow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29ECE-27DC-AD9D-DCEF-85B39548ADE3}"/>
              </a:ext>
            </a:extLst>
          </p:cNvPr>
          <p:cNvSpPr txBox="1"/>
          <p:nvPr/>
        </p:nvSpPr>
        <p:spPr>
          <a:xfrm>
            <a:off x="4572000" y="4267163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Context Level</a:t>
            </a:r>
          </a:p>
        </p:txBody>
      </p:sp>
    </p:spTree>
    <p:extLst>
      <p:ext uri="{BB962C8B-B14F-4D97-AF65-F5344CB8AC3E}">
        <p14:creationId xmlns:p14="http://schemas.microsoft.com/office/powerpoint/2010/main" val="153168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4BA25-F542-6F4A-6A14-8DFC8EFC04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CC84B-4FC4-F65F-EDD2-BFB72A18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9" y="1635721"/>
            <a:ext cx="6645910" cy="3274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FCB36-6C0B-962F-8763-D02BE234EE5D}"/>
              </a:ext>
            </a:extLst>
          </p:cNvPr>
          <p:cNvSpPr txBox="1"/>
          <p:nvPr/>
        </p:nvSpPr>
        <p:spPr>
          <a:xfrm>
            <a:off x="1616149" y="414671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Second Level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63943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SCREEN LAYOUTS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30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Login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24DBB-587D-33AA-E449-411F52D6F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28600" y="882437"/>
            <a:ext cx="8686800" cy="38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Registration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B479D-3321-72C6-A1CD-B89C785A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 b="5548"/>
          <a:stretch/>
        </p:blipFill>
        <p:spPr bwMode="auto">
          <a:xfrm>
            <a:off x="148856" y="765901"/>
            <a:ext cx="8860461" cy="4036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717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605516" y="233918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Home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62361-E3D0-C9A0-AC5E-28B89BCDF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2" b="6540"/>
          <a:stretch/>
        </p:blipFill>
        <p:spPr>
          <a:xfrm>
            <a:off x="176695" y="781231"/>
            <a:ext cx="8770656" cy="39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PROFILE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 NAME 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Prayosha</a:t>
            </a:r>
            <a:endParaRPr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 OF APPLICATION 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E-Commerce Web Application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 DESCRIPTION: </a:t>
            </a:r>
            <a:r>
              <a:rPr lang="en-GB" sz="1600" b="1" i="0" dirty="0" err="1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Prayosha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 is a feature-rich online application for managing leads, customers, and projects for solar companies. </a:t>
            </a:r>
            <a:r>
              <a:rPr lang="en-GB" sz="1600" b="1" i="0" dirty="0" err="1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Prayosha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 equips solar firms with the tools they need to fulfil their sustainability goals, including a flexible design, safe operations, and efficient procedures.</a:t>
            </a:r>
          </a:p>
          <a:p>
            <a:pPr>
              <a:spcBef>
                <a:spcPts val="600"/>
              </a:spcBef>
            </a:pPr>
            <a:endParaRPr lang="en-GB" sz="400" b="0" i="0" dirty="0">
              <a:solidFill>
                <a:schemeClr val="bg1">
                  <a:lumMod val="85000"/>
                </a:schemeClr>
              </a:solidFill>
              <a:effectLst/>
              <a:latin typeface="Quicksand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TEAM SIZE: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24731-D319-7FCD-72A4-0465C115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49925" y="331550"/>
            <a:ext cx="2880907" cy="2880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9975CB-ACEB-88B9-CF34-42552523B2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235205" y="126280"/>
            <a:ext cx="1046480" cy="104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About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F317-0204-A162-5F92-0AE0958BB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3" b="5095"/>
          <a:stretch/>
        </p:blipFill>
        <p:spPr>
          <a:xfrm>
            <a:off x="191386" y="876336"/>
            <a:ext cx="8761228" cy="39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816B0-D68D-307D-A7D4-31998946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2" b="5893"/>
          <a:stretch/>
        </p:blipFill>
        <p:spPr>
          <a:xfrm>
            <a:off x="196702" y="772275"/>
            <a:ext cx="8750595" cy="3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26A8D-AB27-8ADC-DB6D-A38202503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5" b="5893"/>
          <a:stretch/>
        </p:blipFill>
        <p:spPr>
          <a:xfrm>
            <a:off x="132907" y="791055"/>
            <a:ext cx="8878186" cy="40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9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B13C8-E3C3-6978-9C4B-8F9D25A2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" y="765902"/>
            <a:ext cx="8187070" cy="41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Calculator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1B537-D2BF-9507-3067-E269BD763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5" b="5893"/>
          <a:stretch/>
        </p:blipFill>
        <p:spPr>
          <a:xfrm>
            <a:off x="170121" y="974088"/>
            <a:ext cx="8803758" cy="40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50CED-3E89-E1F8-AAE3-E60D81C1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2" b="5916"/>
          <a:stretch/>
        </p:blipFill>
        <p:spPr>
          <a:xfrm>
            <a:off x="205380" y="897199"/>
            <a:ext cx="8733240" cy="40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83C30-C349-D967-23E6-303BC51A6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9" b="6096"/>
          <a:stretch/>
        </p:blipFill>
        <p:spPr bwMode="auto">
          <a:xfrm>
            <a:off x="154153" y="730456"/>
            <a:ext cx="8917703" cy="4021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488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3344D-540F-B035-01D9-27823EFD7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2" b="5000"/>
          <a:stretch/>
        </p:blipFill>
        <p:spPr bwMode="auto">
          <a:xfrm>
            <a:off x="155549" y="765902"/>
            <a:ext cx="8832901" cy="40640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945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Disabled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D9631-F62E-A734-CDD5-1A2505E89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7" b="6096"/>
          <a:stretch/>
        </p:blipFill>
        <p:spPr bwMode="auto">
          <a:xfrm>
            <a:off x="133572" y="765902"/>
            <a:ext cx="8940572" cy="40733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248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2A87-3337-4756-1612-1286C0666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5" b="5275"/>
          <a:stretch/>
        </p:blipFill>
        <p:spPr bwMode="auto">
          <a:xfrm>
            <a:off x="331614" y="736389"/>
            <a:ext cx="8740243" cy="4102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38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97674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TECHNOLOGIES USED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853823"/>
            <a:ext cx="4884451" cy="356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FRONT-END: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 HTML, CSS, JavaScript</a:t>
            </a:r>
            <a:endParaRPr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BACK-END: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PHP, MySQL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TOOLS: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VS CODE, XAMPP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5CB-ACEB-88B9-CF34-42552523B2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954234" y="604609"/>
            <a:ext cx="3030278" cy="3030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C72E2-3092-25FB-2FB5-3472E750C8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470370" y="133655"/>
            <a:ext cx="815955" cy="8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Deleted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7E054-6FBD-1431-1708-C1EA40167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8" b="5893"/>
          <a:stretch/>
        </p:blipFill>
        <p:spPr>
          <a:xfrm>
            <a:off x="119243" y="746708"/>
            <a:ext cx="8952614" cy="40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09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Projects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CA0E-59A9-BF22-9093-0E21BE0DA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5" b="5275"/>
          <a:stretch/>
        </p:blipFill>
        <p:spPr bwMode="auto">
          <a:xfrm>
            <a:off x="191245" y="726406"/>
            <a:ext cx="8761509" cy="4112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051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Contact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75744-4B1D-6812-5DCD-26ACF25B0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7" b="5001"/>
          <a:stretch/>
        </p:blipFill>
        <p:spPr bwMode="auto">
          <a:xfrm>
            <a:off x="164664" y="765902"/>
            <a:ext cx="8814671" cy="40699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99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Newsletter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82B3A-EE7B-C09D-7EE7-366238DB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4" b="4728"/>
          <a:stretch/>
        </p:blipFill>
        <p:spPr bwMode="auto">
          <a:xfrm>
            <a:off x="162228" y="765902"/>
            <a:ext cx="8819544" cy="40996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002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Admin side Forgot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C9815-24A0-E459-1589-2FB1730A0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2" b="5000"/>
          <a:stretch/>
        </p:blipFill>
        <p:spPr bwMode="auto">
          <a:xfrm>
            <a:off x="221511" y="765902"/>
            <a:ext cx="8700977" cy="40044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EAC01-4D34-A34D-0FD8-A257BB36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914587" y="2114363"/>
            <a:ext cx="457387" cy="4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24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FUTURE </a:t>
            </a:r>
            <a:br>
              <a:rPr lang="en-GB" sz="3600" b="1" dirty="0"/>
            </a:br>
            <a:r>
              <a:rPr lang="en-GB" sz="3600" b="1" dirty="0"/>
              <a:t>ENHANCEMENTS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8FA4A-15D6-CE18-894D-F52B980D196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90250" y="1386359"/>
            <a:ext cx="2907257" cy="2907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2B6E6-20EB-B2D9-1D6E-B68F727E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236915" y="1944074"/>
            <a:ext cx="895913" cy="8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E3FD-A630-9FF3-2C2D-86D8CE9577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 dirty="0"/>
          </a:p>
        </p:txBody>
      </p:sp>
      <p:sp>
        <p:nvSpPr>
          <p:cNvPr id="5" name="Google Shape;95;p15">
            <a:extLst>
              <a:ext uri="{FF2B5EF4-FFF2-40B4-BE49-F238E27FC236}">
                <a16:creationId xmlns:a16="http://schemas.microsoft.com/office/drawing/2014/main" id="{A3047AA6-97B5-607A-6686-2D5E3C1161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174" y="567038"/>
            <a:ext cx="5324422" cy="4009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Information regarding solar power generation is given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Virtual solar system design and visualisation are provided.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integrated energy storage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Monitoring and analysing energy consumption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Included were social aspects and gaming mechanisms.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Providing troubleshooting and remote oversight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Offering personalised energy-saving guidance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the incorporation of smart home technologies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enhanced customer support and chatbot assistance available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Analytics and report generating are offered to solar installations.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2F7B-83B8-8DAD-97E4-392E2E8D603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68143" y="1319893"/>
            <a:ext cx="2503714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9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3A92E-BE18-DC46-2265-D3D869D1A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0029D-0C63-AF01-272E-BFD301280E04}"/>
              </a:ext>
            </a:extLst>
          </p:cNvPr>
          <p:cNvSpPr txBox="1"/>
          <p:nvPr/>
        </p:nvSpPr>
        <p:spPr>
          <a:xfrm>
            <a:off x="1360967" y="2211572"/>
            <a:ext cx="538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  <a:latin typeface="Quicksand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985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FRONT-END TOOLS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HTML: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HyperText Markup Language (HTML) is a shorthand for this language. Markup language is used to develop websites online.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CSS: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The style sheet language CSS (Cascading Style Sheets) is used to apply styles to web sites.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JavaScript: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The most popular lightweight, interpreted written computer language is JavaScript (JS). Both client-side and server-side programming are possible with it. An web site programming language is called JavaScript.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C1AE3-E1A0-0F63-FE10-6AD376CA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24353" y="369132"/>
            <a:ext cx="2679405" cy="267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F6CEA-956F-3EBF-800C-FE0ECDA13FB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233329" y="110861"/>
            <a:ext cx="644052" cy="6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BACK-END TOOLS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PHP: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PHP is a popular server-side programming language for databases, e-commerce, and dynamic content. With Java support in PHP4, it supports well-known databases and protocols, has forgiving syntax, and allows n-tier development.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MySQL: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Popular open-source RDBMS for PHP called MySQL. Quick, trustworthy, and simple to use. supports a variety of operating systems and languages, huge databases, and conventional SQL.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F6CEA-956F-3EBF-800C-FE0ECDA1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24353" y="976759"/>
            <a:ext cx="2798227" cy="2798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93305-F891-336E-05F0-BEF72781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21" y="234896"/>
            <a:ext cx="542214" cy="5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323724" y="329626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SYSTEM STUDY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323724" y="1568905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EXISTING SYSTEM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Web applications may suffer from challenges including poor user experiences, technological difficulties, security breaches, and data loss. Users may become irritated by challenging navigation, a crowded layout, sluggish loading times, and unresponsiveness. Performance and user confidence can be affected by bugs, crashes, and security breaches. It could take a long time and cost a lot of money to fix security problems in an established online project.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EBC31-D4E3-01C2-BB78-F2B14241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3" y="1961305"/>
            <a:ext cx="1353357" cy="1353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71DCB-8922-CF6B-1BE9-07AEB2D217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018040" y="23784"/>
            <a:ext cx="656533" cy="656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332224" y="5971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Scope of the System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32224" y="1321802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Strong defences against data breaches and theft.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Comprehensive features that guarantee ease of use for solar firms.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Navigation across the UI is quick and simple.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For optimum operation, ongoing assistance and maintenance are required.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Sophisticated security measures for sensitive data.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Scalable and adaptable to changing business requirements.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54655-67CC-BDE6-B22A-EF2BA940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463931" y="1209163"/>
            <a:ext cx="2607925" cy="2607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49B6C5-641B-AA7D-D09C-8873CD80D7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840647" y="527035"/>
            <a:ext cx="672429" cy="672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332224" y="840495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Aim of System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32225" y="1662436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admin controls user profiles, permissions, and user accounts. Additionally, the admin handles user reporting and invoice creation. plays a critical role in user happiness and system administration.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After login in or registering, users may use the web application to see products, edit their profiles, contact admin online, add things to carts, and complete transactions. Easy-to-use features for a seamless online shopping experience.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D35E-F447-A524-B0B0-6C33C055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37426" y="1372695"/>
            <a:ext cx="2276850" cy="22768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5D0C69-48D1-A295-DAC0-EADA5332B83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536741" y="340387"/>
            <a:ext cx="766208" cy="7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188450" y="142047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Feasibility Study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278397" y="732002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Economic Feasibility: </a:t>
            </a:r>
            <a:r>
              <a:rPr lang="en-GB" sz="17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Customers and sellers in poor nations can benefit from a cost-effective e-commerce deployment with varied revenue streams for security.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800" b="0" i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1" dirty="0">
                <a:solidFill>
                  <a:schemeClr val="accent1"/>
                </a:solidFill>
                <a:latin typeface="Quicksand" panose="020B0604020202020204" charset="0"/>
              </a:rPr>
              <a:t>Operational Feasibility: </a:t>
            </a:r>
            <a:r>
              <a:rPr lang="en-GB" sz="1700" dirty="0">
                <a:solidFill>
                  <a:schemeClr val="bg1"/>
                </a:solidFill>
                <a:latin typeface="Quicksand" panose="020B0604020202020204" charset="0"/>
              </a:rPr>
              <a:t>Operational viability gauges how successfully a planned system takes advantage of opportunities, resolves problems, and complies with specifications during development.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Technical Feasibility: </a:t>
            </a:r>
            <a:r>
              <a:rPr lang="en-GB" sz="17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While the production plan defines the logistics for producing, storing, transporting, and monitoring the goods/services, technical feasibility assesses the provision of such goods/services.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70491-EE50-D564-1724-D610C27679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612787" y="1199464"/>
            <a:ext cx="2309280" cy="230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2D2F0-773D-AFFB-9767-2516BD40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096343" y="608437"/>
            <a:ext cx="756101" cy="7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9668</TotalTime>
  <Words>781</Words>
  <Application>Microsoft Office PowerPoint</Application>
  <PresentationFormat>On-screen Show (16:9)</PresentationFormat>
  <Paragraphs>126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Quicksand</vt:lpstr>
      <vt:lpstr>Arial</vt:lpstr>
      <vt:lpstr>Eleanor template</vt:lpstr>
      <vt:lpstr>Prayosha</vt:lpstr>
      <vt:lpstr>PROJECT PROFILE</vt:lpstr>
      <vt:lpstr>TECHNOLOGIES USED</vt:lpstr>
      <vt:lpstr>FRONT-END TOOLS</vt:lpstr>
      <vt:lpstr>BACK-END TOOLS</vt:lpstr>
      <vt:lpstr>SYSTEM STUDY</vt:lpstr>
      <vt:lpstr>Scope of the System</vt:lpstr>
      <vt:lpstr>Aim of System</vt:lpstr>
      <vt:lpstr>Feasibility Study</vt:lpstr>
      <vt:lpstr>REQUIREMENT  ANALYSIS </vt:lpstr>
      <vt:lpstr>PowerPoint Presentation</vt:lpstr>
      <vt:lpstr>SYSTEM ANALYSIS</vt:lpstr>
      <vt:lpstr>PowerPoint Presentation</vt:lpstr>
      <vt:lpstr>PowerPoint Presentation</vt:lpstr>
      <vt:lpstr>PowerPoint Presentation</vt:lpstr>
      <vt:lpstr>SCREEN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 ENHANCEMENTS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of security breaches caused by SQL Injections</dc:title>
  <dc:creator>Bhulku</dc:creator>
  <cp:lastModifiedBy>20BCA019 PRAPTI PATEL</cp:lastModifiedBy>
  <cp:revision>9</cp:revision>
  <dcterms:modified xsi:type="dcterms:W3CDTF">2023-04-29T03:07:23Z</dcterms:modified>
</cp:coreProperties>
</file>