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57" r:id="rId3"/>
    <p:sldId id="296" r:id="rId4"/>
    <p:sldId id="297" r:id="rId5"/>
    <p:sldId id="298" r:id="rId6"/>
    <p:sldId id="262" r:id="rId7"/>
    <p:sldId id="259" r:id="rId8"/>
    <p:sldId id="299" r:id="rId9"/>
    <p:sldId id="300" r:id="rId10"/>
    <p:sldId id="295" r:id="rId11"/>
    <p:sldId id="301" r:id="rId12"/>
    <p:sldId id="302" r:id="rId13"/>
    <p:sldId id="311" r:id="rId14"/>
    <p:sldId id="31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5" r:id="rId23"/>
    <p:sldId id="316" r:id="rId24"/>
    <p:sldId id="313" r:id="rId25"/>
  </p:sldIdLst>
  <p:sldSz cx="9144000" cy="5143500" type="screen16x9"/>
  <p:notesSz cx="6858000" cy="9144000"/>
  <p:embeddedFontLst>
    <p:embeddedFont>
      <p:font typeface="Quicksand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8039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405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1624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7123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Prayosha</a:t>
            </a:r>
            <a:endParaRPr sz="6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5EDB77-F999-0653-A990-58EE091EC64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-992067" y="85062"/>
            <a:ext cx="882502" cy="8825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4A8292-FE89-9911-388D-B4975F0343F6}"/>
              </a:ext>
            </a:extLst>
          </p:cNvPr>
          <p:cNvSpPr txBox="1"/>
          <p:nvPr/>
        </p:nvSpPr>
        <p:spPr>
          <a:xfrm>
            <a:off x="6962901" y="4620280"/>
            <a:ext cx="207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20BCA019 Prapti Patel</a:t>
            </a:r>
          </a:p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20BCA021 Atmik Virani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85C2B-26E1-A7FC-E606-6B7F20570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45" y="1209357"/>
            <a:ext cx="6645910" cy="27247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616149" y="414671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Data Flow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C29ECE-27DC-AD9D-DCEF-85B39548ADE3}"/>
              </a:ext>
            </a:extLst>
          </p:cNvPr>
          <p:cNvSpPr txBox="1"/>
          <p:nvPr/>
        </p:nvSpPr>
        <p:spPr>
          <a:xfrm>
            <a:off x="4572000" y="4267163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Context Level</a:t>
            </a:r>
          </a:p>
        </p:txBody>
      </p:sp>
    </p:spTree>
    <p:extLst>
      <p:ext uri="{BB962C8B-B14F-4D97-AF65-F5344CB8AC3E}">
        <p14:creationId xmlns:p14="http://schemas.microsoft.com/office/powerpoint/2010/main" val="153168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424799" y="2327778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Use 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033DF9-57C4-A542-4576-CEA8474E08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23"/>
          <a:stretch/>
        </p:blipFill>
        <p:spPr>
          <a:xfrm>
            <a:off x="4731487" y="-26278"/>
            <a:ext cx="3572617" cy="51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6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F4E54-E8B8-1D86-BB80-8CB283F0C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600" b="1" dirty="0"/>
              <a:t>SCREEN LAYOUTS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5A08-DBE5-5C15-B465-D8FE0E1484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2305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584251" y="304237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Login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24DBB-587D-33AA-E449-411F52D6FD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74" b="5893"/>
          <a:stretch/>
        </p:blipFill>
        <p:spPr>
          <a:xfrm>
            <a:off x="228600" y="882437"/>
            <a:ext cx="8686800" cy="386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81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584251" y="304237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Registration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5D889-E22F-978B-DB5E-F2A57F3EDE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74" b="5893"/>
          <a:stretch/>
        </p:blipFill>
        <p:spPr>
          <a:xfrm>
            <a:off x="229600" y="935400"/>
            <a:ext cx="8567907" cy="38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76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605516" y="233918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Home Screen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D62361-E3D0-C9A0-AC5E-28B89BCDFF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32" b="6540"/>
          <a:stretch/>
        </p:blipFill>
        <p:spPr>
          <a:xfrm>
            <a:off x="176695" y="781231"/>
            <a:ext cx="8770656" cy="397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92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584251" y="304237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About 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AEF317-0204-A162-5F92-0AE0958BB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53" b="5095"/>
          <a:stretch/>
        </p:blipFill>
        <p:spPr>
          <a:xfrm>
            <a:off x="191386" y="876336"/>
            <a:ext cx="8761228" cy="396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85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584251" y="304237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Services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816B0-D68D-307D-A7D4-31998946AB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12" b="5893"/>
          <a:stretch/>
        </p:blipFill>
        <p:spPr>
          <a:xfrm>
            <a:off x="196702" y="772275"/>
            <a:ext cx="8750595" cy="397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85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584251" y="304237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Team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4991D-C198-1E6D-08D7-3A04062DD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74" b="5893"/>
          <a:stretch/>
        </p:blipFill>
        <p:spPr>
          <a:xfrm>
            <a:off x="204508" y="948105"/>
            <a:ext cx="8734983" cy="389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92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584251" y="304237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Shop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9C457-1816-B1B2-0EBF-8DF4FBDAF2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73" b="7588"/>
          <a:stretch/>
        </p:blipFill>
        <p:spPr>
          <a:xfrm>
            <a:off x="223283" y="960577"/>
            <a:ext cx="8697433" cy="379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3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PROJECT PROFILE</a:t>
            </a:r>
            <a:endParaRPr sz="24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4" y="976759"/>
            <a:ext cx="4958879" cy="4090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PROJECT NAME : </a:t>
            </a:r>
            <a:r>
              <a:rPr lang="en-GB" sz="1600" b="1" dirty="0">
                <a:solidFill>
                  <a:schemeClr val="bg1">
                    <a:lumMod val="85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Prayosha</a:t>
            </a:r>
            <a:endParaRPr sz="1600" dirty="0">
              <a:solidFill>
                <a:schemeClr val="bg1">
                  <a:lumMod val="85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</a:pPr>
            <a:r>
              <a:rPr lang="en-GB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TYPE OF APPLICATION : </a:t>
            </a:r>
            <a:r>
              <a:rPr lang="en-GB" sz="1600" b="1" dirty="0">
                <a:solidFill>
                  <a:schemeClr val="bg1">
                    <a:lumMod val="85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E-Commerce Web Application</a:t>
            </a:r>
            <a:endParaRPr lang="en-GB" sz="1600" dirty="0">
              <a:solidFill>
                <a:schemeClr val="bg1">
                  <a:lumMod val="85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sz="1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</a:pPr>
            <a:r>
              <a:rPr lang="en-GB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PROJECT DESCRIPTION: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Söhne"/>
              </a:rPr>
              <a:t>Prayosha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Söhne"/>
              </a:rPr>
              <a:t> is a feature-rich online application for managing leads, customers, and projects for solar companies.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Söhne"/>
              </a:rPr>
              <a:t>Prayosha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Söhne"/>
              </a:rPr>
              <a:t> equips solar firms with the tools they need to fulfil their sustainability goals, including a flexible design, safe operations, and efficient procedures.</a:t>
            </a:r>
          </a:p>
          <a:p>
            <a:pPr>
              <a:spcBef>
                <a:spcPts val="600"/>
              </a:spcBef>
            </a:pPr>
            <a:endParaRPr lang="en-GB" sz="400" b="0" i="0" dirty="0">
              <a:solidFill>
                <a:schemeClr val="bg1">
                  <a:lumMod val="85000"/>
                </a:schemeClr>
              </a:solidFill>
              <a:effectLst/>
              <a:latin typeface="Söhne"/>
            </a:endParaRPr>
          </a:p>
          <a:p>
            <a:pPr>
              <a:spcBef>
                <a:spcPts val="600"/>
              </a:spcBef>
            </a:pPr>
            <a:r>
              <a:rPr lang="en-GB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TEAM SIZE: </a:t>
            </a:r>
            <a:r>
              <a:rPr lang="en-GB" sz="1600" b="1" dirty="0">
                <a:solidFill>
                  <a:schemeClr val="bg1">
                    <a:lumMod val="85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lang="en-GB" sz="1600" dirty="0">
              <a:solidFill>
                <a:schemeClr val="bg1">
                  <a:lumMod val="85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424731-D319-7FCD-72A4-0465C1155A5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049925" y="331550"/>
            <a:ext cx="2880907" cy="28809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9975CB-ACEB-88B9-CF34-42552523B21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9235205" y="126280"/>
            <a:ext cx="1046480" cy="1046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584251" y="304237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Cart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71B41-0EA5-3EEC-B539-2A8A7D22F8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92" b="5893"/>
          <a:stretch/>
        </p:blipFill>
        <p:spPr>
          <a:xfrm>
            <a:off x="187181" y="820157"/>
            <a:ext cx="8769637" cy="40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52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584251" y="304237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Calculator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D1B537-D2BF-9507-3067-E269BD763F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05" b="5893"/>
          <a:stretch/>
        </p:blipFill>
        <p:spPr>
          <a:xfrm>
            <a:off x="170121" y="974088"/>
            <a:ext cx="8803758" cy="401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14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584251" y="304237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Admin Login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50CED-3E89-E1F8-AAE3-E60D81C13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82" b="5916"/>
          <a:stretch/>
        </p:blipFill>
        <p:spPr>
          <a:xfrm>
            <a:off x="205380" y="897199"/>
            <a:ext cx="8733240" cy="401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52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584251" y="304237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Admin side Dashboard</a:t>
            </a:r>
          </a:p>
        </p:txBody>
      </p:sp>
    </p:spTree>
    <p:extLst>
      <p:ext uri="{BB962C8B-B14F-4D97-AF65-F5344CB8AC3E}">
        <p14:creationId xmlns:p14="http://schemas.microsoft.com/office/powerpoint/2010/main" val="3434885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3A92E-BE18-DC46-2265-D3D869D1A2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0029D-0C63-AF01-272E-BFD301280E04}"/>
              </a:ext>
            </a:extLst>
          </p:cNvPr>
          <p:cNvSpPr txBox="1"/>
          <p:nvPr/>
        </p:nvSpPr>
        <p:spPr>
          <a:xfrm>
            <a:off x="1360967" y="2211572"/>
            <a:ext cx="538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accent1"/>
                </a:solidFill>
                <a:latin typeface="Quicksand" panose="020B060402020202020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5985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43000" y="976748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TECHNOLOGIES USED</a:t>
            </a:r>
            <a:endParaRPr sz="24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853823"/>
            <a:ext cx="4884451" cy="3562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FRONT-END: </a:t>
            </a:r>
            <a:r>
              <a:rPr lang="en-GB" sz="1600" b="1" dirty="0">
                <a:solidFill>
                  <a:schemeClr val="bg1">
                    <a:lumMod val="85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 HTML, CSS, JavaScript</a:t>
            </a:r>
            <a:endParaRPr sz="1600" dirty="0">
              <a:solidFill>
                <a:schemeClr val="bg1">
                  <a:lumMod val="85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</a:pPr>
            <a:r>
              <a:rPr lang="en-GB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BACK-END: </a:t>
            </a:r>
            <a:r>
              <a:rPr lang="en-GB" sz="1600" b="1" dirty="0">
                <a:solidFill>
                  <a:schemeClr val="bg1">
                    <a:lumMod val="85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PHP, MySQL</a:t>
            </a:r>
            <a:endParaRPr lang="en-GB" sz="1600" dirty="0">
              <a:solidFill>
                <a:schemeClr val="bg1">
                  <a:lumMod val="85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</a:pPr>
            <a:r>
              <a:rPr lang="en-GB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TOOLS: </a:t>
            </a:r>
            <a:r>
              <a:rPr lang="en-GB" sz="1600" b="1" dirty="0">
                <a:solidFill>
                  <a:schemeClr val="bg1">
                    <a:lumMod val="85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VS CODE, XAMPP</a:t>
            </a:r>
            <a:endParaRPr lang="en-GB" sz="1600" dirty="0">
              <a:solidFill>
                <a:schemeClr val="bg1">
                  <a:lumMod val="85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</a:pPr>
            <a:endParaRPr lang="en-GB" sz="1600" dirty="0">
              <a:solidFill>
                <a:schemeClr val="bg1">
                  <a:lumMod val="85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975CB-ACEB-88B9-CF34-42552523B21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954234" y="604609"/>
            <a:ext cx="3030278" cy="30302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2C72E2-3092-25FB-2FB5-3472E750C81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9470370" y="133655"/>
            <a:ext cx="815955" cy="81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61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FRONT-END TOOLS</a:t>
            </a:r>
            <a:endParaRPr sz="24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4" y="976759"/>
            <a:ext cx="4958879" cy="4090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HTML: </a:t>
            </a:r>
            <a:r>
              <a:rPr lang="en-GB" sz="1600" b="1" i="0" dirty="0">
                <a:solidFill>
                  <a:schemeClr val="bg1">
                    <a:lumMod val="85000"/>
                  </a:schemeClr>
                </a:solidFill>
                <a:effectLst/>
                <a:latin typeface="Quicksand" panose="020B0604020202020204" charset="0"/>
              </a:rPr>
              <a:t>HyperText Markup Language (HTML) is a shorthand for this language. Markup language is used to develop websites online.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sz="800" b="1" dirty="0">
              <a:solidFill>
                <a:schemeClr val="bg1">
                  <a:lumMod val="85000"/>
                </a:schemeClr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CSS: </a:t>
            </a:r>
            <a:r>
              <a:rPr lang="en-GB" sz="1600" b="1" i="0" dirty="0">
                <a:solidFill>
                  <a:schemeClr val="bg1">
                    <a:lumMod val="85000"/>
                  </a:schemeClr>
                </a:solidFill>
                <a:effectLst/>
                <a:latin typeface="Quicksand" panose="020B0604020202020204" charset="0"/>
              </a:rPr>
              <a:t>The style sheet language CSS (Cascading Style Sheets) is used to apply styles to web sites.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sz="1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</a:pPr>
            <a:r>
              <a:rPr lang="en-GB" sz="1600" b="1" dirty="0">
                <a:solidFill>
                  <a:schemeClr val="accent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JavaScript: </a:t>
            </a:r>
            <a:r>
              <a:rPr lang="en-GB" sz="1600" b="1" i="0" dirty="0">
                <a:solidFill>
                  <a:schemeClr val="bg1">
                    <a:lumMod val="85000"/>
                  </a:schemeClr>
                </a:solidFill>
                <a:effectLst/>
                <a:latin typeface="Quicksand" panose="020B0604020202020204" charset="0"/>
              </a:rPr>
              <a:t>The most popular lightweight, interpreted written computer language is JavaScript (JS). Both client-side and server-side programming are possible with it. An web site programming language is called JavaScript.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EC1AE3-E1A0-0F63-FE10-6AD376CA0B4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24353" y="369132"/>
            <a:ext cx="2679405" cy="26794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FF6CEA-956F-3EBF-800C-FE0ECDA13FB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-1233329" y="110861"/>
            <a:ext cx="644052" cy="64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04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BACK-END TOOLS</a:t>
            </a:r>
            <a:endParaRPr sz="24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4" y="976759"/>
            <a:ext cx="4958879" cy="4090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PHP: </a:t>
            </a:r>
            <a:r>
              <a:rPr lang="en-GB" sz="1600" b="1" i="0" dirty="0">
                <a:solidFill>
                  <a:schemeClr val="bg1">
                    <a:lumMod val="85000"/>
                  </a:schemeClr>
                </a:solidFill>
                <a:effectLst/>
                <a:latin typeface="Quicksand" panose="020B0604020202020204" charset="0"/>
              </a:rPr>
              <a:t>PHP is a popular server-side programming language for databases, e-commerce, and dynamic content. With Java support in PHP4, it supports well-known databases and protocols, has forgiving syntax, and allows n-tier development.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sz="800" b="1" dirty="0">
              <a:solidFill>
                <a:schemeClr val="bg1">
                  <a:lumMod val="85000"/>
                </a:schemeClr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MySQL: </a:t>
            </a:r>
            <a:r>
              <a:rPr lang="en-GB" sz="1600" b="1" i="0" dirty="0">
                <a:solidFill>
                  <a:schemeClr val="bg1">
                    <a:lumMod val="85000"/>
                  </a:schemeClr>
                </a:solidFill>
                <a:effectLst/>
                <a:latin typeface="Quicksand" panose="020B0604020202020204" charset="0"/>
              </a:rPr>
              <a:t>Popular open-source RDBMS for PHP called MySQL. Quick, trustworthy, and simple to use. supports a variety of operating systems and languages, huge databases, and conventional SQL.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FF6CEA-956F-3EBF-800C-FE0ECDA13FB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24353" y="976759"/>
            <a:ext cx="2798227" cy="27982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493305-F891-336E-05F0-BEF72781C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4921" y="234896"/>
            <a:ext cx="542214" cy="54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13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323724" y="329626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SYSTEM STUDY</a:t>
            </a:r>
            <a:endParaRPr sz="6000"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323724" y="1568905"/>
            <a:ext cx="6028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EXISTING SYSTEM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 i="0" dirty="0">
                <a:solidFill>
                  <a:schemeClr val="bg1">
                    <a:lumMod val="85000"/>
                  </a:schemeClr>
                </a:solidFill>
                <a:effectLst/>
                <a:latin typeface="Quicksand" panose="020B0604020202020204" charset="0"/>
              </a:rPr>
              <a:t>Web applications may suffer from challenges including poor user experiences, technological difficulties, security breaches, and data loss. Users may become irritated by challenging navigation, a crowded layout, sluggish loading times, and unresponsiveness. Performance and user confidence can be affected by bugs, crashes, and security breaches. It could take a long time and cost a lot of money to fix security problems in an established online project.</a:t>
            </a:r>
            <a:endParaRPr sz="2000" b="1" dirty="0">
              <a:solidFill>
                <a:schemeClr val="bg1">
                  <a:lumMod val="85000"/>
                </a:schemeClr>
              </a:solidFill>
              <a:latin typeface="Quicksand" panose="020B0604020202020204" charset="0"/>
            </a:endParaRPr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5EBC31-D4E3-01C2-BB78-F2B14241A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73" y="1961305"/>
            <a:ext cx="1353357" cy="13533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771DCB-8922-CF6B-1BE9-07AEB2D2174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-1018040" y="23784"/>
            <a:ext cx="656533" cy="6565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332224" y="597150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latin typeface="Quicksand" panose="020B0604020202020204" charset="0"/>
              </a:rPr>
              <a:t>Scope of the System</a:t>
            </a:r>
            <a:endParaRPr dirty="0">
              <a:latin typeface="Quicksand" panose="020B0604020202020204" charset="0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332224" y="1321802"/>
            <a:ext cx="5185534" cy="3089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Strong defences against data breaches and theft.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Comprehensive features that guarantee ease of use for solar firms.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Navigation across the UI is quick and simple.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For optimum operation, ongoing assistance and maintenance are required.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Sophisticated security measures for sensitive data.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Scalable and adaptable to changing business requirements.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9724" y="2276850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254655-67CC-BDE6-B22A-EF2BA9400A6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463931" y="1209163"/>
            <a:ext cx="2607925" cy="26079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F49B6C5-641B-AA7D-D09C-8873CD80D70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-840647" y="527035"/>
            <a:ext cx="672429" cy="672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332224" y="840495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latin typeface="Quicksand" panose="020B0604020202020204" charset="0"/>
              </a:rPr>
              <a:t>Aim of System</a:t>
            </a:r>
            <a:endParaRPr dirty="0">
              <a:latin typeface="Quicksand" panose="020B0604020202020204" charset="0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332225" y="1662436"/>
            <a:ext cx="5185534" cy="3089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The admin controls user profiles, permissions, and user accounts. Additionally, the admin handles user reporting and invoice creation. plays a critical role in user happiness and system administration.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After login in or registering, users may use the web application to see products, edit their profiles, contact admin online, add things to carts, and complete transactions. Easy-to-use features for a seamless online shopping experience.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9724" y="2276850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ED35E-F447-A524-B0B0-6C33C055DD4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337426" y="1372695"/>
            <a:ext cx="2276850" cy="2276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1DE685-CAA8-6635-C702-AD6CA1C2C67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9512255" y="209289"/>
            <a:ext cx="631206" cy="63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21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F4E54-E8B8-1D86-BB80-8CB283F0C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600" b="1" dirty="0"/>
              <a:t>SYSTEM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5A08-DBE5-5C15-B465-D8FE0E1484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A0C4C1-3FF1-45FB-A27F-5E84B070C7E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971613" y="929191"/>
            <a:ext cx="2757194" cy="275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70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8885</TotalTime>
  <Words>524</Words>
  <Application>Microsoft Office PowerPoint</Application>
  <PresentationFormat>On-screen Show (16:9)</PresentationFormat>
  <Paragraphs>80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Söhne</vt:lpstr>
      <vt:lpstr>Arial</vt:lpstr>
      <vt:lpstr>Quicksand</vt:lpstr>
      <vt:lpstr>Eleanor template</vt:lpstr>
      <vt:lpstr>Prayosha</vt:lpstr>
      <vt:lpstr>PROJECT PROFILE</vt:lpstr>
      <vt:lpstr>TECHNOLOGIES USED</vt:lpstr>
      <vt:lpstr>FRONT-END TOOLS</vt:lpstr>
      <vt:lpstr>BACK-END TOOLS</vt:lpstr>
      <vt:lpstr>SYSTEM STUDY</vt:lpstr>
      <vt:lpstr>Scope of the System</vt:lpstr>
      <vt:lpstr>Aim of System</vt:lpstr>
      <vt:lpstr>SYSTEM ANALYSIS</vt:lpstr>
      <vt:lpstr>PowerPoint Presentation</vt:lpstr>
      <vt:lpstr>PowerPoint Presentation</vt:lpstr>
      <vt:lpstr>SCREEN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Prevention of security breaches caused by SQL Injections</dc:title>
  <dc:creator>Bhulku</dc:creator>
  <cp:lastModifiedBy>20BCA019 PRAPTI PATEL</cp:lastModifiedBy>
  <cp:revision>5</cp:revision>
  <dcterms:modified xsi:type="dcterms:W3CDTF">2023-04-20T12:36:07Z</dcterms:modified>
</cp:coreProperties>
</file>