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6"/>
  </p:notesMasterIdLst>
  <p:sldIdLst>
    <p:sldId id="256" r:id="rId2"/>
    <p:sldId id="257" r:id="rId3"/>
    <p:sldId id="296" r:id="rId4"/>
    <p:sldId id="297" r:id="rId5"/>
    <p:sldId id="298" r:id="rId6"/>
    <p:sldId id="262" r:id="rId7"/>
    <p:sldId id="259" r:id="rId8"/>
    <p:sldId id="299" r:id="rId9"/>
    <p:sldId id="260" r:id="rId10"/>
    <p:sldId id="300" r:id="rId11"/>
    <p:sldId id="295"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Lst>
  <p:sldSz cx="9144000" cy="5143500" type="screen16x9"/>
  <p:notesSz cx="6858000" cy="9144000"/>
  <p:embeddedFontLst>
    <p:embeddedFont>
      <p:font typeface="Quicksand"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E042EE-030E-48AD-AEE1-48DBF1C2F338}">
  <a:tblStyle styleId="{8CE042EE-030E-48AD-AEE1-48DBF1C2F33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1A6B3E-507F-4017-96D8-7895C4FAF28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8039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405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51624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7123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cxnSp>
        <p:nvCxnSpPr>
          <p:cNvPr id="17" name="Google Shape;17;p3"/>
          <p:cNvCxnSpPr/>
          <p:nvPr/>
        </p:nvCxnSpPr>
        <p:spPr>
          <a:xfrm>
            <a:off x="939645"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2267417"/>
            <a:ext cx="614400" cy="6144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4"/>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a:endParaRPr/>
          </a:p>
        </p:txBody>
      </p:sp>
      <p:sp>
        <p:nvSpPr>
          <p:cNvPr id="23" name="Google Shape;23;p4"/>
          <p:cNvSpPr txBox="1"/>
          <p:nvPr/>
        </p:nvSpPr>
        <p:spPr>
          <a:xfrm>
            <a:off x="286541" y="2244031"/>
            <a:ext cx="1306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Quicksand"/>
                <a:ea typeface="Quicksand"/>
                <a:cs typeface="Quicksand"/>
                <a:sym typeface="Quicksand"/>
              </a:rPr>
              <a:t>“</a:t>
            </a:r>
            <a:endParaRPr sz="4800" b="1" dirty="0">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cxnSp>
        <p:nvCxnSpPr>
          <p:cNvPr id="37" name="Google Shape;37;p6"/>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cxnSp>
        <p:nvCxnSpPr>
          <p:cNvPr id="61" name="Google Shape;61;p10"/>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844675" y="2470800"/>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dirty="0"/>
              <a:t>Prayosha</a:t>
            </a:r>
            <a:endParaRPr sz="6600" dirty="0"/>
          </a:p>
        </p:txBody>
      </p:sp>
      <p:pic>
        <p:nvPicPr>
          <p:cNvPr id="3" name="Picture 2">
            <a:extLst>
              <a:ext uri="{FF2B5EF4-FFF2-40B4-BE49-F238E27FC236}">
                <a16:creationId xmlns:a16="http://schemas.microsoft.com/office/drawing/2014/main" id="{F75EDB77-F999-0653-A990-58EE091EC649}"/>
              </a:ext>
            </a:extLst>
          </p:cNvPr>
          <p:cNvPicPr>
            <a:picLocks noChangeAspect="1"/>
          </p:cNvPicPr>
          <p:nvPr/>
        </p:nvPicPr>
        <p:blipFill>
          <a:blip r:embed="rId3">
            <a:lum bright="70000" contrast="-70000"/>
          </a:blip>
          <a:stretch>
            <a:fillRect/>
          </a:stretch>
        </p:blipFill>
        <p:spPr>
          <a:xfrm>
            <a:off x="-992067" y="85062"/>
            <a:ext cx="882502" cy="882502"/>
          </a:xfrm>
          <a:prstGeom prst="rect">
            <a:avLst/>
          </a:prstGeom>
        </p:spPr>
      </p:pic>
      <p:sp>
        <p:nvSpPr>
          <p:cNvPr id="4" name="TextBox 3">
            <a:extLst>
              <a:ext uri="{FF2B5EF4-FFF2-40B4-BE49-F238E27FC236}">
                <a16:creationId xmlns:a16="http://schemas.microsoft.com/office/drawing/2014/main" id="{1D4A8292-FE89-9911-388D-B4975F0343F6}"/>
              </a:ext>
            </a:extLst>
          </p:cNvPr>
          <p:cNvSpPr txBox="1"/>
          <p:nvPr/>
        </p:nvSpPr>
        <p:spPr>
          <a:xfrm>
            <a:off x="6962901" y="4620280"/>
            <a:ext cx="2073348" cy="523220"/>
          </a:xfrm>
          <a:prstGeom prst="rect">
            <a:avLst/>
          </a:prstGeom>
          <a:noFill/>
        </p:spPr>
        <p:txBody>
          <a:bodyPr wrap="square" rtlCol="0">
            <a:spAutoFit/>
          </a:bodyPr>
          <a:lstStyle/>
          <a:p>
            <a:r>
              <a:rPr lang="en-GB" dirty="0">
                <a:solidFill>
                  <a:schemeClr val="bg1">
                    <a:lumMod val="85000"/>
                  </a:schemeClr>
                </a:solidFill>
              </a:rPr>
              <a:t>20BCA019 Prapti Patel</a:t>
            </a:r>
          </a:p>
          <a:p>
            <a:r>
              <a:rPr lang="en-GB" dirty="0">
                <a:solidFill>
                  <a:schemeClr val="bg1">
                    <a:lumMod val="85000"/>
                  </a:schemeClr>
                </a:solidFill>
              </a:rPr>
              <a:t>20BCA021 Atmik Virani</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4E54-E8B8-1D86-BB80-8CB283F0CD22}"/>
              </a:ext>
            </a:extLst>
          </p:cNvPr>
          <p:cNvSpPr>
            <a:spLocks noGrp="1"/>
          </p:cNvSpPr>
          <p:nvPr>
            <p:ph type="ctrTitle"/>
          </p:nvPr>
        </p:nvSpPr>
        <p:spPr/>
        <p:txBody>
          <a:bodyPr/>
          <a:lstStyle/>
          <a:p>
            <a:r>
              <a:rPr lang="en-GB" sz="3600" b="1" dirty="0"/>
              <a:t>SYSTEM ANALYSIS</a:t>
            </a:r>
          </a:p>
        </p:txBody>
      </p:sp>
      <p:sp>
        <p:nvSpPr>
          <p:cNvPr id="4" name="Slide Number Placeholder 3">
            <a:extLst>
              <a:ext uri="{FF2B5EF4-FFF2-40B4-BE49-F238E27FC236}">
                <a16:creationId xmlns:a16="http://schemas.microsoft.com/office/drawing/2014/main" id="{80CC5A08-DBE5-5C15-B465-D8FE0E1484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724970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3" name="Picture 2">
            <a:extLst>
              <a:ext uri="{FF2B5EF4-FFF2-40B4-BE49-F238E27FC236}">
                <a16:creationId xmlns:a16="http://schemas.microsoft.com/office/drawing/2014/main" id="{19385C2B-26E1-A7FC-E606-6B7F20570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045" y="1209357"/>
            <a:ext cx="6645910" cy="2724785"/>
          </a:xfrm>
          <a:prstGeom prst="rect">
            <a:avLst/>
          </a:prstGeom>
        </p:spPr>
      </p:pic>
      <p:sp>
        <p:nvSpPr>
          <p:cNvPr id="4" name="TextBox 3">
            <a:extLst>
              <a:ext uri="{FF2B5EF4-FFF2-40B4-BE49-F238E27FC236}">
                <a16:creationId xmlns:a16="http://schemas.microsoft.com/office/drawing/2014/main" id="{5FE55C01-2F40-AD59-7F30-E7CA596D5242}"/>
              </a:ext>
            </a:extLst>
          </p:cNvPr>
          <p:cNvSpPr txBox="1"/>
          <p:nvPr/>
        </p:nvSpPr>
        <p:spPr>
          <a:xfrm>
            <a:off x="1616149" y="414671"/>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Data Flow Diagram</a:t>
            </a:r>
          </a:p>
        </p:txBody>
      </p:sp>
      <p:sp>
        <p:nvSpPr>
          <p:cNvPr id="6" name="TextBox 5">
            <a:extLst>
              <a:ext uri="{FF2B5EF4-FFF2-40B4-BE49-F238E27FC236}">
                <a16:creationId xmlns:a16="http://schemas.microsoft.com/office/drawing/2014/main" id="{ABC29ECE-27DC-AD9D-DCEF-85B39548ADE3}"/>
              </a:ext>
            </a:extLst>
          </p:cNvPr>
          <p:cNvSpPr txBox="1"/>
          <p:nvPr/>
        </p:nvSpPr>
        <p:spPr>
          <a:xfrm>
            <a:off x="4572000" y="4267163"/>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Context Level</a:t>
            </a:r>
          </a:p>
        </p:txBody>
      </p:sp>
    </p:spTree>
    <p:extLst>
      <p:ext uri="{BB962C8B-B14F-4D97-AF65-F5344CB8AC3E}">
        <p14:creationId xmlns:p14="http://schemas.microsoft.com/office/powerpoint/2010/main" val="1531687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4" name="TextBox 3">
            <a:extLst>
              <a:ext uri="{FF2B5EF4-FFF2-40B4-BE49-F238E27FC236}">
                <a16:creationId xmlns:a16="http://schemas.microsoft.com/office/drawing/2014/main" id="{5FE55C01-2F40-AD59-7F30-E7CA596D5242}"/>
              </a:ext>
            </a:extLst>
          </p:cNvPr>
          <p:cNvSpPr txBox="1"/>
          <p:nvPr/>
        </p:nvSpPr>
        <p:spPr>
          <a:xfrm>
            <a:off x="1424799" y="2327778"/>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Use Case Diagram</a:t>
            </a:r>
          </a:p>
        </p:txBody>
      </p:sp>
      <p:pic>
        <p:nvPicPr>
          <p:cNvPr id="5" name="Picture 4">
            <a:extLst>
              <a:ext uri="{FF2B5EF4-FFF2-40B4-BE49-F238E27FC236}">
                <a16:creationId xmlns:a16="http://schemas.microsoft.com/office/drawing/2014/main" id="{BA033DF9-57C4-A542-4576-CEA8474E08D7}"/>
              </a:ext>
            </a:extLst>
          </p:cNvPr>
          <p:cNvPicPr>
            <a:picLocks noChangeAspect="1"/>
          </p:cNvPicPr>
          <p:nvPr/>
        </p:nvPicPr>
        <p:blipFill rotWithShape="1">
          <a:blip r:embed="rId2">
            <a:extLst>
              <a:ext uri="{28A0092B-C50C-407E-A947-70E740481C1C}">
                <a14:useLocalDpi xmlns:a14="http://schemas.microsoft.com/office/drawing/2010/main" val="0"/>
              </a:ext>
            </a:extLst>
          </a:blip>
          <a:srcRect b="16123"/>
          <a:stretch/>
        </p:blipFill>
        <p:spPr>
          <a:xfrm>
            <a:off x="4731487" y="-26278"/>
            <a:ext cx="3572617" cy="5169778"/>
          </a:xfrm>
          <a:prstGeom prst="rect">
            <a:avLst/>
          </a:prstGeom>
        </p:spPr>
      </p:pic>
    </p:spTree>
    <p:extLst>
      <p:ext uri="{BB962C8B-B14F-4D97-AF65-F5344CB8AC3E}">
        <p14:creationId xmlns:p14="http://schemas.microsoft.com/office/powerpoint/2010/main" val="373006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4E54-E8B8-1D86-BB80-8CB283F0CD22}"/>
              </a:ext>
            </a:extLst>
          </p:cNvPr>
          <p:cNvSpPr>
            <a:spLocks noGrp="1"/>
          </p:cNvSpPr>
          <p:nvPr>
            <p:ph type="ctrTitle"/>
          </p:nvPr>
        </p:nvSpPr>
        <p:spPr/>
        <p:txBody>
          <a:bodyPr/>
          <a:lstStyle/>
          <a:p>
            <a:r>
              <a:rPr lang="en-GB" sz="3600" b="1" dirty="0"/>
              <a:t>SCREEN LAYOUTS</a:t>
            </a:r>
          </a:p>
        </p:txBody>
      </p:sp>
      <p:sp>
        <p:nvSpPr>
          <p:cNvPr id="4" name="Slide Number Placeholder 3">
            <a:extLst>
              <a:ext uri="{FF2B5EF4-FFF2-40B4-BE49-F238E27FC236}">
                <a16:creationId xmlns:a16="http://schemas.microsoft.com/office/drawing/2014/main" id="{80CC5A08-DBE5-5C15-B465-D8FE0E1484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542305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4" name="TextBox 3">
            <a:extLst>
              <a:ext uri="{FF2B5EF4-FFF2-40B4-BE49-F238E27FC236}">
                <a16:creationId xmlns:a16="http://schemas.microsoft.com/office/drawing/2014/main" id="{5FE55C01-2F40-AD59-7F30-E7CA596D5242}"/>
              </a:ext>
            </a:extLst>
          </p:cNvPr>
          <p:cNvSpPr txBox="1"/>
          <p:nvPr/>
        </p:nvSpPr>
        <p:spPr>
          <a:xfrm>
            <a:off x="1605516" y="233918"/>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Home Screen</a:t>
            </a:r>
          </a:p>
        </p:txBody>
      </p:sp>
      <p:pic>
        <p:nvPicPr>
          <p:cNvPr id="10" name="Picture 9">
            <a:extLst>
              <a:ext uri="{FF2B5EF4-FFF2-40B4-BE49-F238E27FC236}">
                <a16:creationId xmlns:a16="http://schemas.microsoft.com/office/drawing/2014/main" id="{9FD62361-E3D0-C9A0-AC5E-28B89BCDFFBE}"/>
              </a:ext>
            </a:extLst>
          </p:cNvPr>
          <p:cNvPicPr>
            <a:picLocks noChangeAspect="1"/>
          </p:cNvPicPr>
          <p:nvPr/>
        </p:nvPicPr>
        <p:blipFill rotWithShape="1">
          <a:blip r:embed="rId2"/>
          <a:srcRect t="12932" b="6540"/>
          <a:stretch/>
        </p:blipFill>
        <p:spPr>
          <a:xfrm>
            <a:off x="176695" y="781231"/>
            <a:ext cx="8770656" cy="3970899"/>
          </a:xfrm>
          <a:prstGeom prst="rect">
            <a:avLst/>
          </a:prstGeom>
        </p:spPr>
      </p:pic>
    </p:spTree>
    <p:extLst>
      <p:ext uri="{BB962C8B-B14F-4D97-AF65-F5344CB8AC3E}">
        <p14:creationId xmlns:p14="http://schemas.microsoft.com/office/powerpoint/2010/main" val="1975592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4" name="TextBox 3">
            <a:extLst>
              <a:ext uri="{FF2B5EF4-FFF2-40B4-BE49-F238E27FC236}">
                <a16:creationId xmlns:a16="http://schemas.microsoft.com/office/drawing/2014/main" id="{5FE55C01-2F40-AD59-7F30-E7CA596D5242}"/>
              </a:ext>
            </a:extLst>
          </p:cNvPr>
          <p:cNvSpPr txBox="1"/>
          <p:nvPr/>
        </p:nvSpPr>
        <p:spPr>
          <a:xfrm>
            <a:off x="1584251" y="304237"/>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About Us</a:t>
            </a:r>
          </a:p>
        </p:txBody>
      </p:sp>
      <p:pic>
        <p:nvPicPr>
          <p:cNvPr id="5" name="Picture 4">
            <a:extLst>
              <a:ext uri="{FF2B5EF4-FFF2-40B4-BE49-F238E27FC236}">
                <a16:creationId xmlns:a16="http://schemas.microsoft.com/office/drawing/2014/main" id="{22AEF317-0204-A162-5F92-0AE0958BB4E4}"/>
              </a:ext>
            </a:extLst>
          </p:cNvPr>
          <p:cNvPicPr>
            <a:picLocks noChangeAspect="1"/>
          </p:cNvPicPr>
          <p:nvPr/>
        </p:nvPicPr>
        <p:blipFill rotWithShape="1">
          <a:blip r:embed="rId2"/>
          <a:srcRect t="14453" b="5095"/>
          <a:stretch/>
        </p:blipFill>
        <p:spPr>
          <a:xfrm>
            <a:off x="191386" y="876336"/>
            <a:ext cx="8761228" cy="3962927"/>
          </a:xfrm>
          <a:prstGeom prst="rect">
            <a:avLst/>
          </a:prstGeom>
        </p:spPr>
      </p:pic>
    </p:spTree>
    <p:extLst>
      <p:ext uri="{BB962C8B-B14F-4D97-AF65-F5344CB8AC3E}">
        <p14:creationId xmlns:p14="http://schemas.microsoft.com/office/powerpoint/2010/main" val="2943385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4" name="TextBox 3">
            <a:extLst>
              <a:ext uri="{FF2B5EF4-FFF2-40B4-BE49-F238E27FC236}">
                <a16:creationId xmlns:a16="http://schemas.microsoft.com/office/drawing/2014/main" id="{5FE55C01-2F40-AD59-7F30-E7CA596D5242}"/>
              </a:ext>
            </a:extLst>
          </p:cNvPr>
          <p:cNvSpPr txBox="1"/>
          <p:nvPr/>
        </p:nvSpPr>
        <p:spPr>
          <a:xfrm>
            <a:off x="1584251" y="304237"/>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Services</a:t>
            </a:r>
          </a:p>
        </p:txBody>
      </p:sp>
      <p:pic>
        <p:nvPicPr>
          <p:cNvPr id="6" name="Picture 5">
            <a:extLst>
              <a:ext uri="{FF2B5EF4-FFF2-40B4-BE49-F238E27FC236}">
                <a16:creationId xmlns:a16="http://schemas.microsoft.com/office/drawing/2014/main" id="{26C816B0-D68D-307D-A7D4-31998946ABE3}"/>
              </a:ext>
            </a:extLst>
          </p:cNvPr>
          <p:cNvPicPr>
            <a:picLocks noChangeAspect="1"/>
          </p:cNvPicPr>
          <p:nvPr/>
        </p:nvPicPr>
        <p:blipFill rotWithShape="1">
          <a:blip r:embed="rId2"/>
          <a:srcRect t="13212" b="5893"/>
          <a:stretch/>
        </p:blipFill>
        <p:spPr>
          <a:xfrm>
            <a:off x="196702" y="772275"/>
            <a:ext cx="8750595" cy="3979856"/>
          </a:xfrm>
          <a:prstGeom prst="rect">
            <a:avLst/>
          </a:prstGeom>
        </p:spPr>
      </p:pic>
    </p:spTree>
    <p:extLst>
      <p:ext uri="{BB962C8B-B14F-4D97-AF65-F5344CB8AC3E}">
        <p14:creationId xmlns:p14="http://schemas.microsoft.com/office/powerpoint/2010/main" val="3164185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4" name="TextBox 3">
            <a:extLst>
              <a:ext uri="{FF2B5EF4-FFF2-40B4-BE49-F238E27FC236}">
                <a16:creationId xmlns:a16="http://schemas.microsoft.com/office/drawing/2014/main" id="{5FE55C01-2F40-AD59-7F30-E7CA596D5242}"/>
              </a:ext>
            </a:extLst>
          </p:cNvPr>
          <p:cNvSpPr txBox="1"/>
          <p:nvPr/>
        </p:nvSpPr>
        <p:spPr>
          <a:xfrm>
            <a:off x="1584251" y="304237"/>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Team</a:t>
            </a:r>
          </a:p>
        </p:txBody>
      </p:sp>
      <p:pic>
        <p:nvPicPr>
          <p:cNvPr id="5" name="Picture 4">
            <a:extLst>
              <a:ext uri="{FF2B5EF4-FFF2-40B4-BE49-F238E27FC236}">
                <a16:creationId xmlns:a16="http://schemas.microsoft.com/office/drawing/2014/main" id="{F6F4991D-C198-1E6D-08D7-3A04062DD96C}"/>
              </a:ext>
            </a:extLst>
          </p:cNvPr>
          <p:cNvPicPr>
            <a:picLocks noChangeAspect="1"/>
          </p:cNvPicPr>
          <p:nvPr/>
        </p:nvPicPr>
        <p:blipFill rotWithShape="1">
          <a:blip r:embed="rId2"/>
          <a:srcRect t="14874" b="5893"/>
          <a:stretch/>
        </p:blipFill>
        <p:spPr>
          <a:xfrm>
            <a:off x="204508" y="948105"/>
            <a:ext cx="8734983" cy="3891158"/>
          </a:xfrm>
          <a:prstGeom prst="rect">
            <a:avLst/>
          </a:prstGeom>
        </p:spPr>
      </p:pic>
    </p:spTree>
    <p:extLst>
      <p:ext uri="{BB962C8B-B14F-4D97-AF65-F5344CB8AC3E}">
        <p14:creationId xmlns:p14="http://schemas.microsoft.com/office/powerpoint/2010/main" val="1634292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4" name="TextBox 3">
            <a:extLst>
              <a:ext uri="{FF2B5EF4-FFF2-40B4-BE49-F238E27FC236}">
                <a16:creationId xmlns:a16="http://schemas.microsoft.com/office/drawing/2014/main" id="{5FE55C01-2F40-AD59-7F30-E7CA596D5242}"/>
              </a:ext>
            </a:extLst>
          </p:cNvPr>
          <p:cNvSpPr txBox="1"/>
          <p:nvPr/>
        </p:nvSpPr>
        <p:spPr>
          <a:xfrm>
            <a:off x="1584251" y="304237"/>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Shop</a:t>
            </a:r>
          </a:p>
        </p:txBody>
      </p:sp>
      <p:pic>
        <p:nvPicPr>
          <p:cNvPr id="6" name="Picture 5">
            <a:extLst>
              <a:ext uri="{FF2B5EF4-FFF2-40B4-BE49-F238E27FC236}">
                <a16:creationId xmlns:a16="http://schemas.microsoft.com/office/drawing/2014/main" id="{8229C457-1816-B1B2-0EBF-8DF4FBDAF227}"/>
              </a:ext>
            </a:extLst>
          </p:cNvPr>
          <p:cNvPicPr>
            <a:picLocks noChangeAspect="1"/>
          </p:cNvPicPr>
          <p:nvPr/>
        </p:nvPicPr>
        <p:blipFill rotWithShape="1">
          <a:blip r:embed="rId2"/>
          <a:srcRect t="14873" b="7588"/>
          <a:stretch/>
        </p:blipFill>
        <p:spPr>
          <a:xfrm>
            <a:off x="223283" y="960577"/>
            <a:ext cx="8697433" cy="3791554"/>
          </a:xfrm>
          <a:prstGeom prst="rect">
            <a:avLst/>
          </a:prstGeom>
        </p:spPr>
      </p:pic>
    </p:spTree>
    <p:extLst>
      <p:ext uri="{BB962C8B-B14F-4D97-AF65-F5344CB8AC3E}">
        <p14:creationId xmlns:p14="http://schemas.microsoft.com/office/powerpoint/2010/main" val="3235239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4" name="TextBox 3">
            <a:extLst>
              <a:ext uri="{FF2B5EF4-FFF2-40B4-BE49-F238E27FC236}">
                <a16:creationId xmlns:a16="http://schemas.microsoft.com/office/drawing/2014/main" id="{5FE55C01-2F40-AD59-7F30-E7CA596D5242}"/>
              </a:ext>
            </a:extLst>
          </p:cNvPr>
          <p:cNvSpPr txBox="1"/>
          <p:nvPr/>
        </p:nvSpPr>
        <p:spPr>
          <a:xfrm>
            <a:off x="1584251" y="304237"/>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Cart</a:t>
            </a:r>
          </a:p>
        </p:txBody>
      </p:sp>
      <p:pic>
        <p:nvPicPr>
          <p:cNvPr id="5" name="Picture 4">
            <a:extLst>
              <a:ext uri="{FF2B5EF4-FFF2-40B4-BE49-F238E27FC236}">
                <a16:creationId xmlns:a16="http://schemas.microsoft.com/office/drawing/2014/main" id="{C1871B41-0EA5-3EEC-B539-2A8A7D22F83A}"/>
              </a:ext>
            </a:extLst>
          </p:cNvPr>
          <p:cNvPicPr>
            <a:picLocks noChangeAspect="1"/>
          </p:cNvPicPr>
          <p:nvPr/>
        </p:nvPicPr>
        <p:blipFill rotWithShape="1">
          <a:blip r:embed="rId2"/>
          <a:srcRect t="12592" b="5893"/>
          <a:stretch/>
        </p:blipFill>
        <p:spPr>
          <a:xfrm>
            <a:off x="187181" y="820157"/>
            <a:ext cx="8769637" cy="4019106"/>
          </a:xfrm>
          <a:prstGeom prst="rect">
            <a:avLst/>
          </a:prstGeom>
        </p:spPr>
      </p:pic>
    </p:spTree>
    <p:extLst>
      <p:ext uri="{BB962C8B-B14F-4D97-AF65-F5344CB8AC3E}">
        <p14:creationId xmlns:p14="http://schemas.microsoft.com/office/powerpoint/2010/main" val="4228752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65475" y="60461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PROJECT PROFILE</a:t>
            </a:r>
            <a:endParaRPr sz="2400" dirty="0"/>
          </a:p>
        </p:txBody>
      </p:sp>
      <p:sp>
        <p:nvSpPr>
          <p:cNvPr id="77" name="Google Shape;77;p13"/>
          <p:cNvSpPr txBox="1"/>
          <p:nvPr/>
        </p:nvSpPr>
        <p:spPr>
          <a:xfrm>
            <a:off x="1165474" y="976759"/>
            <a:ext cx="4958879" cy="409067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600" b="1" dirty="0">
                <a:solidFill>
                  <a:schemeClr val="accent1"/>
                </a:solidFill>
                <a:latin typeface="Quicksand"/>
                <a:ea typeface="Quicksand"/>
                <a:cs typeface="Quicksand"/>
                <a:sym typeface="Quicksand"/>
              </a:rPr>
              <a:t>PROJECT NAME : </a:t>
            </a:r>
            <a:r>
              <a:rPr lang="en-GB" sz="1600" b="1" dirty="0">
                <a:solidFill>
                  <a:schemeClr val="bg1">
                    <a:lumMod val="85000"/>
                  </a:schemeClr>
                </a:solidFill>
                <a:latin typeface="Quicksand"/>
                <a:ea typeface="Quicksand"/>
                <a:cs typeface="Quicksand"/>
                <a:sym typeface="Quicksand"/>
              </a:rPr>
              <a:t>Prayosha</a:t>
            </a:r>
            <a:endParaRPr sz="1600" dirty="0">
              <a:solidFill>
                <a:schemeClr val="bg1">
                  <a:lumMod val="85000"/>
                </a:schemeClr>
              </a:solidFill>
              <a:latin typeface="Quicksand"/>
              <a:ea typeface="Quicksand"/>
              <a:cs typeface="Quicksand"/>
              <a:sym typeface="Quicksand"/>
            </a:endParaRPr>
          </a:p>
          <a:p>
            <a:pPr marL="0" lvl="0" indent="0" algn="l" rtl="0">
              <a:spcBef>
                <a:spcPts val="600"/>
              </a:spcBef>
              <a:spcAft>
                <a:spcPts val="0"/>
              </a:spcAft>
              <a:buClr>
                <a:schemeClr val="dk1"/>
              </a:buClr>
              <a:buSzPts val="1100"/>
              <a:buFont typeface="Arial"/>
              <a:buNone/>
            </a:pPr>
            <a:endParaRPr sz="400" dirty="0">
              <a:solidFill>
                <a:srgbClr val="FFFFFF"/>
              </a:solidFill>
              <a:latin typeface="Quicksand"/>
              <a:ea typeface="Quicksand"/>
              <a:cs typeface="Quicksand"/>
              <a:sym typeface="Quicksand"/>
            </a:endParaRPr>
          </a:p>
          <a:p>
            <a:pPr>
              <a:spcBef>
                <a:spcPts val="600"/>
              </a:spcBef>
            </a:pPr>
            <a:r>
              <a:rPr lang="en-GB" sz="1600" b="1" dirty="0">
                <a:solidFill>
                  <a:schemeClr val="accent1"/>
                </a:solidFill>
                <a:latin typeface="Quicksand"/>
                <a:ea typeface="Quicksand"/>
                <a:cs typeface="Quicksand"/>
                <a:sym typeface="Quicksand"/>
              </a:rPr>
              <a:t>TYPE OF APPLICATION : </a:t>
            </a:r>
            <a:r>
              <a:rPr lang="en-GB" sz="1600" b="1" dirty="0">
                <a:solidFill>
                  <a:schemeClr val="bg1">
                    <a:lumMod val="85000"/>
                  </a:schemeClr>
                </a:solidFill>
                <a:latin typeface="Quicksand"/>
                <a:ea typeface="Quicksand"/>
                <a:cs typeface="Quicksand"/>
                <a:sym typeface="Quicksand"/>
              </a:rPr>
              <a:t>E-Commerce Web Application</a:t>
            </a:r>
            <a:endParaRPr lang="en-GB" sz="1600" dirty="0">
              <a:solidFill>
                <a:schemeClr val="bg1">
                  <a:lumMod val="85000"/>
                </a:schemeClr>
              </a:solidFill>
              <a:latin typeface="Quicksand"/>
              <a:ea typeface="Quicksand"/>
              <a:cs typeface="Quicksand"/>
              <a:sym typeface="Quicksand"/>
            </a:endParaRPr>
          </a:p>
          <a:p>
            <a:pPr marL="0" lvl="0" indent="0" algn="l" rtl="0">
              <a:spcBef>
                <a:spcPts val="600"/>
              </a:spcBef>
              <a:spcAft>
                <a:spcPts val="0"/>
              </a:spcAft>
              <a:buNone/>
            </a:pPr>
            <a:endParaRPr lang="en-GB" sz="100" dirty="0">
              <a:solidFill>
                <a:srgbClr val="FFFFFF"/>
              </a:solidFill>
              <a:latin typeface="Quicksand"/>
              <a:ea typeface="Quicksand"/>
              <a:cs typeface="Quicksand"/>
              <a:sym typeface="Quicksand"/>
            </a:endParaRPr>
          </a:p>
          <a:p>
            <a:pPr>
              <a:spcBef>
                <a:spcPts val="600"/>
              </a:spcBef>
            </a:pPr>
            <a:r>
              <a:rPr lang="en-GB" sz="1600" b="1" dirty="0">
                <a:solidFill>
                  <a:schemeClr val="accent1"/>
                </a:solidFill>
                <a:latin typeface="Quicksand"/>
                <a:ea typeface="Quicksand"/>
                <a:cs typeface="Quicksand"/>
                <a:sym typeface="Quicksand"/>
              </a:rPr>
              <a:t>PROJECT DESCRIPTION: </a:t>
            </a:r>
            <a:r>
              <a:rPr lang="en-GB" sz="2000" b="0" i="0" dirty="0">
                <a:solidFill>
                  <a:schemeClr val="bg1">
                    <a:lumMod val="85000"/>
                  </a:schemeClr>
                </a:solidFill>
                <a:effectLst/>
                <a:latin typeface="Söhne"/>
              </a:rPr>
              <a:t>Web app for Prayosha, a solar panel company, prevents SQL Injection attacks with parameterized queries, input validations, limited privileges, updates, firewalls, and user education. Ensures secure, reliable, error-free operations.</a:t>
            </a:r>
          </a:p>
          <a:p>
            <a:pPr>
              <a:spcBef>
                <a:spcPts val="600"/>
              </a:spcBef>
            </a:pPr>
            <a:endParaRPr lang="en-GB" sz="400" b="0" i="0" dirty="0">
              <a:solidFill>
                <a:schemeClr val="bg1">
                  <a:lumMod val="85000"/>
                </a:schemeClr>
              </a:solidFill>
              <a:effectLst/>
              <a:latin typeface="Söhne"/>
            </a:endParaRPr>
          </a:p>
          <a:p>
            <a:pPr>
              <a:spcBef>
                <a:spcPts val="600"/>
              </a:spcBef>
            </a:pPr>
            <a:r>
              <a:rPr lang="en-GB" sz="1600" b="1" dirty="0">
                <a:solidFill>
                  <a:schemeClr val="accent1"/>
                </a:solidFill>
                <a:latin typeface="Quicksand"/>
                <a:ea typeface="Quicksand"/>
                <a:cs typeface="Quicksand"/>
                <a:sym typeface="Quicksand"/>
              </a:rPr>
              <a:t>TEAM SIZE: </a:t>
            </a:r>
            <a:r>
              <a:rPr lang="en-GB" sz="1600" b="1" dirty="0">
                <a:solidFill>
                  <a:schemeClr val="bg1">
                    <a:lumMod val="85000"/>
                  </a:schemeClr>
                </a:solidFill>
                <a:latin typeface="Quicksand"/>
                <a:ea typeface="Quicksand"/>
                <a:cs typeface="Quicksand"/>
                <a:sym typeface="Quicksand"/>
              </a:rPr>
              <a:t>2</a:t>
            </a:r>
            <a:endParaRPr lang="en-GB" sz="1600" dirty="0">
              <a:solidFill>
                <a:schemeClr val="bg1">
                  <a:lumMod val="85000"/>
                </a:schemeClr>
              </a:solidFill>
              <a:latin typeface="Quicksand"/>
              <a:ea typeface="Quicksand"/>
              <a:cs typeface="Quicksand"/>
              <a:sym typeface="Quicksand"/>
            </a:endParaRPr>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pic>
        <p:nvPicPr>
          <p:cNvPr id="2" name="Picture 1">
            <a:extLst>
              <a:ext uri="{FF2B5EF4-FFF2-40B4-BE49-F238E27FC236}">
                <a16:creationId xmlns:a16="http://schemas.microsoft.com/office/drawing/2014/main" id="{6F424731-D319-7FCD-72A4-0465C1155A5C}"/>
              </a:ext>
            </a:extLst>
          </p:cNvPr>
          <p:cNvPicPr>
            <a:picLocks noChangeAspect="1"/>
          </p:cNvPicPr>
          <p:nvPr/>
        </p:nvPicPr>
        <p:blipFill>
          <a:blip r:embed="rId3">
            <a:lum bright="70000" contrast="-70000"/>
          </a:blip>
          <a:stretch>
            <a:fillRect/>
          </a:stretch>
        </p:blipFill>
        <p:spPr>
          <a:xfrm>
            <a:off x="6049925" y="331550"/>
            <a:ext cx="2880907" cy="2880907"/>
          </a:xfrm>
          <a:prstGeom prst="rect">
            <a:avLst/>
          </a:prstGeom>
        </p:spPr>
      </p:pic>
      <p:pic>
        <p:nvPicPr>
          <p:cNvPr id="4" name="Picture 3">
            <a:extLst>
              <a:ext uri="{FF2B5EF4-FFF2-40B4-BE49-F238E27FC236}">
                <a16:creationId xmlns:a16="http://schemas.microsoft.com/office/drawing/2014/main" id="{CE9975CB-ACEB-88B9-CF34-42552523B21D}"/>
              </a:ext>
            </a:extLst>
          </p:cNvPr>
          <p:cNvPicPr>
            <a:picLocks noChangeAspect="1"/>
          </p:cNvPicPr>
          <p:nvPr/>
        </p:nvPicPr>
        <p:blipFill>
          <a:blip r:embed="rId4">
            <a:lum bright="70000" contrast="-70000"/>
          </a:blip>
          <a:stretch>
            <a:fillRect/>
          </a:stretch>
        </p:blipFill>
        <p:spPr>
          <a:xfrm>
            <a:off x="9235205" y="126280"/>
            <a:ext cx="1046480" cy="10464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4" name="TextBox 3">
            <a:extLst>
              <a:ext uri="{FF2B5EF4-FFF2-40B4-BE49-F238E27FC236}">
                <a16:creationId xmlns:a16="http://schemas.microsoft.com/office/drawing/2014/main" id="{5FE55C01-2F40-AD59-7F30-E7CA596D5242}"/>
              </a:ext>
            </a:extLst>
          </p:cNvPr>
          <p:cNvSpPr txBox="1"/>
          <p:nvPr/>
        </p:nvSpPr>
        <p:spPr>
          <a:xfrm>
            <a:off x="1584251" y="304237"/>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Cart</a:t>
            </a:r>
          </a:p>
        </p:txBody>
      </p:sp>
      <p:pic>
        <p:nvPicPr>
          <p:cNvPr id="6" name="Picture 5">
            <a:extLst>
              <a:ext uri="{FF2B5EF4-FFF2-40B4-BE49-F238E27FC236}">
                <a16:creationId xmlns:a16="http://schemas.microsoft.com/office/drawing/2014/main" id="{0512B2B8-E01C-E9FF-B69A-1EA6DE418AB5}"/>
              </a:ext>
            </a:extLst>
          </p:cNvPr>
          <p:cNvPicPr>
            <a:picLocks noChangeAspect="1"/>
          </p:cNvPicPr>
          <p:nvPr/>
        </p:nvPicPr>
        <p:blipFill rotWithShape="1">
          <a:blip r:embed="rId2"/>
          <a:srcRect t="12798" b="5893"/>
          <a:stretch/>
        </p:blipFill>
        <p:spPr>
          <a:xfrm>
            <a:off x="310420" y="855896"/>
            <a:ext cx="8523157" cy="3896235"/>
          </a:xfrm>
          <a:prstGeom prst="rect">
            <a:avLst/>
          </a:prstGeom>
        </p:spPr>
      </p:pic>
    </p:spTree>
    <p:extLst>
      <p:ext uri="{BB962C8B-B14F-4D97-AF65-F5344CB8AC3E}">
        <p14:creationId xmlns:p14="http://schemas.microsoft.com/office/powerpoint/2010/main" val="1052714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4" name="TextBox 3">
            <a:extLst>
              <a:ext uri="{FF2B5EF4-FFF2-40B4-BE49-F238E27FC236}">
                <a16:creationId xmlns:a16="http://schemas.microsoft.com/office/drawing/2014/main" id="{5FE55C01-2F40-AD59-7F30-E7CA596D5242}"/>
              </a:ext>
            </a:extLst>
          </p:cNvPr>
          <p:cNvSpPr txBox="1"/>
          <p:nvPr/>
        </p:nvSpPr>
        <p:spPr>
          <a:xfrm>
            <a:off x="1584251" y="304237"/>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Payment</a:t>
            </a:r>
          </a:p>
        </p:txBody>
      </p:sp>
      <p:pic>
        <p:nvPicPr>
          <p:cNvPr id="5" name="Picture 4">
            <a:extLst>
              <a:ext uri="{FF2B5EF4-FFF2-40B4-BE49-F238E27FC236}">
                <a16:creationId xmlns:a16="http://schemas.microsoft.com/office/drawing/2014/main" id="{BA2504B9-2C06-B448-F916-44F726E68B4E}"/>
              </a:ext>
            </a:extLst>
          </p:cNvPr>
          <p:cNvPicPr>
            <a:picLocks noChangeAspect="1"/>
          </p:cNvPicPr>
          <p:nvPr/>
        </p:nvPicPr>
        <p:blipFill rotWithShape="1">
          <a:blip r:embed="rId2"/>
          <a:srcRect t="13212" b="5893"/>
          <a:stretch/>
        </p:blipFill>
        <p:spPr>
          <a:xfrm>
            <a:off x="200308" y="862687"/>
            <a:ext cx="8743384" cy="3976576"/>
          </a:xfrm>
          <a:prstGeom prst="rect">
            <a:avLst/>
          </a:prstGeom>
        </p:spPr>
      </p:pic>
    </p:spTree>
    <p:extLst>
      <p:ext uri="{BB962C8B-B14F-4D97-AF65-F5344CB8AC3E}">
        <p14:creationId xmlns:p14="http://schemas.microsoft.com/office/powerpoint/2010/main" val="3252067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4" name="TextBox 3">
            <a:extLst>
              <a:ext uri="{FF2B5EF4-FFF2-40B4-BE49-F238E27FC236}">
                <a16:creationId xmlns:a16="http://schemas.microsoft.com/office/drawing/2014/main" id="{5FE55C01-2F40-AD59-7F30-E7CA596D5242}"/>
              </a:ext>
            </a:extLst>
          </p:cNvPr>
          <p:cNvSpPr txBox="1"/>
          <p:nvPr/>
        </p:nvSpPr>
        <p:spPr>
          <a:xfrm>
            <a:off x="1584251" y="304237"/>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Login </a:t>
            </a:r>
          </a:p>
        </p:txBody>
      </p:sp>
      <p:pic>
        <p:nvPicPr>
          <p:cNvPr id="6" name="Picture 5">
            <a:extLst>
              <a:ext uri="{FF2B5EF4-FFF2-40B4-BE49-F238E27FC236}">
                <a16:creationId xmlns:a16="http://schemas.microsoft.com/office/drawing/2014/main" id="{F5224DBB-587D-33AA-E449-411F52D6FDE3}"/>
              </a:ext>
            </a:extLst>
          </p:cNvPr>
          <p:cNvPicPr>
            <a:picLocks noChangeAspect="1"/>
          </p:cNvPicPr>
          <p:nvPr/>
        </p:nvPicPr>
        <p:blipFill rotWithShape="1">
          <a:blip r:embed="rId2"/>
          <a:srcRect t="14874" b="5893"/>
          <a:stretch/>
        </p:blipFill>
        <p:spPr>
          <a:xfrm>
            <a:off x="228600" y="882437"/>
            <a:ext cx="8686800" cy="3869694"/>
          </a:xfrm>
          <a:prstGeom prst="rect">
            <a:avLst/>
          </a:prstGeom>
        </p:spPr>
      </p:pic>
    </p:spTree>
    <p:extLst>
      <p:ext uri="{BB962C8B-B14F-4D97-AF65-F5344CB8AC3E}">
        <p14:creationId xmlns:p14="http://schemas.microsoft.com/office/powerpoint/2010/main" val="670981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B6AFE-0127-E693-F99D-E572E7DD5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4" name="TextBox 3">
            <a:extLst>
              <a:ext uri="{FF2B5EF4-FFF2-40B4-BE49-F238E27FC236}">
                <a16:creationId xmlns:a16="http://schemas.microsoft.com/office/drawing/2014/main" id="{5FE55C01-2F40-AD59-7F30-E7CA596D5242}"/>
              </a:ext>
            </a:extLst>
          </p:cNvPr>
          <p:cNvSpPr txBox="1"/>
          <p:nvPr/>
        </p:nvSpPr>
        <p:spPr>
          <a:xfrm>
            <a:off x="1584251" y="304237"/>
            <a:ext cx="5092996" cy="461665"/>
          </a:xfrm>
          <a:prstGeom prst="rect">
            <a:avLst/>
          </a:prstGeom>
          <a:noFill/>
        </p:spPr>
        <p:txBody>
          <a:bodyPr wrap="square" rtlCol="0">
            <a:spAutoFit/>
          </a:bodyPr>
          <a:lstStyle/>
          <a:p>
            <a:r>
              <a:rPr lang="en-GB" sz="2400" b="1" dirty="0">
                <a:solidFill>
                  <a:schemeClr val="accent1"/>
                </a:solidFill>
                <a:latin typeface="Quicksand" panose="020B0604020202020204" charset="0"/>
              </a:rPr>
              <a:t>Registration </a:t>
            </a:r>
          </a:p>
        </p:txBody>
      </p:sp>
      <p:pic>
        <p:nvPicPr>
          <p:cNvPr id="5" name="Picture 4">
            <a:extLst>
              <a:ext uri="{FF2B5EF4-FFF2-40B4-BE49-F238E27FC236}">
                <a16:creationId xmlns:a16="http://schemas.microsoft.com/office/drawing/2014/main" id="{E955D889-E22F-978B-DB5E-F2A57F3EDE51}"/>
              </a:ext>
            </a:extLst>
          </p:cNvPr>
          <p:cNvPicPr>
            <a:picLocks noChangeAspect="1"/>
          </p:cNvPicPr>
          <p:nvPr/>
        </p:nvPicPr>
        <p:blipFill rotWithShape="1">
          <a:blip r:embed="rId2"/>
          <a:srcRect t="14874" b="5893"/>
          <a:stretch/>
        </p:blipFill>
        <p:spPr>
          <a:xfrm>
            <a:off x="229600" y="935400"/>
            <a:ext cx="8567907" cy="3816731"/>
          </a:xfrm>
          <a:prstGeom prst="rect">
            <a:avLst/>
          </a:prstGeom>
        </p:spPr>
      </p:pic>
    </p:spTree>
    <p:extLst>
      <p:ext uri="{BB962C8B-B14F-4D97-AF65-F5344CB8AC3E}">
        <p14:creationId xmlns:p14="http://schemas.microsoft.com/office/powerpoint/2010/main" val="2497176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13A92E-BE18-DC46-2265-D3D869D1A2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3" name="TextBox 2">
            <a:extLst>
              <a:ext uri="{FF2B5EF4-FFF2-40B4-BE49-F238E27FC236}">
                <a16:creationId xmlns:a16="http://schemas.microsoft.com/office/drawing/2014/main" id="{DF70029D-0C63-AF01-272E-BFD301280E04}"/>
              </a:ext>
            </a:extLst>
          </p:cNvPr>
          <p:cNvSpPr txBox="1"/>
          <p:nvPr/>
        </p:nvSpPr>
        <p:spPr>
          <a:xfrm>
            <a:off x="1360967" y="2211572"/>
            <a:ext cx="5380075" cy="707886"/>
          </a:xfrm>
          <a:prstGeom prst="rect">
            <a:avLst/>
          </a:prstGeom>
          <a:noFill/>
        </p:spPr>
        <p:txBody>
          <a:bodyPr wrap="square" rtlCol="0">
            <a:spAutoFit/>
          </a:bodyPr>
          <a:lstStyle/>
          <a:p>
            <a:r>
              <a:rPr lang="en-GB" sz="4000" b="1" dirty="0">
                <a:solidFill>
                  <a:schemeClr val="accent1"/>
                </a:solidFill>
                <a:latin typeface="Quicksand" panose="020B0604020202020204" charset="0"/>
              </a:rPr>
              <a:t>Thank You</a:t>
            </a:r>
          </a:p>
        </p:txBody>
      </p:sp>
    </p:spTree>
    <p:extLst>
      <p:ext uri="{BB962C8B-B14F-4D97-AF65-F5344CB8AC3E}">
        <p14:creationId xmlns:p14="http://schemas.microsoft.com/office/powerpoint/2010/main" val="2059857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976748"/>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TECHNOLOGIES USED</a:t>
            </a:r>
            <a:endParaRPr sz="2400" dirty="0"/>
          </a:p>
        </p:txBody>
      </p:sp>
      <p:sp>
        <p:nvSpPr>
          <p:cNvPr id="77" name="Google Shape;77;p13"/>
          <p:cNvSpPr txBox="1"/>
          <p:nvPr/>
        </p:nvSpPr>
        <p:spPr>
          <a:xfrm>
            <a:off x="1165475" y="1853823"/>
            <a:ext cx="4884451" cy="356213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600" b="1" dirty="0">
                <a:solidFill>
                  <a:schemeClr val="accent1"/>
                </a:solidFill>
                <a:latin typeface="Quicksand"/>
                <a:ea typeface="Quicksand"/>
                <a:cs typeface="Quicksand"/>
                <a:sym typeface="Quicksand"/>
              </a:rPr>
              <a:t>FRONT-END: </a:t>
            </a:r>
            <a:r>
              <a:rPr lang="en-GB" sz="1600" b="1" dirty="0">
                <a:solidFill>
                  <a:schemeClr val="bg1">
                    <a:lumMod val="85000"/>
                  </a:schemeClr>
                </a:solidFill>
                <a:latin typeface="Quicksand"/>
                <a:ea typeface="Quicksand"/>
                <a:cs typeface="Quicksand"/>
                <a:sym typeface="Quicksand"/>
              </a:rPr>
              <a:t> HTML, CSS, JavaScript</a:t>
            </a:r>
            <a:endParaRPr sz="1600" dirty="0">
              <a:solidFill>
                <a:schemeClr val="bg1">
                  <a:lumMod val="85000"/>
                </a:schemeClr>
              </a:solidFill>
              <a:latin typeface="Quicksand"/>
              <a:ea typeface="Quicksand"/>
              <a:cs typeface="Quicksand"/>
              <a:sym typeface="Quicksand"/>
            </a:endParaRPr>
          </a:p>
          <a:p>
            <a:pPr marL="0" lvl="0" indent="0" algn="l" rtl="0">
              <a:spcBef>
                <a:spcPts val="600"/>
              </a:spcBef>
              <a:spcAft>
                <a:spcPts val="0"/>
              </a:spcAft>
              <a:buClr>
                <a:schemeClr val="dk1"/>
              </a:buClr>
              <a:buSzPts val="1100"/>
              <a:buFont typeface="Arial"/>
              <a:buNone/>
            </a:pPr>
            <a:endParaRPr sz="1200" dirty="0">
              <a:solidFill>
                <a:srgbClr val="FFFFFF"/>
              </a:solidFill>
              <a:latin typeface="Quicksand"/>
              <a:ea typeface="Quicksand"/>
              <a:cs typeface="Quicksand"/>
              <a:sym typeface="Quicksand"/>
            </a:endParaRPr>
          </a:p>
          <a:p>
            <a:pPr>
              <a:spcBef>
                <a:spcPts val="600"/>
              </a:spcBef>
            </a:pPr>
            <a:r>
              <a:rPr lang="en-GB" sz="1600" b="1" dirty="0">
                <a:solidFill>
                  <a:schemeClr val="accent1"/>
                </a:solidFill>
                <a:latin typeface="Quicksand"/>
                <a:ea typeface="Quicksand"/>
                <a:cs typeface="Quicksand"/>
                <a:sym typeface="Quicksand"/>
              </a:rPr>
              <a:t>BACK-END: </a:t>
            </a:r>
            <a:r>
              <a:rPr lang="en-GB" sz="1600" b="1" dirty="0">
                <a:solidFill>
                  <a:schemeClr val="bg1">
                    <a:lumMod val="85000"/>
                  </a:schemeClr>
                </a:solidFill>
                <a:latin typeface="Quicksand"/>
                <a:ea typeface="Quicksand"/>
                <a:cs typeface="Quicksand"/>
                <a:sym typeface="Quicksand"/>
              </a:rPr>
              <a:t>PHP, MySQL</a:t>
            </a:r>
            <a:endParaRPr lang="en-GB" sz="1600" dirty="0">
              <a:solidFill>
                <a:schemeClr val="bg1">
                  <a:lumMod val="85000"/>
                </a:schemeClr>
              </a:solidFill>
              <a:latin typeface="Quicksand"/>
              <a:ea typeface="Quicksand"/>
              <a:cs typeface="Quicksand"/>
              <a:sym typeface="Quicksand"/>
            </a:endParaRPr>
          </a:p>
          <a:p>
            <a:pPr marL="0" lvl="0" indent="0" algn="l" rtl="0">
              <a:spcBef>
                <a:spcPts val="600"/>
              </a:spcBef>
              <a:spcAft>
                <a:spcPts val="0"/>
              </a:spcAft>
              <a:buNone/>
            </a:pPr>
            <a:endParaRPr lang="en-GB" sz="1200" dirty="0">
              <a:solidFill>
                <a:srgbClr val="FFFFFF"/>
              </a:solidFill>
              <a:latin typeface="Quicksand"/>
              <a:ea typeface="Quicksand"/>
              <a:cs typeface="Quicksand"/>
              <a:sym typeface="Quicksand"/>
            </a:endParaRPr>
          </a:p>
          <a:p>
            <a:pPr>
              <a:spcBef>
                <a:spcPts val="600"/>
              </a:spcBef>
            </a:pPr>
            <a:r>
              <a:rPr lang="en-GB" sz="1600" b="1" dirty="0">
                <a:solidFill>
                  <a:schemeClr val="accent1"/>
                </a:solidFill>
                <a:latin typeface="Quicksand"/>
                <a:ea typeface="Quicksand"/>
                <a:cs typeface="Quicksand"/>
                <a:sym typeface="Quicksand"/>
              </a:rPr>
              <a:t>TOOLS: </a:t>
            </a:r>
            <a:r>
              <a:rPr lang="en-GB" sz="1600" b="1" dirty="0">
                <a:solidFill>
                  <a:schemeClr val="bg1">
                    <a:lumMod val="85000"/>
                  </a:schemeClr>
                </a:solidFill>
                <a:latin typeface="Quicksand"/>
                <a:ea typeface="Quicksand"/>
                <a:cs typeface="Quicksand"/>
                <a:sym typeface="Quicksand"/>
              </a:rPr>
              <a:t>VS CODE, XAMPP</a:t>
            </a:r>
            <a:endParaRPr lang="en-GB" sz="1600" dirty="0">
              <a:solidFill>
                <a:schemeClr val="bg1">
                  <a:lumMod val="85000"/>
                </a:schemeClr>
              </a:solidFill>
              <a:latin typeface="Quicksand"/>
              <a:ea typeface="Quicksand"/>
              <a:cs typeface="Quicksand"/>
              <a:sym typeface="Quicksand"/>
            </a:endParaRPr>
          </a:p>
          <a:p>
            <a:pPr>
              <a:spcBef>
                <a:spcPts val="600"/>
              </a:spcBef>
            </a:pPr>
            <a:endParaRPr lang="en-GB" sz="1600" dirty="0">
              <a:solidFill>
                <a:schemeClr val="bg1">
                  <a:lumMod val="85000"/>
                </a:schemeClr>
              </a:solidFill>
              <a:latin typeface="Quicksand"/>
              <a:ea typeface="Quicksand"/>
              <a:cs typeface="Quicksand"/>
              <a:sym typeface="Quicksand"/>
            </a:endParaRPr>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pic>
        <p:nvPicPr>
          <p:cNvPr id="4" name="Picture 3">
            <a:extLst>
              <a:ext uri="{FF2B5EF4-FFF2-40B4-BE49-F238E27FC236}">
                <a16:creationId xmlns:a16="http://schemas.microsoft.com/office/drawing/2014/main" id="{CE9975CB-ACEB-88B9-CF34-42552523B21D}"/>
              </a:ext>
            </a:extLst>
          </p:cNvPr>
          <p:cNvPicPr>
            <a:picLocks noChangeAspect="1"/>
          </p:cNvPicPr>
          <p:nvPr/>
        </p:nvPicPr>
        <p:blipFill>
          <a:blip r:embed="rId3">
            <a:lum bright="70000" contrast="-70000"/>
          </a:blip>
          <a:stretch>
            <a:fillRect/>
          </a:stretch>
        </p:blipFill>
        <p:spPr>
          <a:xfrm>
            <a:off x="5954234" y="604609"/>
            <a:ext cx="3030278" cy="3030278"/>
          </a:xfrm>
          <a:prstGeom prst="rect">
            <a:avLst/>
          </a:prstGeom>
        </p:spPr>
      </p:pic>
      <p:pic>
        <p:nvPicPr>
          <p:cNvPr id="3" name="Picture 2">
            <a:extLst>
              <a:ext uri="{FF2B5EF4-FFF2-40B4-BE49-F238E27FC236}">
                <a16:creationId xmlns:a16="http://schemas.microsoft.com/office/drawing/2014/main" id="{872C72E2-3092-25FB-2FB5-3472E750C81E}"/>
              </a:ext>
            </a:extLst>
          </p:cNvPr>
          <p:cNvPicPr>
            <a:picLocks noChangeAspect="1"/>
          </p:cNvPicPr>
          <p:nvPr/>
        </p:nvPicPr>
        <p:blipFill>
          <a:blip r:embed="rId4">
            <a:lum bright="70000" contrast="-70000"/>
          </a:blip>
          <a:stretch>
            <a:fillRect/>
          </a:stretch>
        </p:blipFill>
        <p:spPr>
          <a:xfrm>
            <a:off x="9470370" y="133655"/>
            <a:ext cx="815955" cy="815955"/>
          </a:xfrm>
          <a:prstGeom prst="rect">
            <a:avLst/>
          </a:prstGeom>
        </p:spPr>
      </p:pic>
    </p:spTree>
    <p:extLst>
      <p:ext uri="{BB962C8B-B14F-4D97-AF65-F5344CB8AC3E}">
        <p14:creationId xmlns:p14="http://schemas.microsoft.com/office/powerpoint/2010/main" val="1670161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65475" y="60461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FRONT-END TOOLS</a:t>
            </a:r>
            <a:endParaRPr sz="2400" dirty="0"/>
          </a:p>
        </p:txBody>
      </p:sp>
      <p:sp>
        <p:nvSpPr>
          <p:cNvPr id="77" name="Google Shape;77;p13"/>
          <p:cNvSpPr txBox="1"/>
          <p:nvPr/>
        </p:nvSpPr>
        <p:spPr>
          <a:xfrm>
            <a:off x="1165474" y="976759"/>
            <a:ext cx="4958879" cy="409067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600" b="1" dirty="0">
                <a:solidFill>
                  <a:schemeClr val="accent1"/>
                </a:solidFill>
                <a:latin typeface="Quicksand"/>
                <a:ea typeface="Quicksand"/>
                <a:cs typeface="Quicksand"/>
                <a:sym typeface="Quicksand"/>
              </a:rPr>
              <a:t>HTML: </a:t>
            </a:r>
            <a:r>
              <a:rPr lang="en-GB" sz="1600" b="1" i="0" dirty="0">
                <a:solidFill>
                  <a:schemeClr val="bg1">
                    <a:lumMod val="85000"/>
                  </a:schemeClr>
                </a:solidFill>
                <a:effectLst/>
                <a:latin typeface="Quicksand" panose="020B0604020202020204" charset="0"/>
              </a:rPr>
              <a:t>HyperText Markup Language (HTML) is a shorthand for this language. Markup language is used to develop websites online.</a:t>
            </a:r>
          </a:p>
          <a:p>
            <a:pPr marL="0" lvl="0" indent="0" algn="l" rtl="0">
              <a:spcBef>
                <a:spcPts val="600"/>
              </a:spcBef>
              <a:spcAft>
                <a:spcPts val="0"/>
              </a:spcAft>
              <a:buNone/>
            </a:pPr>
            <a:endParaRPr lang="en-GB" sz="800" b="1" dirty="0">
              <a:solidFill>
                <a:schemeClr val="bg1">
                  <a:lumMod val="85000"/>
                </a:schemeClr>
              </a:solidFill>
              <a:latin typeface="Quicksand" panose="020B0604020202020204" charset="0"/>
              <a:ea typeface="Quicksand"/>
              <a:cs typeface="Quicksand"/>
              <a:sym typeface="Quicksand"/>
            </a:endParaRPr>
          </a:p>
          <a:p>
            <a:pPr marL="0" lvl="0" indent="0" algn="l" rtl="0">
              <a:spcBef>
                <a:spcPts val="600"/>
              </a:spcBef>
              <a:spcAft>
                <a:spcPts val="0"/>
              </a:spcAft>
              <a:buNone/>
            </a:pPr>
            <a:r>
              <a:rPr lang="en-GB" sz="1600" b="1" dirty="0">
                <a:solidFill>
                  <a:schemeClr val="accent1"/>
                </a:solidFill>
                <a:latin typeface="Quicksand"/>
                <a:ea typeface="Quicksand"/>
                <a:cs typeface="Quicksand"/>
                <a:sym typeface="Quicksand"/>
              </a:rPr>
              <a:t>CSS: </a:t>
            </a:r>
            <a:r>
              <a:rPr lang="en-GB" sz="1600" b="1" i="0" dirty="0">
                <a:solidFill>
                  <a:schemeClr val="bg1">
                    <a:lumMod val="85000"/>
                  </a:schemeClr>
                </a:solidFill>
                <a:effectLst/>
                <a:latin typeface="Quicksand" panose="020B0604020202020204" charset="0"/>
              </a:rPr>
              <a:t>The style sheet language CSS (Cascading Style Sheets) is used to apply styles to web sites.</a:t>
            </a:r>
          </a:p>
          <a:p>
            <a:pPr marL="0" lvl="0" indent="0" algn="l" rtl="0">
              <a:spcBef>
                <a:spcPts val="600"/>
              </a:spcBef>
              <a:spcAft>
                <a:spcPts val="0"/>
              </a:spcAft>
              <a:buNone/>
            </a:pPr>
            <a:endParaRPr lang="en-GB" sz="100" dirty="0">
              <a:solidFill>
                <a:srgbClr val="FFFFFF"/>
              </a:solidFill>
              <a:latin typeface="Quicksand"/>
              <a:ea typeface="Quicksand"/>
              <a:cs typeface="Quicksand"/>
              <a:sym typeface="Quicksand"/>
            </a:endParaRPr>
          </a:p>
          <a:p>
            <a:pPr>
              <a:spcBef>
                <a:spcPts val="600"/>
              </a:spcBef>
            </a:pPr>
            <a:r>
              <a:rPr lang="en-GB" sz="1600" b="1" dirty="0">
                <a:solidFill>
                  <a:schemeClr val="accent1"/>
                </a:solidFill>
                <a:latin typeface="Quicksand" panose="020B0604020202020204" charset="0"/>
                <a:ea typeface="Quicksand"/>
                <a:cs typeface="Quicksand"/>
                <a:sym typeface="Quicksand"/>
              </a:rPr>
              <a:t>JavaScript: </a:t>
            </a:r>
            <a:r>
              <a:rPr lang="en-GB" sz="1600" b="1" i="0" dirty="0">
                <a:solidFill>
                  <a:schemeClr val="bg1">
                    <a:lumMod val="85000"/>
                  </a:schemeClr>
                </a:solidFill>
                <a:effectLst/>
                <a:latin typeface="Quicksand" panose="020B0604020202020204" charset="0"/>
              </a:rPr>
              <a:t>The most popular lightweight, interpreted written computer language is JavaScript (JS). Both client-side and server-side programming are possible with it. An web site programming language is called JavaScript.</a:t>
            </a:r>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pic>
        <p:nvPicPr>
          <p:cNvPr id="6" name="Picture 5">
            <a:extLst>
              <a:ext uri="{FF2B5EF4-FFF2-40B4-BE49-F238E27FC236}">
                <a16:creationId xmlns:a16="http://schemas.microsoft.com/office/drawing/2014/main" id="{56EC1AE3-E1A0-0F63-FE10-6AD376CA0B4E}"/>
              </a:ext>
            </a:extLst>
          </p:cNvPr>
          <p:cNvPicPr>
            <a:picLocks noChangeAspect="1"/>
          </p:cNvPicPr>
          <p:nvPr/>
        </p:nvPicPr>
        <p:blipFill>
          <a:blip r:embed="rId3">
            <a:lum bright="70000" contrast="-70000"/>
          </a:blip>
          <a:stretch>
            <a:fillRect/>
          </a:stretch>
        </p:blipFill>
        <p:spPr>
          <a:xfrm>
            <a:off x="6124353" y="369132"/>
            <a:ext cx="2679405" cy="2679405"/>
          </a:xfrm>
          <a:prstGeom prst="rect">
            <a:avLst/>
          </a:prstGeom>
        </p:spPr>
      </p:pic>
      <p:pic>
        <p:nvPicPr>
          <p:cNvPr id="8" name="Picture 7">
            <a:extLst>
              <a:ext uri="{FF2B5EF4-FFF2-40B4-BE49-F238E27FC236}">
                <a16:creationId xmlns:a16="http://schemas.microsoft.com/office/drawing/2014/main" id="{A2FF6CEA-956F-3EBF-800C-FE0ECDA13FB5}"/>
              </a:ext>
            </a:extLst>
          </p:cNvPr>
          <p:cNvPicPr>
            <a:picLocks noChangeAspect="1"/>
          </p:cNvPicPr>
          <p:nvPr/>
        </p:nvPicPr>
        <p:blipFill>
          <a:blip r:embed="rId4">
            <a:lum bright="70000" contrast="-70000"/>
          </a:blip>
          <a:stretch>
            <a:fillRect/>
          </a:stretch>
        </p:blipFill>
        <p:spPr>
          <a:xfrm>
            <a:off x="-1233329" y="110861"/>
            <a:ext cx="644052" cy="644052"/>
          </a:xfrm>
          <a:prstGeom prst="rect">
            <a:avLst/>
          </a:prstGeom>
        </p:spPr>
      </p:pic>
    </p:spTree>
    <p:extLst>
      <p:ext uri="{BB962C8B-B14F-4D97-AF65-F5344CB8AC3E}">
        <p14:creationId xmlns:p14="http://schemas.microsoft.com/office/powerpoint/2010/main" val="833804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65475" y="60461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BACK-END TOOLS</a:t>
            </a:r>
            <a:endParaRPr sz="2400" dirty="0"/>
          </a:p>
        </p:txBody>
      </p:sp>
      <p:sp>
        <p:nvSpPr>
          <p:cNvPr id="77" name="Google Shape;77;p13"/>
          <p:cNvSpPr txBox="1"/>
          <p:nvPr/>
        </p:nvSpPr>
        <p:spPr>
          <a:xfrm>
            <a:off x="1165474" y="976759"/>
            <a:ext cx="4958879" cy="409067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600" b="1" dirty="0">
                <a:solidFill>
                  <a:schemeClr val="accent1"/>
                </a:solidFill>
                <a:latin typeface="Quicksand"/>
                <a:ea typeface="Quicksand"/>
                <a:cs typeface="Quicksand"/>
                <a:sym typeface="Quicksand"/>
              </a:rPr>
              <a:t>PHP: </a:t>
            </a:r>
            <a:r>
              <a:rPr lang="en-GB" sz="1600" b="1" i="0" dirty="0">
                <a:solidFill>
                  <a:schemeClr val="bg1">
                    <a:lumMod val="85000"/>
                  </a:schemeClr>
                </a:solidFill>
                <a:effectLst/>
                <a:latin typeface="Quicksand" panose="020B0604020202020204" charset="0"/>
              </a:rPr>
              <a:t>PHP is a popular server-side programming language for databases, e-commerce, and dynamic content. With Java support in PHP4, it supports well-known databases and protocols, has forgiving syntax, and allows n-tier development.</a:t>
            </a:r>
          </a:p>
          <a:p>
            <a:pPr marL="0" lvl="0" indent="0" algn="l" rtl="0">
              <a:spcBef>
                <a:spcPts val="600"/>
              </a:spcBef>
              <a:spcAft>
                <a:spcPts val="0"/>
              </a:spcAft>
              <a:buNone/>
            </a:pPr>
            <a:endParaRPr lang="en-GB" sz="800" b="1" dirty="0">
              <a:solidFill>
                <a:schemeClr val="bg1">
                  <a:lumMod val="85000"/>
                </a:schemeClr>
              </a:solidFill>
              <a:latin typeface="Quicksand" panose="020B0604020202020204" charset="0"/>
              <a:ea typeface="Quicksand"/>
              <a:cs typeface="Quicksand"/>
              <a:sym typeface="Quicksand"/>
            </a:endParaRPr>
          </a:p>
          <a:p>
            <a:pPr marL="0" lvl="0" indent="0" algn="l" rtl="0">
              <a:spcBef>
                <a:spcPts val="600"/>
              </a:spcBef>
              <a:spcAft>
                <a:spcPts val="0"/>
              </a:spcAft>
              <a:buNone/>
            </a:pPr>
            <a:r>
              <a:rPr lang="en-GB" sz="1600" b="1" dirty="0">
                <a:solidFill>
                  <a:schemeClr val="accent1"/>
                </a:solidFill>
                <a:latin typeface="Quicksand"/>
                <a:ea typeface="Quicksand"/>
                <a:cs typeface="Quicksand"/>
                <a:sym typeface="Quicksand"/>
              </a:rPr>
              <a:t>MySQL: </a:t>
            </a:r>
            <a:r>
              <a:rPr lang="en-GB" sz="1600" b="1" i="0" dirty="0">
                <a:solidFill>
                  <a:schemeClr val="bg1">
                    <a:lumMod val="85000"/>
                  </a:schemeClr>
                </a:solidFill>
                <a:effectLst/>
                <a:latin typeface="Quicksand" panose="020B0604020202020204" charset="0"/>
              </a:rPr>
              <a:t>Popular open-source RDBMS for PHP called MySQL. Quick, trustworthy, and simple to use. supports a variety of operating systems and languages, huge databases, and conventional SQL.</a:t>
            </a:r>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pic>
        <p:nvPicPr>
          <p:cNvPr id="8" name="Picture 7">
            <a:extLst>
              <a:ext uri="{FF2B5EF4-FFF2-40B4-BE49-F238E27FC236}">
                <a16:creationId xmlns:a16="http://schemas.microsoft.com/office/drawing/2014/main" id="{A2FF6CEA-956F-3EBF-800C-FE0ECDA13FB5}"/>
              </a:ext>
            </a:extLst>
          </p:cNvPr>
          <p:cNvPicPr>
            <a:picLocks noChangeAspect="1"/>
          </p:cNvPicPr>
          <p:nvPr/>
        </p:nvPicPr>
        <p:blipFill>
          <a:blip r:embed="rId3">
            <a:lum bright="70000" contrast="-70000"/>
          </a:blip>
          <a:stretch>
            <a:fillRect/>
          </a:stretch>
        </p:blipFill>
        <p:spPr>
          <a:xfrm>
            <a:off x="6124353" y="976759"/>
            <a:ext cx="2798227" cy="2798227"/>
          </a:xfrm>
          <a:prstGeom prst="rect">
            <a:avLst/>
          </a:prstGeom>
        </p:spPr>
      </p:pic>
      <p:pic>
        <p:nvPicPr>
          <p:cNvPr id="3" name="Picture 2">
            <a:extLst>
              <a:ext uri="{FF2B5EF4-FFF2-40B4-BE49-F238E27FC236}">
                <a16:creationId xmlns:a16="http://schemas.microsoft.com/office/drawing/2014/main" id="{83493305-F891-336E-05F0-BEF72781C234}"/>
              </a:ext>
            </a:extLst>
          </p:cNvPr>
          <p:cNvPicPr>
            <a:picLocks noChangeAspect="1"/>
          </p:cNvPicPr>
          <p:nvPr/>
        </p:nvPicPr>
        <p:blipFill>
          <a:blip r:embed="rId4"/>
          <a:stretch>
            <a:fillRect/>
          </a:stretch>
        </p:blipFill>
        <p:spPr>
          <a:xfrm>
            <a:off x="9494921" y="234896"/>
            <a:ext cx="542214" cy="542214"/>
          </a:xfrm>
          <a:prstGeom prst="rect">
            <a:avLst/>
          </a:prstGeom>
        </p:spPr>
      </p:pic>
    </p:spTree>
    <p:extLst>
      <p:ext uri="{BB962C8B-B14F-4D97-AF65-F5344CB8AC3E}">
        <p14:creationId xmlns:p14="http://schemas.microsoft.com/office/powerpoint/2010/main" val="1219213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18"/>
          <p:cNvSpPr txBox="1">
            <a:spLocks noGrp="1"/>
          </p:cNvSpPr>
          <p:nvPr>
            <p:ph type="ctrTitle" idx="4294967295"/>
          </p:nvPr>
        </p:nvSpPr>
        <p:spPr>
          <a:xfrm>
            <a:off x="2323724" y="329626"/>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SYSTEM STUDY</a:t>
            </a:r>
            <a:endParaRPr sz="6000" dirty="0"/>
          </a:p>
        </p:txBody>
      </p:sp>
      <p:sp>
        <p:nvSpPr>
          <p:cNvPr id="117" name="Google Shape;117;p18"/>
          <p:cNvSpPr txBox="1">
            <a:spLocks noGrp="1"/>
          </p:cNvSpPr>
          <p:nvPr>
            <p:ph type="subTitle" idx="4294967295"/>
          </p:nvPr>
        </p:nvSpPr>
        <p:spPr>
          <a:xfrm>
            <a:off x="2323724" y="1568905"/>
            <a:ext cx="60282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t>EXISTING SYSTEM</a:t>
            </a:r>
          </a:p>
          <a:p>
            <a:pPr marL="0" lvl="0" indent="0" algn="l" rtl="0">
              <a:spcBef>
                <a:spcPts val="600"/>
              </a:spcBef>
              <a:spcAft>
                <a:spcPts val="0"/>
              </a:spcAft>
              <a:buNone/>
            </a:pPr>
            <a:r>
              <a:rPr lang="en-GB" sz="1600" b="1" i="0" dirty="0">
                <a:solidFill>
                  <a:schemeClr val="bg1">
                    <a:lumMod val="85000"/>
                  </a:schemeClr>
                </a:solidFill>
                <a:effectLst/>
                <a:latin typeface="Quicksand" panose="020B0604020202020204" charset="0"/>
              </a:rPr>
              <a:t>Web apps pose security risks like SQL injections, data breaches, and data leaks, which can result in financial losses and damage to reputation. Fixing security flaws can be time-consuming and expensive, impacting business operations. Ensuring robust security measures is crucial for maintaining trust and safeguarding sensitive data in web apps</a:t>
            </a:r>
            <a:endParaRPr sz="2000" b="1" dirty="0">
              <a:solidFill>
                <a:schemeClr val="bg1">
                  <a:lumMod val="85000"/>
                </a:schemeClr>
              </a:solidFill>
              <a:latin typeface="Quicksand" panose="020B0604020202020204" charset="0"/>
            </a:endParaRPr>
          </a:p>
        </p:txBody>
      </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pic>
        <p:nvPicPr>
          <p:cNvPr id="2" name="Picture 1">
            <a:extLst>
              <a:ext uri="{FF2B5EF4-FFF2-40B4-BE49-F238E27FC236}">
                <a16:creationId xmlns:a16="http://schemas.microsoft.com/office/drawing/2014/main" id="{F75EBC31-D4E3-01C2-BB78-F2B14241ADC2}"/>
              </a:ext>
            </a:extLst>
          </p:cNvPr>
          <p:cNvPicPr>
            <a:picLocks noChangeAspect="1"/>
          </p:cNvPicPr>
          <p:nvPr/>
        </p:nvPicPr>
        <p:blipFill>
          <a:blip r:embed="rId3"/>
          <a:stretch>
            <a:fillRect/>
          </a:stretch>
        </p:blipFill>
        <p:spPr>
          <a:xfrm>
            <a:off x="268773" y="1961305"/>
            <a:ext cx="1353357" cy="1353357"/>
          </a:xfrm>
          <a:prstGeom prst="rect">
            <a:avLst/>
          </a:prstGeom>
        </p:spPr>
      </p:pic>
      <p:pic>
        <p:nvPicPr>
          <p:cNvPr id="6" name="Picture 5">
            <a:extLst>
              <a:ext uri="{FF2B5EF4-FFF2-40B4-BE49-F238E27FC236}">
                <a16:creationId xmlns:a16="http://schemas.microsoft.com/office/drawing/2014/main" id="{C8771DCB-8922-CF6B-1BE9-07AEB2D21749}"/>
              </a:ext>
            </a:extLst>
          </p:cNvPr>
          <p:cNvPicPr>
            <a:picLocks noChangeAspect="1"/>
          </p:cNvPicPr>
          <p:nvPr/>
        </p:nvPicPr>
        <p:blipFill>
          <a:blip r:embed="rId4">
            <a:lum bright="70000" contrast="-70000"/>
          </a:blip>
          <a:stretch>
            <a:fillRect/>
          </a:stretch>
        </p:blipFill>
        <p:spPr>
          <a:xfrm>
            <a:off x="-1018040" y="23784"/>
            <a:ext cx="656533" cy="65653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332224" y="840495"/>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b="1" dirty="0">
                <a:latin typeface="Quicksand" panose="020B0604020202020204" charset="0"/>
              </a:rPr>
              <a:t>Scope of the System</a:t>
            </a:r>
            <a:endParaRPr dirty="0">
              <a:latin typeface="Quicksand" panose="020B0604020202020204" charset="0"/>
            </a:endParaRPr>
          </a:p>
        </p:txBody>
      </p:sp>
      <p:sp>
        <p:nvSpPr>
          <p:cNvPr id="95" name="Google Shape;95;p15"/>
          <p:cNvSpPr txBox="1">
            <a:spLocks noGrp="1"/>
          </p:cNvSpPr>
          <p:nvPr>
            <p:ph type="subTitle" idx="1"/>
          </p:nvPr>
        </p:nvSpPr>
        <p:spPr>
          <a:xfrm>
            <a:off x="1332225" y="1662436"/>
            <a:ext cx="5185534" cy="308969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Without SQL Injection flaws, secure design.</a:t>
            </a:r>
          </a:p>
          <a:p>
            <a:pPr marL="285750" lvl="0" indent="-285750" algn="l" rtl="0">
              <a:spcBef>
                <a:spcPts val="0"/>
              </a:spcBef>
              <a:spcAft>
                <a:spcPts val="0"/>
              </a:spcAft>
              <a:buFont typeface="Arial" panose="020B0604020202020204" pitchFamily="34" charset="0"/>
              <a:buChar char="•"/>
            </a:pPr>
            <a:r>
              <a:rPr lang="en-GB" dirty="0"/>
              <a:t>For data security, parameterized queries and input validation are used.</a:t>
            </a:r>
          </a:p>
          <a:p>
            <a:pPr marL="285750" lvl="0" indent="-285750" algn="l" rtl="0">
              <a:spcBef>
                <a:spcPts val="0"/>
              </a:spcBef>
              <a:spcAft>
                <a:spcPts val="0"/>
              </a:spcAft>
              <a:buFont typeface="Arial" panose="020B0604020202020204" pitchFamily="34" charset="0"/>
              <a:buChar char="•"/>
            </a:pPr>
            <a:r>
              <a:rPr lang="en-GB" dirty="0"/>
              <a:t>For security, routine software and database upgrades.</a:t>
            </a:r>
          </a:p>
          <a:p>
            <a:pPr marL="285750" lvl="0" indent="-285750" algn="l" rtl="0">
              <a:spcBef>
                <a:spcPts val="0"/>
              </a:spcBef>
              <a:spcAft>
                <a:spcPts val="0"/>
              </a:spcAft>
              <a:buFont typeface="Arial" panose="020B0604020202020204" pitchFamily="34" charset="0"/>
              <a:buChar char="•"/>
            </a:pPr>
            <a:r>
              <a:rPr lang="en-GB" dirty="0"/>
              <a:t>A user-friendly design that satisfies their needs.</a:t>
            </a:r>
          </a:p>
          <a:p>
            <a:pPr marL="285750" lvl="0" indent="-285750" algn="l" rtl="0">
              <a:spcBef>
                <a:spcPts val="0"/>
              </a:spcBef>
              <a:spcAft>
                <a:spcPts val="0"/>
              </a:spcAft>
              <a:buFont typeface="Arial" panose="020B0604020202020204" pitchFamily="34" charset="0"/>
              <a:buChar char="•"/>
            </a:pPr>
            <a:r>
              <a:rPr lang="en-GB" dirty="0"/>
              <a:t>Extensible and scalable for growth in the future.</a:t>
            </a:r>
            <a:endParaRPr dirty="0"/>
          </a:p>
        </p:txBody>
      </p:sp>
      <p:sp>
        <p:nvSpPr>
          <p:cNvPr id="96" name="Google Shape;96;p15"/>
          <p:cNvSpPr txBox="1"/>
          <p:nvPr/>
        </p:nvSpPr>
        <p:spPr>
          <a:xfrm>
            <a:off x="529724" y="2276850"/>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pic>
        <p:nvPicPr>
          <p:cNvPr id="3" name="Picture 2">
            <a:extLst>
              <a:ext uri="{FF2B5EF4-FFF2-40B4-BE49-F238E27FC236}">
                <a16:creationId xmlns:a16="http://schemas.microsoft.com/office/drawing/2014/main" id="{A8254655-67CC-BDE6-B22A-EF2BA9400A60}"/>
              </a:ext>
            </a:extLst>
          </p:cNvPr>
          <p:cNvPicPr>
            <a:picLocks noChangeAspect="1"/>
          </p:cNvPicPr>
          <p:nvPr/>
        </p:nvPicPr>
        <p:blipFill>
          <a:blip r:embed="rId3">
            <a:lum bright="70000" contrast="-70000"/>
          </a:blip>
          <a:stretch>
            <a:fillRect/>
          </a:stretch>
        </p:blipFill>
        <p:spPr>
          <a:xfrm>
            <a:off x="6346683" y="1209163"/>
            <a:ext cx="2725174" cy="272517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332224" y="840495"/>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b="1" dirty="0">
                <a:latin typeface="Quicksand" panose="020B0604020202020204" charset="0"/>
              </a:rPr>
              <a:t>Aim of System</a:t>
            </a:r>
            <a:endParaRPr dirty="0">
              <a:latin typeface="Quicksand" panose="020B0604020202020204" charset="0"/>
            </a:endParaRPr>
          </a:p>
        </p:txBody>
      </p:sp>
      <p:sp>
        <p:nvSpPr>
          <p:cNvPr id="95" name="Google Shape;95;p15"/>
          <p:cNvSpPr txBox="1">
            <a:spLocks noGrp="1"/>
          </p:cNvSpPr>
          <p:nvPr>
            <p:ph type="subTitle" idx="1"/>
          </p:nvPr>
        </p:nvSpPr>
        <p:spPr>
          <a:xfrm>
            <a:off x="1332225" y="1662436"/>
            <a:ext cx="5185534" cy="30896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Users, profiles, and permissions are managed by the admin. manages user reports, creates invoices, and oversees payroll. plays a crucial part in system administration and user satisfaction.</a:t>
            </a:r>
          </a:p>
          <a:p>
            <a:pPr marL="0" lvl="0" indent="0" algn="l" rtl="0">
              <a:spcBef>
                <a:spcPts val="0"/>
              </a:spcBef>
              <a:spcAft>
                <a:spcPts val="0"/>
              </a:spcAft>
            </a:pPr>
            <a:r>
              <a:rPr lang="en-GB" dirty="0"/>
              <a:t>Users can view products, update their profiles, contact admin online, add items to carts, and make transactions using the web application after registering or logging in. Features that are simple to use for a flawless online buying experience.</a:t>
            </a:r>
            <a:endParaRPr dirty="0"/>
          </a:p>
        </p:txBody>
      </p:sp>
      <p:sp>
        <p:nvSpPr>
          <p:cNvPr id="96" name="Google Shape;96;p15"/>
          <p:cNvSpPr txBox="1"/>
          <p:nvPr/>
        </p:nvSpPr>
        <p:spPr>
          <a:xfrm>
            <a:off x="529724" y="2276850"/>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pic>
        <p:nvPicPr>
          <p:cNvPr id="3" name="Picture 2">
            <a:extLst>
              <a:ext uri="{FF2B5EF4-FFF2-40B4-BE49-F238E27FC236}">
                <a16:creationId xmlns:a16="http://schemas.microsoft.com/office/drawing/2014/main" id="{A8254655-67CC-BDE6-B22A-EF2BA9400A60}"/>
              </a:ext>
            </a:extLst>
          </p:cNvPr>
          <p:cNvPicPr>
            <a:picLocks noChangeAspect="1"/>
          </p:cNvPicPr>
          <p:nvPr/>
        </p:nvPicPr>
        <p:blipFill>
          <a:blip r:embed="rId3">
            <a:lum bright="70000" contrast="-70000"/>
          </a:blip>
          <a:stretch>
            <a:fillRect/>
          </a:stretch>
        </p:blipFill>
        <p:spPr>
          <a:xfrm>
            <a:off x="6346683" y="1209163"/>
            <a:ext cx="2725174" cy="2725174"/>
          </a:xfrm>
          <a:prstGeom prst="rect">
            <a:avLst/>
          </a:prstGeom>
        </p:spPr>
      </p:pic>
    </p:spTree>
    <p:extLst>
      <p:ext uri="{BB962C8B-B14F-4D97-AF65-F5344CB8AC3E}">
        <p14:creationId xmlns:p14="http://schemas.microsoft.com/office/powerpoint/2010/main" val="907421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dirty="0">
                <a:solidFill>
                  <a:schemeClr val="accent1"/>
                </a:solidFill>
              </a:rPr>
              <a:t>Quotations are commonly printed as a means of inspiration and to invoke philosophical thoughts from the reader.</a:t>
            </a:r>
            <a:endParaRPr dirty="0">
              <a:solidFill>
                <a:schemeClr val="accent1"/>
              </a:solidFill>
            </a:endParaRPr>
          </a:p>
        </p:txBody>
      </p:sp>
      <p:sp>
        <p:nvSpPr>
          <p:cNvPr id="103" name="Google Shape;103;p1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Tree>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7160</TotalTime>
  <Words>504</Words>
  <Application>Microsoft Office PowerPoint</Application>
  <PresentationFormat>On-screen Show (16:9)</PresentationFormat>
  <Paragraphs>79</Paragraphs>
  <Slides>24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Söhne</vt:lpstr>
      <vt:lpstr>Quicksand</vt:lpstr>
      <vt:lpstr>Eleanor template</vt:lpstr>
      <vt:lpstr>Prayosha</vt:lpstr>
      <vt:lpstr>PROJECT PROFILE</vt:lpstr>
      <vt:lpstr>TECHNOLOGIES USED</vt:lpstr>
      <vt:lpstr>FRONT-END TOOLS</vt:lpstr>
      <vt:lpstr>BACK-END TOOLS</vt:lpstr>
      <vt:lpstr>SYSTEM STUDY</vt:lpstr>
      <vt:lpstr>Scope of the System</vt:lpstr>
      <vt:lpstr>Aim of System</vt:lpstr>
      <vt:lpstr>PowerPoint Presentation</vt:lpstr>
      <vt:lpstr>SYSTEM ANALYSIS</vt:lpstr>
      <vt:lpstr>PowerPoint Presentation</vt:lpstr>
      <vt:lpstr>PowerPoint Presentation</vt:lpstr>
      <vt:lpstr>SCREEN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Prevention of security breaches caused by SQL Injections</dc:title>
  <dc:creator>Bhulku</dc:creator>
  <cp:lastModifiedBy>20BCA019 PRAPTI PATEL</cp:lastModifiedBy>
  <cp:revision>3</cp:revision>
  <dcterms:modified xsi:type="dcterms:W3CDTF">2023-04-14T05:12:43Z</dcterms:modified>
</cp:coreProperties>
</file>